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8"/>
  </p:notesMasterIdLst>
  <p:handoutMasterIdLst>
    <p:handoutMasterId r:id="rId159"/>
  </p:handoutMasterIdLst>
  <p:sldIdLst>
    <p:sldId id="300" r:id="rId5"/>
    <p:sldId id="374" r:id="rId6"/>
    <p:sldId id="375" r:id="rId7"/>
    <p:sldId id="368" r:id="rId8"/>
    <p:sldId id="510" r:id="rId9"/>
    <p:sldId id="511" r:id="rId10"/>
    <p:sldId id="270" r:id="rId11"/>
    <p:sldId id="390" r:id="rId12"/>
    <p:sldId id="391" r:id="rId13"/>
    <p:sldId id="392" r:id="rId14"/>
    <p:sldId id="393" r:id="rId15"/>
    <p:sldId id="394" r:id="rId16"/>
    <p:sldId id="319" r:id="rId17"/>
    <p:sldId id="401" r:id="rId18"/>
    <p:sldId id="376" r:id="rId19"/>
    <p:sldId id="377" r:id="rId20"/>
    <p:sldId id="295" r:id="rId21"/>
    <p:sldId id="381" r:id="rId22"/>
    <p:sldId id="382" r:id="rId23"/>
    <p:sldId id="554" r:id="rId24"/>
    <p:sldId id="387" r:id="rId25"/>
    <p:sldId id="396" r:id="rId26"/>
    <p:sldId id="420" r:id="rId27"/>
    <p:sldId id="447" r:id="rId28"/>
    <p:sldId id="445" r:id="rId29"/>
    <p:sldId id="421" r:id="rId30"/>
    <p:sldId id="446" r:id="rId31"/>
    <p:sldId id="513" r:id="rId32"/>
    <p:sldId id="463" r:id="rId33"/>
    <p:sldId id="426" r:id="rId34"/>
    <p:sldId id="449" r:id="rId35"/>
    <p:sldId id="457" r:id="rId36"/>
    <p:sldId id="424" r:id="rId37"/>
    <p:sldId id="555" r:id="rId38"/>
    <p:sldId id="556" r:id="rId39"/>
    <p:sldId id="515" r:id="rId40"/>
    <p:sldId id="516" r:id="rId41"/>
    <p:sldId id="517" r:id="rId42"/>
    <p:sldId id="518" r:id="rId43"/>
    <p:sldId id="519" r:id="rId44"/>
    <p:sldId id="520" r:id="rId45"/>
    <p:sldId id="521" r:id="rId46"/>
    <p:sldId id="522" r:id="rId47"/>
    <p:sldId id="523" r:id="rId48"/>
    <p:sldId id="557" r:id="rId49"/>
    <p:sldId id="524" r:id="rId50"/>
    <p:sldId id="526" r:id="rId51"/>
    <p:sldId id="527" r:id="rId52"/>
    <p:sldId id="528" r:id="rId53"/>
    <p:sldId id="559" r:id="rId54"/>
    <p:sldId id="530" r:id="rId55"/>
    <p:sldId id="531" r:id="rId56"/>
    <p:sldId id="558" r:id="rId57"/>
    <p:sldId id="532" r:id="rId58"/>
    <p:sldId id="533" r:id="rId59"/>
    <p:sldId id="534" r:id="rId60"/>
    <p:sldId id="536" r:id="rId61"/>
    <p:sldId id="537" r:id="rId62"/>
    <p:sldId id="389" r:id="rId63"/>
    <p:sldId id="397" r:id="rId64"/>
    <p:sldId id="311" r:id="rId65"/>
    <p:sldId id="308" r:id="rId66"/>
    <p:sldId id="309" r:id="rId67"/>
    <p:sldId id="310" r:id="rId68"/>
    <p:sldId id="303" r:id="rId69"/>
    <p:sldId id="297" r:id="rId70"/>
    <p:sldId id="338" r:id="rId71"/>
    <p:sldId id="290" r:id="rId72"/>
    <p:sldId id="302" r:id="rId73"/>
    <p:sldId id="492" r:id="rId74"/>
    <p:sldId id="292" r:id="rId75"/>
    <p:sldId id="480" r:id="rId76"/>
    <p:sldId id="481" r:id="rId77"/>
    <p:sldId id="403" r:id="rId78"/>
    <p:sldId id="482" r:id="rId79"/>
    <p:sldId id="542" r:id="rId80"/>
    <p:sldId id="543" r:id="rId81"/>
    <p:sldId id="486" r:id="rId82"/>
    <p:sldId id="493" r:id="rId83"/>
    <p:sldId id="545" r:id="rId84"/>
    <p:sldId id="546" r:id="rId85"/>
    <p:sldId id="485" r:id="rId86"/>
    <p:sldId id="496" r:id="rId87"/>
    <p:sldId id="550" r:id="rId88"/>
    <p:sldId id="410" r:id="rId89"/>
    <p:sldId id="551" r:id="rId90"/>
    <p:sldId id="497" r:id="rId91"/>
    <p:sldId id="489" r:id="rId92"/>
    <p:sldId id="498" r:id="rId93"/>
    <p:sldId id="552" r:id="rId94"/>
    <p:sldId id="547" r:id="rId95"/>
    <p:sldId id="412" r:id="rId96"/>
    <p:sldId id="487" r:id="rId97"/>
    <p:sldId id="548" r:id="rId98"/>
    <p:sldId id="488" r:id="rId99"/>
    <p:sldId id="549" r:id="rId100"/>
    <p:sldId id="500" r:id="rId101"/>
    <p:sldId id="501" r:id="rId102"/>
    <p:sldId id="299" r:id="rId103"/>
    <p:sldId id="316" r:id="rId104"/>
    <p:sldId id="372" r:id="rId105"/>
    <p:sldId id="322" r:id="rId106"/>
    <p:sldId id="398" r:id="rId107"/>
    <p:sldId id="399" r:id="rId108"/>
    <p:sldId id="330" r:id="rId109"/>
    <p:sldId id="332" r:id="rId110"/>
    <p:sldId id="335" r:id="rId111"/>
    <p:sldId id="334" r:id="rId112"/>
    <p:sldId id="343" r:id="rId113"/>
    <p:sldId id="337" r:id="rId114"/>
    <p:sldId id="402" r:id="rId115"/>
    <p:sldId id="342" r:id="rId116"/>
    <p:sldId id="404" r:id="rId117"/>
    <p:sldId id="419" r:id="rId118"/>
    <p:sldId id="406" r:id="rId119"/>
    <p:sldId id="405" r:id="rId120"/>
    <p:sldId id="407" r:id="rId121"/>
    <p:sldId id="408" r:id="rId122"/>
    <p:sldId id="503" r:id="rId123"/>
    <p:sldId id="502" r:id="rId124"/>
    <p:sldId id="467" r:id="rId125"/>
    <p:sldId id="468" r:id="rId126"/>
    <p:sldId id="409" r:id="rId127"/>
    <p:sldId id="422" r:id="rId128"/>
    <p:sldId id="423" r:id="rId129"/>
    <p:sldId id="470" r:id="rId130"/>
    <p:sldId id="538" r:id="rId131"/>
    <p:sldId id="504" r:id="rId132"/>
    <p:sldId id="494" r:id="rId133"/>
    <p:sldId id="418" r:id="rId134"/>
    <p:sldId id="425" r:id="rId135"/>
    <p:sldId id="471" r:id="rId136"/>
    <p:sldId id="505" r:id="rId137"/>
    <p:sldId id="472" r:id="rId138"/>
    <p:sldId id="541" r:id="rId139"/>
    <p:sldId id="413" r:id="rId140"/>
    <p:sldId id="506" r:id="rId141"/>
    <p:sldId id="507" r:id="rId142"/>
    <p:sldId id="508" r:id="rId143"/>
    <p:sldId id="553" r:id="rId144"/>
    <p:sldId id="473" r:id="rId145"/>
    <p:sldId id="474" r:id="rId146"/>
    <p:sldId id="539" r:id="rId147"/>
    <p:sldId id="540" r:id="rId148"/>
    <p:sldId id="432" r:id="rId149"/>
    <p:sldId id="477" r:id="rId150"/>
    <p:sldId id="435" r:id="rId151"/>
    <p:sldId id="478" r:id="rId152"/>
    <p:sldId id="479" r:id="rId153"/>
    <p:sldId id="347" r:id="rId154"/>
    <p:sldId id="400" r:id="rId155"/>
    <p:sldId id="320" r:id="rId156"/>
    <p:sldId id="32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1800"/>
    <a:srgbClr val="FDE7D4"/>
    <a:srgbClr val="DFC4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9677" autoAdjust="0"/>
  </p:normalViewPr>
  <p:slideViewPr>
    <p:cSldViewPr>
      <p:cViewPr varScale="1">
        <p:scale>
          <a:sx n="46" d="100"/>
          <a:sy n="46" d="100"/>
        </p:scale>
        <p:origin x="53" y="653"/>
      </p:cViewPr>
      <p:guideLst>
        <p:guide orient="horz" pos="2160"/>
        <p:guide pos="3840"/>
      </p:guideLst>
    </p:cSldViewPr>
  </p:slideViewPr>
  <p:notesTextViewPr>
    <p:cViewPr>
      <p:scale>
        <a:sx n="100" d="100"/>
        <a:sy n="100" d="100"/>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5B2-467D-8893-2FEE52491E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5B2-467D-8893-2FEE52491E4A}"/>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D5B2-467D-8893-2FEE52491E4A}"/>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D5B2-467D-8893-2FEE52491E4A}"/>
              </c:ext>
            </c:extLst>
          </c:dPt>
          <c:cat>
            <c:numRef>
              <c:f>Sheet1!$A$2:$A$5</c:f>
              <c:numCache>
                <c:formatCode>General</c:formatCode>
                <c:ptCount val="4"/>
              </c:numCache>
            </c:numRef>
          </c:cat>
          <c:val>
            <c:numRef>
              <c:f>Sheet1!$B$2:$B$5</c:f>
              <c:numCache>
                <c:formatCode>0%</c:formatCode>
                <c:ptCount val="4"/>
                <c:pt idx="0">
                  <c:v>1</c:v>
                </c:pt>
                <c:pt idx="1">
                  <c:v>0</c:v>
                </c:pt>
              </c:numCache>
            </c:numRef>
          </c:val>
          <c:extLst>
            <c:ext xmlns:c16="http://schemas.microsoft.com/office/drawing/2014/chart" uri="{C3380CC4-5D6E-409C-BE32-E72D297353CC}">
              <c16:uniqueId val="{00000008-D5B2-467D-8893-2FEE52491E4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D6-4890-94D9-3066C2AE6E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D6-4890-94D9-3066C2AE6E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AD6-4890-94D9-3066C2AE6E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AD6-4890-94D9-3066C2AE6E7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6804123711340205"/>
          <c:y val="0.18340249454790211"/>
          <c:w val="0.43814547352851613"/>
          <c:h val="0.66829499560901928"/>
        </c:manualLayout>
      </c:layout>
      <c:doughnutChart>
        <c:varyColors val="1"/>
        <c:ser>
          <c:idx val="0"/>
          <c:order val="0"/>
          <c:tx>
            <c:strRef>
              <c:f>Sheet1!$B$1</c:f>
              <c:strCache>
                <c:ptCount val="1"/>
                <c:pt idx="0">
                  <c:v>Progress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5B2-467D-8893-2FEE52491E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5B2-467D-8893-2FEE52491E4A}"/>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D5B2-467D-8893-2FEE52491E4A}"/>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D5B2-467D-8893-2FEE52491E4A}"/>
              </c:ext>
            </c:extLst>
          </c:dPt>
          <c:cat>
            <c:numRef>
              <c:f>Sheet1!$A$2:$A$5</c:f>
              <c:numCache>
                <c:formatCode>General</c:formatCode>
                <c:ptCount val="4"/>
              </c:numCache>
            </c:numRef>
          </c:cat>
          <c:val>
            <c:numRef>
              <c:f>Sheet1!$B$2:$B$5</c:f>
              <c:numCache>
                <c:formatCode>0%</c:formatCode>
                <c:ptCount val="4"/>
                <c:pt idx="0">
                  <c:v>0.9</c:v>
                </c:pt>
                <c:pt idx="1">
                  <c:v>0.1</c:v>
                </c:pt>
              </c:numCache>
            </c:numRef>
          </c:val>
          <c:extLst>
            <c:ext xmlns:c16="http://schemas.microsoft.com/office/drawing/2014/chart" uri="{C3380CC4-5D6E-409C-BE32-E72D297353CC}">
              <c16:uniqueId val="{00000008-D5B2-467D-8893-2FEE52491E4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C75-4C61-8418-2D4F6CE9E9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C75-4C61-8418-2D4F6CE9E9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C75-4C61-8418-2D4F6CE9E9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C75-4C61-8418-2D4F6CE9E9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85-4558-A8FB-184E22D9B2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85-4558-A8FB-184E22D9B2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85-4558-A8FB-184E22D9B2E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85-4558-A8FB-184E22D9B2E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A8-40A5-88B9-903F75F181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A8-40A5-88B9-903F75F1812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A8-40A5-88B9-903F75F1812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A8-40A5-88B9-903F75F1812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CF-4D72-A995-7533BC7DC62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CF-4D72-A995-7533BC7DC62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CF-4D72-A995-7533BC7DC6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CF-4D72-A995-7533BC7DC6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EBD-4714-BFF3-DD86DCCB0A1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BD-4714-BFF3-DD86DCCB0A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BD-4714-BFF3-DD86DCCB0A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BD-4714-BFF3-DD86DCCB0A1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46-412B-BA97-6EF5D7BE746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46-412B-BA97-6EF5D7BE746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46-412B-BA97-6EF5D7BE746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E46-412B-BA97-6EF5D7BE746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E56-4DE1-AE06-945300EEBC70}"/>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Ability to Learn Spatial Hierarchies</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Translation Invariance and Equivariance</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Customizability</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Robustness to Variations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47405" custScaleY="115180">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48801" custScaleY="137986" custRadScaleRad="114379">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123307">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custRadScaleRad="108713">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400" b="1" dirty="0">
              <a:latin typeface="Adobe Devanagari"/>
            </a:rPr>
            <a:t>Why choose YOLO instead of a classification model </a:t>
          </a: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b="1" dirty="0">
              <a:latin typeface="Adobe Devanagari"/>
            </a:rPr>
            <a:t>Real- Time detection</a:t>
          </a: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b="1" dirty="0">
              <a:latin typeface="Adobe Devanagari"/>
            </a:rPr>
            <a:t>Ideal for segmenting psoriasis regions</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b="1" dirty="0">
              <a:latin typeface="Adobe Devanagari"/>
            </a:rPr>
            <a:t>Handle Multiple Lesions in one image </a:t>
          </a: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b="1" dirty="0">
              <a:latin typeface="Adobe Devanagari"/>
            </a:rPr>
            <a:t>Faster due to single forward pass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b="1" dirty="0">
              <a:latin typeface="Adobe Devanagari"/>
            </a:rPr>
            <a:t>Localization Capability</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50058" custScaleY="129396" custLinFactNeighborX="2315" custLinFactNeighborY="0"/>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17380" custScaleY="106886" custRadScaleRad="99618" custRadScaleInc="-7102">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28174" custScaleY="115954" custRadScaleRad="110978" custRadScaleInc="-2386">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custScaleX="115599" custScaleY="102208" custRadScaleRad="101693" custRadScaleInc="-29225">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11455" custScaleY="105991" custRadScaleRad="101800" custRadScaleInc="22179">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600" b="1" dirty="0"/>
            <a:t>MobileNet with Ghost Module and MixConv</a:t>
          </a: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b="1" dirty="0"/>
            <a:t>Better Generalization with Pre-Trained Weights</a:t>
          </a: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b="1" dirty="0"/>
            <a:t>Enhanced Feature Extraction with Ghost Module</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b="1" dirty="0"/>
            <a:t>Balance Accuracy and Speed </a:t>
          </a: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b="1" dirty="0"/>
            <a:t>Multi-scale Learning with MixConv</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b="1" dirty="0"/>
            <a:t>Lightweight and fast</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57445" custScaleY="123865" custLinFactNeighborX="2315" custLinFactNeighborY="0"/>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27380" custScaleY="106886" custRadScaleRad="99618" custRadScaleInc="-7102">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28174" custScaleY="115954" custRadScaleRad="110978" custRadScaleInc="-2386">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custScaleX="115599" custScaleY="111808" custRadScaleRad="108237" custRadScaleInc="-33287">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23816" custScaleY="123200" custRadScaleRad="101800" custRadScaleInc="22179">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41800"/>
        </a:solidFill>
        <a:ln>
          <a:noFill/>
        </a:ln>
      </dgm:spPr>
      <dgm:t>
        <a:bodyPr/>
        <a:lstStyle/>
        <a:p>
          <a:r>
            <a:rPr lang="en-US" sz="1800" b="1" dirty="0">
              <a:latin typeface="Adobe Devanagari"/>
            </a:rPr>
            <a:t>Doctor’s dashboard implementation</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D8887FBF-5FA2-4EBE-B0FE-0B3F038E3E18}">
      <dgm:prSet phldrT="[Text]" custT="1"/>
      <dgm:spPr>
        <a:solidFill>
          <a:srgbClr val="641800"/>
        </a:solidFill>
        <a:ln>
          <a:noFill/>
        </a:ln>
      </dgm:spPr>
      <dgm:t>
        <a:bodyPr/>
        <a:lstStyle/>
        <a:p>
          <a:r>
            <a:rPr lang="en-US" sz="1800" b="1" dirty="0">
              <a:latin typeface="Adobe Devanagari"/>
            </a:rPr>
            <a:t>Documentations</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2" custScaleX="164651">
        <dgm:presLayoutVars>
          <dgm:bulletEnabled val="1"/>
        </dgm:presLayoutVars>
      </dgm:prSet>
      <dgm:spPr/>
    </dgm:pt>
    <dgm:pt modelId="{EC449CB5-92D6-4D0A-9476-FF6B6AB4BD8E}" type="pres">
      <dgm:prSet presAssocID="{4538C026-7D6E-4494-BC58-77A944EBA2C2}" presName="sibTrans" presStyleCnt="0"/>
      <dgm:spPr/>
    </dgm:pt>
    <dgm:pt modelId="{61F4F68B-A752-46C4-8DE6-EBB043938350}" type="pres">
      <dgm:prSet presAssocID="{D8887FBF-5FA2-4EBE-B0FE-0B3F038E3E18}" presName="textNode" presStyleLbl="node1" presStyleIdx="1" presStyleCnt="2" custScaleX="175371">
        <dgm:presLayoutVars>
          <dgm:bulletEnabled val="1"/>
        </dgm:presLayoutVars>
      </dgm:prSet>
      <dgm:spPr/>
    </dgm:pt>
  </dgm:ptLst>
  <dgm:cxnLst>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1" destOrd="0" parTransId="{EF29C432-880B-4037-8B51-A0D053571BF2}" sibTransId="{0793D178-8460-4D17-97D7-34D2358C0207}"/>
    <dgm:cxn modelId="{5F7BD9BC-15ED-4B19-A1F4-795B0E1668C0}" srcId="{CD889666-E3F7-4F31-8E2C-88604706A611}" destId="{F242A3D8-E91F-496A-8409-A9F590A47BCD}" srcOrd="0" destOrd="0" parTransId="{758B11DA-8506-41A7-943F-9C062EF69196}" sibTransId="{4538C026-7D6E-4494-BC58-77A944EBA2C2}"/>
    <dgm:cxn modelId="{735E9FD4-8456-47C5-8236-F3F3732B76B0}" type="presOf" srcId="{CD889666-E3F7-4F31-8E2C-88604706A611}" destId="{5C8F04D0-9B4E-4286-B083-B7D2E4E0B243}" srcOrd="0" destOrd="0" presId="urn:microsoft.com/office/officeart/2005/8/layout/hProcess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3B5DB70-FED1-427C-A7FD-36395B0612A3}" type="presParOf" srcId="{6513F078-13AA-4DD5-858A-49FBCE61D028}" destId="{61F4F68B-A752-46C4-8DE6-EBB04393835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Siamese</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Learning Robust Feature Embeddings</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Effective with Limited Data</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Flexibility in Defining Similarity</a:t>
          </a: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 Novelty Detection</a:t>
          </a:r>
        </a:p>
        <a:p>
          <a:r>
            <a:rPr lang="en-US" sz="1400" dirty="0">
              <a:latin typeface="Adobe Devanagari"/>
            </a:rPr>
            <a:t>Handling</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66500" custScaleY="87643" custLinFactNeighborX="-3947"/>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79268"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69509" custScaleY="137986" custRadScaleRad="133010">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custRadScaleRad="13749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Automatic Feature Learning, Reducing Reliance on Manual Grading Criteria</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Ability to Learn Hierarchical and Granular Features</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Robustness to Variations within Severity Levels</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Spatial Feature Extraction for Severity Indicators</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260685"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58450" custScaleY="137986" custRadScaleRad="114379">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202043">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66208" custScaleY="124997" custRadScaleRad="108713">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Siamese with 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Enhanced Feature Representation</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Customizability</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Better Handling of Intra-Class Variability</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Focus on Severity-Specific Features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40459"/>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89497"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75386" custScaleY="137986" custRadScaleRad="138726">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217109">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73240" custScaleY="124997" custRadScaleRad="13755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889666-E3F7-4F31-8E2C-88604706A611}" type="doc">
      <dgm:prSet loTypeId="urn:microsoft.com/office/officeart/2005/8/layout/hProcess9" loCatId="process" qsTypeId="urn:microsoft.com/office/officeart/2005/8/quickstyle/simple1" qsCatId="simple" csTypeId="urn:microsoft.com/office/officeart/2005/8/colors/colorful1" csCatId="colorful" phldr="1"/>
      <dgm:spPr/>
    </dgm:pt>
    <dgm:pt modelId="{F242A3D8-E91F-496A-8409-A9F590A47BCD}">
      <dgm:prSet phldrT="[Text]" custT="1"/>
      <dgm:spPr>
        <a:solidFill>
          <a:srgbClr val="641800"/>
        </a:solidFill>
        <a:ln>
          <a:noFill/>
        </a:ln>
      </dgm:spPr>
      <dgm:t>
        <a:bodyPr/>
        <a:lstStyle/>
        <a:p>
          <a:r>
            <a:rPr lang="en-US" sz="1800" b="1" dirty="0">
              <a:latin typeface="Adobe Devanagari"/>
            </a:rPr>
            <a:t>Doctor’s dashboard implementation</a:t>
          </a:r>
        </a:p>
      </dgm:t>
    </dgm:pt>
    <dgm:pt modelId="{758B11DA-8506-41A7-943F-9C062EF69196}" type="parTrans" cxnId="{5F7BD9BC-15ED-4B19-A1F4-795B0E1668C0}">
      <dgm:prSet/>
      <dgm:spPr/>
      <dgm:t>
        <a:bodyPr/>
        <a:lstStyle/>
        <a:p>
          <a:endParaRPr lang="en-US"/>
        </a:p>
      </dgm:t>
    </dgm:pt>
    <dgm:pt modelId="{4538C026-7D6E-4494-BC58-77A944EBA2C2}" type="sibTrans" cxnId="{5F7BD9BC-15ED-4B19-A1F4-795B0E1668C0}">
      <dgm:prSet/>
      <dgm:spPr/>
      <dgm:t>
        <a:bodyPr/>
        <a:lstStyle/>
        <a:p>
          <a:endParaRPr lang="en-US"/>
        </a:p>
      </dgm:t>
    </dgm:pt>
    <dgm:pt modelId="{D8887FBF-5FA2-4EBE-B0FE-0B3F038E3E18}">
      <dgm:prSet phldrT="[Text]" custT="1"/>
      <dgm:spPr>
        <a:solidFill>
          <a:srgbClr val="641800"/>
        </a:solidFill>
        <a:ln>
          <a:noFill/>
        </a:ln>
      </dgm:spPr>
      <dgm:t>
        <a:bodyPr/>
        <a:lstStyle/>
        <a:p>
          <a:r>
            <a:rPr lang="en-US" sz="1800" b="1" dirty="0">
              <a:latin typeface="Adobe Devanagari"/>
            </a:rPr>
            <a:t>Documentations</a:t>
          </a:r>
          <a:endParaRPr lang="en-US" sz="1400" b="1" dirty="0">
            <a:latin typeface="Adobe Devanagari"/>
          </a:endParaRPr>
        </a:p>
      </dgm:t>
    </dgm:pt>
    <dgm:pt modelId="{EF29C432-880B-4037-8B51-A0D053571BF2}" type="parTrans" cxnId="{B706103C-5C3D-4D12-91DB-C2E410275915}">
      <dgm:prSet/>
      <dgm:spPr/>
      <dgm:t>
        <a:bodyPr/>
        <a:lstStyle/>
        <a:p>
          <a:endParaRPr lang="en-US"/>
        </a:p>
      </dgm:t>
    </dgm:pt>
    <dgm:pt modelId="{0793D178-8460-4D17-97D7-34D2358C0207}" type="sibTrans" cxnId="{B706103C-5C3D-4D12-91DB-C2E410275915}">
      <dgm:prSet/>
      <dgm:spPr/>
      <dgm:t>
        <a:bodyPr/>
        <a:lstStyle/>
        <a:p>
          <a:endParaRPr lang="en-US"/>
        </a:p>
      </dgm:t>
    </dgm:pt>
    <dgm:pt modelId="{5C8F04D0-9B4E-4286-B083-B7D2E4E0B243}" type="pres">
      <dgm:prSet presAssocID="{CD889666-E3F7-4F31-8E2C-88604706A611}" presName="CompostProcess" presStyleCnt="0">
        <dgm:presLayoutVars>
          <dgm:dir/>
          <dgm:resizeHandles val="exact"/>
        </dgm:presLayoutVars>
      </dgm:prSet>
      <dgm:spPr/>
    </dgm:pt>
    <dgm:pt modelId="{B5D74EE3-4FA9-48AA-B192-D1434B0BFD4F}" type="pres">
      <dgm:prSet presAssocID="{CD889666-E3F7-4F31-8E2C-88604706A611}" presName="arrow" presStyleLbl="bgShp" presStyleIdx="0" presStyleCnt="1"/>
      <dgm:spPr>
        <a:solidFill>
          <a:srgbClr val="E5BC97"/>
        </a:solidFill>
      </dgm:spPr>
    </dgm:pt>
    <dgm:pt modelId="{6513F078-13AA-4DD5-858A-49FBCE61D028}" type="pres">
      <dgm:prSet presAssocID="{CD889666-E3F7-4F31-8E2C-88604706A611}" presName="linearProcess" presStyleCnt="0"/>
      <dgm:spPr/>
    </dgm:pt>
    <dgm:pt modelId="{182F1EC8-E232-4730-B200-0C397394238D}" type="pres">
      <dgm:prSet presAssocID="{F242A3D8-E91F-496A-8409-A9F590A47BCD}" presName="textNode" presStyleLbl="node1" presStyleIdx="0" presStyleCnt="2" custScaleX="164651">
        <dgm:presLayoutVars>
          <dgm:bulletEnabled val="1"/>
        </dgm:presLayoutVars>
      </dgm:prSet>
      <dgm:spPr/>
    </dgm:pt>
    <dgm:pt modelId="{EC449CB5-92D6-4D0A-9476-FF6B6AB4BD8E}" type="pres">
      <dgm:prSet presAssocID="{4538C026-7D6E-4494-BC58-77A944EBA2C2}" presName="sibTrans" presStyleCnt="0"/>
      <dgm:spPr/>
    </dgm:pt>
    <dgm:pt modelId="{61F4F68B-A752-46C4-8DE6-EBB043938350}" type="pres">
      <dgm:prSet presAssocID="{D8887FBF-5FA2-4EBE-B0FE-0B3F038E3E18}" presName="textNode" presStyleLbl="node1" presStyleIdx="1" presStyleCnt="2" custScaleX="175371">
        <dgm:presLayoutVars>
          <dgm:bulletEnabled val="1"/>
        </dgm:presLayoutVars>
      </dgm:prSet>
      <dgm:spPr/>
    </dgm:pt>
  </dgm:ptLst>
  <dgm:cxnLst>
    <dgm:cxn modelId="{CCB9371D-4350-4FE8-8775-DEAC0803C84F}" type="presOf" srcId="{D8887FBF-5FA2-4EBE-B0FE-0B3F038E3E18}" destId="{61F4F68B-A752-46C4-8DE6-EBB043938350}" srcOrd="0" destOrd="0" presId="urn:microsoft.com/office/officeart/2005/8/layout/hProcess9"/>
    <dgm:cxn modelId="{FFEA742D-72FC-429D-9EE0-8AD7EC9CD6ED}" type="presOf" srcId="{F242A3D8-E91F-496A-8409-A9F590A47BCD}" destId="{182F1EC8-E232-4730-B200-0C397394238D}" srcOrd="0" destOrd="0" presId="urn:microsoft.com/office/officeart/2005/8/layout/hProcess9"/>
    <dgm:cxn modelId="{B706103C-5C3D-4D12-91DB-C2E410275915}" srcId="{CD889666-E3F7-4F31-8E2C-88604706A611}" destId="{D8887FBF-5FA2-4EBE-B0FE-0B3F038E3E18}" srcOrd="1" destOrd="0" parTransId="{EF29C432-880B-4037-8B51-A0D053571BF2}" sibTransId="{0793D178-8460-4D17-97D7-34D2358C0207}"/>
    <dgm:cxn modelId="{5F7BD9BC-15ED-4B19-A1F4-795B0E1668C0}" srcId="{CD889666-E3F7-4F31-8E2C-88604706A611}" destId="{F242A3D8-E91F-496A-8409-A9F590A47BCD}" srcOrd="0" destOrd="0" parTransId="{758B11DA-8506-41A7-943F-9C062EF69196}" sibTransId="{4538C026-7D6E-4494-BC58-77A944EBA2C2}"/>
    <dgm:cxn modelId="{735E9FD4-8456-47C5-8236-F3F3732B76B0}" type="presOf" srcId="{CD889666-E3F7-4F31-8E2C-88604706A611}" destId="{5C8F04D0-9B4E-4286-B083-B7D2E4E0B243}" srcOrd="0" destOrd="0" presId="urn:microsoft.com/office/officeart/2005/8/layout/hProcess9"/>
    <dgm:cxn modelId="{214DEF71-B50D-4938-9FFD-F7C0802493D3}" type="presParOf" srcId="{5C8F04D0-9B4E-4286-B083-B7D2E4E0B243}" destId="{B5D74EE3-4FA9-48AA-B192-D1434B0BFD4F}" srcOrd="0" destOrd="0" presId="urn:microsoft.com/office/officeart/2005/8/layout/hProcess9"/>
    <dgm:cxn modelId="{EE69A288-62CF-46B9-B7A1-B8C1ACAF36BB}" type="presParOf" srcId="{5C8F04D0-9B4E-4286-B083-B7D2E4E0B243}" destId="{6513F078-13AA-4DD5-858A-49FBCE61D028}" srcOrd="1" destOrd="0" presId="urn:microsoft.com/office/officeart/2005/8/layout/hProcess9"/>
    <dgm:cxn modelId="{4F929C34-D370-4D6D-B890-D2C58ADA2356}" type="presParOf" srcId="{6513F078-13AA-4DD5-858A-49FBCE61D028}" destId="{182F1EC8-E232-4730-B200-0C397394238D}" srcOrd="0" destOrd="0" presId="urn:microsoft.com/office/officeart/2005/8/layout/hProcess9"/>
    <dgm:cxn modelId="{B70BC8D0-B232-4183-AF7E-AE24A349CD84}" type="presParOf" srcId="{6513F078-13AA-4DD5-858A-49FBCE61D028}" destId="{EC449CB5-92D6-4D0A-9476-FF6B6AB4BD8E}" srcOrd="1" destOrd="0" presId="urn:microsoft.com/office/officeart/2005/8/layout/hProcess9"/>
    <dgm:cxn modelId="{83B5DB70-FED1-427C-A7FD-36395B0612A3}" type="presParOf" srcId="{6513F078-13AA-4DD5-858A-49FBCE61D028}" destId="{61F4F68B-A752-46C4-8DE6-EBB04393835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1B2134A-3F36-4403-A889-4522738395E4}"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5E7D31C7-5E49-42DB-A13A-98F0447DEF18}">
      <dgm:prSet phldrT="[Text]" custT="1"/>
      <dgm:spPr>
        <a:ln>
          <a:solidFill>
            <a:srgbClr val="641800"/>
          </a:solidFill>
        </a:ln>
      </dgm:spPr>
      <dgm:t>
        <a:bodyPr/>
        <a:lstStyle/>
        <a:p>
          <a:r>
            <a:rPr lang="en-US" sz="2200" dirty="0">
              <a:latin typeface="Adobe Devanagari"/>
            </a:rPr>
            <a:t>Develop a Robust Detection Model</a:t>
          </a:r>
        </a:p>
      </dgm:t>
    </dgm:pt>
    <dgm:pt modelId="{FAE63528-D4E4-47C8-B9D4-87FE5F8CB604}" type="parTrans" cxnId="{61DC0E3D-655C-4D84-9BDA-27A04B95F58E}">
      <dgm:prSet/>
      <dgm:spPr/>
      <dgm:t>
        <a:bodyPr/>
        <a:lstStyle/>
        <a:p>
          <a:endParaRPr lang="en-US"/>
        </a:p>
      </dgm:t>
    </dgm:pt>
    <dgm:pt modelId="{6D780328-AA86-47EF-82BE-A79936479227}" type="sibTrans" cxnId="{61DC0E3D-655C-4D84-9BDA-27A04B95F58E}">
      <dgm:prSet/>
      <dgm:spPr/>
      <dgm:t>
        <a:bodyPr/>
        <a:lstStyle/>
        <a:p>
          <a:endParaRPr lang="en-US"/>
        </a:p>
      </dgm:t>
    </dgm:pt>
    <dgm:pt modelId="{ED381964-EAA4-4ACD-8733-B3CA658FAFDE}">
      <dgm:prSet phldrT="[Text]" custT="1"/>
      <dgm:spPr>
        <a:ln>
          <a:solidFill>
            <a:srgbClr val="641800"/>
          </a:solidFill>
        </a:ln>
      </dgm:spPr>
      <dgm:t>
        <a:bodyPr/>
        <a:lstStyle/>
        <a:p>
          <a:r>
            <a:rPr lang="en-US" sz="2200" dirty="0">
              <a:latin typeface="Adobe Devanagari"/>
            </a:rPr>
            <a:t>Standardize Severity Assessment Based on Erythema</a:t>
          </a:r>
        </a:p>
      </dgm:t>
    </dgm:pt>
    <dgm:pt modelId="{119F6305-0077-4304-A92B-BC2D0808A35D}" type="parTrans" cxnId="{F2210CB5-553A-4D4A-A391-63EFE75D5E8F}">
      <dgm:prSet/>
      <dgm:spPr/>
      <dgm:t>
        <a:bodyPr/>
        <a:lstStyle/>
        <a:p>
          <a:endParaRPr lang="en-US"/>
        </a:p>
      </dgm:t>
    </dgm:pt>
    <dgm:pt modelId="{10ACC311-93F8-453C-9423-1E6F409C04BC}" type="sibTrans" cxnId="{F2210CB5-553A-4D4A-A391-63EFE75D5E8F}">
      <dgm:prSet/>
      <dgm:spPr/>
      <dgm:t>
        <a:bodyPr/>
        <a:lstStyle/>
        <a:p>
          <a:endParaRPr lang="en-US"/>
        </a:p>
      </dgm:t>
    </dgm:pt>
    <dgm:pt modelId="{45B9537C-F2F0-42CF-B188-8FA69021E67D}">
      <dgm:prSet phldrT="[Text]" custT="1"/>
      <dgm:spPr>
        <a:ln>
          <a:solidFill>
            <a:srgbClr val="641800"/>
          </a:solidFill>
        </a:ln>
      </dgm:spPr>
      <dgm:t>
        <a:bodyPr/>
        <a:lstStyle/>
        <a:p>
          <a:r>
            <a:rPr lang="en-US" sz="2200" dirty="0">
              <a:latin typeface="Adobe Devanagari"/>
            </a:rPr>
            <a:t>Incorporate Advanced Techniques</a:t>
          </a:r>
        </a:p>
      </dgm:t>
    </dgm:pt>
    <dgm:pt modelId="{4A766445-ECCA-448B-A896-BE8FFBE932AD}" type="parTrans" cxnId="{13C9B4A1-4116-436C-AFEF-3E8E8B73E15C}">
      <dgm:prSet/>
      <dgm:spPr/>
      <dgm:t>
        <a:bodyPr/>
        <a:lstStyle/>
        <a:p>
          <a:endParaRPr lang="en-US"/>
        </a:p>
      </dgm:t>
    </dgm:pt>
    <dgm:pt modelId="{E64503BC-4233-4F68-AF32-36A0E857B58A}" type="sibTrans" cxnId="{13C9B4A1-4116-436C-AFEF-3E8E8B73E15C}">
      <dgm:prSet/>
      <dgm:spPr/>
      <dgm:t>
        <a:bodyPr/>
        <a:lstStyle/>
        <a:p>
          <a:endParaRPr lang="en-US"/>
        </a:p>
      </dgm:t>
    </dgm:pt>
    <dgm:pt modelId="{43FCD773-9E43-45F4-B018-B2FA2CB66469}">
      <dgm:prSet phldrT="[Text]" custT="1"/>
      <dgm:spPr>
        <a:ln>
          <a:solidFill>
            <a:srgbClr val="641800"/>
          </a:solidFill>
        </a:ln>
      </dgm:spPr>
      <dgm:t>
        <a:bodyPr/>
        <a:lstStyle/>
        <a:p>
          <a:r>
            <a:rPr lang="en-US" sz="2200" dirty="0">
              <a:latin typeface="Adobe Devanagari"/>
            </a:rPr>
            <a:t>Ensure Practical Applicability</a:t>
          </a:r>
        </a:p>
      </dgm:t>
    </dgm:pt>
    <dgm:pt modelId="{98D0D6D5-DB12-4B7A-9B01-17ABBB0E47F4}" type="parTrans" cxnId="{438300AD-40CD-4849-8F70-5EEC4B3836BD}">
      <dgm:prSet/>
      <dgm:spPr/>
      <dgm:t>
        <a:bodyPr/>
        <a:lstStyle/>
        <a:p>
          <a:endParaRPr lang="en-US"/>
        </a:p>
      </dgm:t>
    </dgm:pt>
    <dgm:pt modelId="{C50866A8-1FF8-4270-96DE-C96C6BBE9B3F}" type="sibTrans" cxnId="{438300AD-40CD-4849-8F70-5EEC4B3836BD}">
      <dgm:prSet/>
      <dgm:spPr/>
      <dgm:t>
        <a:bodyPr/>
        <a:lstStyle/>
        <a:p>
          <a:endParaRPr lang="en-US"/>
        </a:p>
      </dgm:t>
    </dgm:pt>
    <dgm:pt modelId="{E0CC8661-12CF-42A1-861F-0CCE8D6F7F18}" type="pres">
      <dgm:prSet presAssocID="{41B2134A-3F36-4403-A889-4522738395E4}" presName="Name0" presStyleCnt="0">
        <dgm:presLayoutVars>
          <dgm:chMax val="11"/>
          <dgm:chPref val="11"/>
          <dgm:dir/>
          <dgm:resizeHandles/>
        </dgm:presLayoutVars>
      </dgm:prSet>
      <dgm:spPr/>
    </dgm:pt>
    <dgm:pt modelId="{8732FCAC-6B51-4347-B3A7-0E87E1FC7770}" type="pres">
      <dgm:prSet presAssocID="{43FCD773-9E43-45F4-B018-B2FA2CB66469}" presName="Accent4" presStyleCnt="0"/>
      <dgm:spPr/>
    </dgm:pt>
    <dgm:pt modelId="{AF3E4579-7C49-4646-8BC2-BD1485AE39AD}" type="pres">
      <dgm:prSet presAssocID="{43FCD773-9E43-45F4-B018-B2FA2CB66469}" presName="Accent" presStyleLbl="node1" presStyleIdx="0" presStyleCnt="4"/>
      <dgm:spPr>
        <a:solidFill>
          <a:srgbClr val="641800"/>
        </a:solidFill>
        <a:ln>
          <a:solidFill>
            <a:srgbClr val="641800"/>
          </a:solidFill>
        </a:ln>
      </dgm:spPr>
    </dgm:pt>
    <dgm:pt modelId="{04FFDAC2-3149-44A0-91D5-001B07CF00C4}" type="pres">
      <dgm:prSet presAssocID="{43FCD773-9E43-45F4-B018-B2FA2CB66469}" presName="ParentBackground4" presStyleCnt="0"/>
      <dgm:spPr/>
    </dgm:pt>
    <dgm:pt modelId="{4D570498-E193-46AF-A49D-A57473449643}" type="pres">
      <dgm:prSet presAssocID="{43FCD773-9E43-45F4-B018-B2FA2CB66469}" presName="ParentBackground" presStyleLbl="fgAcc1" presStyleIdx="0" presStyleCnt="4"/>
      <dgm:spPr/>
    </dgm:pt>
    <dgm:pt modelId="{697C35D5-59F6-4003-B7BB-BD38C819C8A1}" type="pres">
      <dgm:prSet presAssocID="{43FCD773-9E43-45F4-B018-B2FA2CB66469}" presName="Parent4" presStyleLbl="revTx" presStyleIdx="0" presStyleCnt="0">
        <dgm:presLayoutVars>
          <dgm:chMax val="1"/>
          <dgm:chPref val="1"/>
          <dgm:bulletEnabled val="1"/>
        </dgm:presLayoutVars>
      </dgm:prSet>
      <dgm:spPr/>
    </dgm:pt>
    <dgm:pt modelId="{DC5805D6-0541-4A87-882C-0857408498B7}" type="pres">
      <dgm:prSet presAssocID="{45B9537C-F2F0-42CF-B188-8FA69021E67D}" presName="Accent3" presStyleCnt="0"/>
      <dgm:spPr/>
    </dgm:pt>
    <dgm:pt modelId="{567CA683-85D4-4DAC-9CD7-ECD87543864F}" type="pres">
      <dgm:prSet presAssocID="{45B9537C-F2F0-42CF-B188-8FA69021E67D}" presName="Accent" presStyleLbl="node1" presStyleIdx="1" presStyleCnt="4"/>
      <dgm:spPr>
        <a:solidFill>
          <a:srgbClr val="641800"/>
        </a:solidFill>
        <a:ln>
          <a:solidFill>
            <a:srgbClr val="641800"/>
          </a:solidFill>
        </a:ln>
      </dgm:spPr>
    </dgm:pt>
    <dgm:pt modelId="{CE81FC3B-69EF-44D8-B5E9-2FBD925D2015}" type="pres">
      <dgm:prSet presAssocID="{45B9537C-F2F0-42CF-B188-8FA69021E67D}" presName="ParentBackground3" presStyleCnt="0"/>
      <dgm:spPr/>
    </dgm:pt>
    <dgm:pt modelId="{581D3462-E7AA-45B1-AFEA-3BD1465751C2}" type="pres">
      <dgm:prSet presAssocID="{45B9537C-F2F0-42CF-B188-8FA69021E67D}" presName="ParentBackground" presStyleLbl="fgAcc1" presStyleIdx="1" presStyleCnt="4"/>
      <dgm:spPr/>
    </dgm:pt>
    <dgm:pt modelId="{4D35F0A3-F70D-44F4-A27E-75A33B8DE5A2}" type="pres">
      <dgm:prSet presAssocID="{45B9537C-F2F0-42CF-B188-8FA69021E67D}" presName="Parent3" presStyleLbl="revTx" presStyleIdx="0" presStyleCnt="0">
        <dgm:presLayoutVars>
          <dgm:chMax val="1"/>
          <dgm:chPref val="1"/>
          <dgm:bulletEnabled val="1"/>
        </dgm:presLayoutVars>
      </dgm:prSet>
      <dgm:spPr/>
    </dgm:pt>
    <dgm:pt modelId="{AC36F4AD-4EAC-432A-BC4E-E66EA211999B}" type="pres">
      <dgm:prSet presAssocID="{ED381964-EAA4-4ACD-8733-B3CA658FAFDE}" presName="Accent2" presStyleCnt="0"/>
      <dgm:spPr/>
    </dgm:pt>
    <dgm:pt modelId="{C6EBCA5A-E99E-49DC-B309-2798AA015BBD}" type="pres">
      <dgm:prSet presAssocID="{ED381964-EAA4-4ACD-8733-B3CA658FAFDE}" presName="Accent" presStyleLbl="node1" presStyleIdx="2" presStyleCnt="4"/>
      <dgm:spPr>
        <a:solidFill>
          <a:srgbClr val="641800"/>
        </a:solidFill>
        <a:ln>
          <a:solidFill>
            <a:srgbClr val="641800"/>
          </a:solidFill>
        </a:ln>
      </dgm:spPr>
    </dgm:pt>
    <dgm:pt modelId="{14E05F34-CE08-4AAB-8487-97F79E08AF1F}" type="pres">
      <dgm:prSet presAssocID="{ED381964-EAA4-4ACD-8733-B3CA658FAFDE}" presName="ParentBackground2" presStyleCnt="0"/>
      <dgm:spPr/>
    </dgm:pt>
    <dgm:pt modelId="{D2822575-DD41-4D5D-AF2B-C46253812331}" type="pres">
      <dgm:prSet presAssocID="{ED381964-EAA4-4ACD-8733-B3CA658FAFDE}" presName="ParentBackground" presStyleLbl="fgAcc1" presStyleIdx="2" presStyleCnt="4"/>
      <dgm:spPr/>
    </dgm:pt>
    <dgm:pt modelId="{40C951D6-D805-401F-AEDE-E87BB0C8D978}" type="pres">
      <dgm:prSet presAssocID="{ED381964-EAA4-4ACD-8733-B3CA658FAFDE}" presName="Parent2" presStyleLbl="revTx" presStyleIdx="0" presStyleCnt="0">
        <dgm:presLayoutVars>
          <dgm:chMax val="1"/>
          <dgm:chPref val="1"/>
          <dgm:bulletEnabled val="1"/>
        </dgm:presLayoutVars>
      </dgm:prSet>
      <dgm:spPr/>
    </dgm:pt>
    <dgm:pt modelId="{B0627776-ECDC-490D-A3EE-BF72B4CE974B}" type="pres">
      <dgm:prSet presAssocID="{5E7D31C7-5E49-42DB-A13A-98F0447DEF18}" presName="Accent1" presStyleCnt="0"/>
      <dgm:spPr/>
    </dgm:pt>
    <dgm:pt modelId="{65DE9ABF-1DBA-4C09-B69F-51D0131E6382}" type="pres">
      <dgm:prSet presAssocID="{5E7D31C7-5E49-42DB-A13A-98F0447DEF18}" presName="Accent" presStyleLbl="node1" presStyleIdx="3" presStyleCnt="4"/>
      <dgm:spPr>
        <a:solidFill>
          <a:srgbClr val="641800"/>
        </a:solidFill>
        <a:ln>
          <a:solidFill>
            <a:srgbClr val="641800"/>
          </a:solidFill>
        </a:ln>
      </dgm:spPr>
    </dgm:pt>
    <dgm:pt modelId="{A2165AD7-59BA-4045-891D-36F3F5C8F170}" type="pres">
      <dgm:prSet presAssocID="{5E7D31C7-5E49-42DB-A13A-98F0447DEF18}" presName="ParentBackground1" presStyleCnt="0"/>
      <dgm:spPr/>
    </dgm:pt>
    <dgm:pt modelId="{DFFFDCE9-CF8D-4FE6-8E01-EF92EE1731A5}" type="pres">
      <dgm:prSet presAssocID="{5E7D31C7-5E49-42DB-A13A-98F0447DEF18}" presName="ParentBackground" presStyleLbl="fgAcc1" presStyleIdx="3" presStyleCnt="4"/>
      <dgm:spPr/>
    </dgm:pt>
    <dgm:pt modelId="{836FA7E5-2625-4A93-A67C-BC3564AF9F91}" type="pres">
      <dgm:prSet presAssocID="{5E7D31C7-5E49-42DB-A13A-98F0447DEF18}" presName="Parent1" presStyleLbl="revTx" presStyleIdx="0" presStyleCnt="0">
        <dgm:presLayoutVars>
          <dgm:chMax val="1"/>
          <dgm:chPref val="1"/>
          <dgm:bulletEnabled val="1"/>
        </dgm:presLayoutVars>
      </dgm:prSet>
      <dgm:spPr/>
    </dgm:pt>
  </dgm:ptLst>
  <dgm:cxnLst>
    <dgm:cxn modelId="{61DC0E3D-655C-4D84-9BDA-27A04B95F58E}" srcId="{41B2134A-3F36-4403-A889-4522738395E4}" destId="{5E7D31C7-5E49-42DB-A13A-98F0447DEF18}" srcOrd="0" destOrd="0" parTransId="{FAE63528-D4E4-47C8-B9D4-87FE5F8CB604}" sibTransId="{6D780328-AA86-47EF-82BE-A79936479227}"/>
    <dgm:cxn modelId="{A4AA117E-7E6E-46C1-9630-3152620B2825}" type="presOf" srcId="{5E7D31C7-5E49-42DB-A13A-98F0447DEF18}" destId="{DFFFDCE9-CF8D-4FE6-8E01-EF92EE1731A5}" srcOrd="0" destOrd="0" presId="urn:microsoft.com/office/officeart/2011/layout/CircleProcess"/>
    <dgm:cxn modelId="{EDB40E90-E7F9-4FD4-868C-70EBFA780381}" type="presOf" srcId="{41B2134A-3F36-4403-A889-4522738395E4}" destId="{E0CC8661-12CF-42A1-861F-0CCE8D6F7F18}" srcOrd="0" destOrd="0" presId="urn:microsoft.com/office/officeart/2011/layout/CircleProcess"/>
    <dgm:cxn modelId="{13C9B4A1-4116-436C-AFEF-3E8E8B73E15C}" srcId="{41B2134A-3F36-4403-A889-4522738395E4}" destId="{45B9537C-F2F0-42CF-B188-8FA69021E67D}" srcOrd="2" destOrd="0" parTransId="{4A766445-ECCA-448B-A896-BE8FFBE932AD}" sibTransId="{E64503BC-4233-4F68-AF32-36A0E857B58A}"/>
    <dgm:cxn modelId="{972FA8A3-133E-4A9F-974A-F6838A89FDEC}" type="presOf" srcId="{5E7D31C7-5E49-42DB-A13A-98F0447DEF18}" destId="{836FA7E5-2625-4A93-A67C-BC3564AF9F91}" srcOrd="1" destOrd="0" presId="urn:microsoft.com/office/officeart/2011/layout/CircleProcess"/>
    <dgm:cxn modelId="{438300AD-40CD-4849-8F70-5EEC4B3836BD}" srcId="{41B2134A-3F36-4403-A889-4522738395E4}" destId="{43FCD773-9E43-45F4-B018-B2FA2CB66469}" srcOrd="3" destOrd="0" parTransId="{98D0D6D5-DB12-4B7A-9B01-17ABBB0E47F4}" sibTransId="{C50866A8-1FF8-4270-96DE-C96C6BBE9B3F}"/>
    <dgm:cxn modelId="{F2210CB5-553A-4D4A-A391-63EFE75D5E8F}" srcId="{41B2134A-3F36-4403-A889-4522738395E4}" destId="{ED381964-EAA4-4ACD-8733-B3CA658FAFDE}" srcOrd="1" destOrd="0" parTransId="{119F6305-0077-4304-A92B-BC2D0808A35D}" sibTransId="{10ACC311-93F8-453C-9423-1E6F409C04BC}"/>
    <dgm:cxn modelId="{1B2FF8C6-3238-42AC-AF16-EB96675EDC95}" type="presOf" srcId="{43FCD773-9E43-45F4-B018-B2FA2CB66469}" destId="{697C35D5-59F6-4003-B7BB-BD38C819C8A1}" srcOrd="1" destOrd="0" presId="urn:microsoft.com/office/officeart/2011/layout/CircleProcess"/>
    <dgm:cxn modelId="{75DE11D2-7F42-4972-95CE-25D3140349F5}" type="presOf" srcId="{43FCD773-9E43-45F4-B018-B2FA2CB66469}" destId="{4D570498-E193-46AF-A49D-A57473449643}" srcOrd="0" destOrd="0" presId="urn:microsoft.com/office/officeart/2011/layout/CircleProcess"/>
    <dgm:cxn modelId="{BF42EBDA-A494-407E-8EFD-DC058B36F228}" type="presOf" srcId="{45B9537C-F2F0-42CF-B188-8FA69021E67D}" destId="{581D3462-E7AA-45B1-AFEA-3BD1465751C2}" srcOrd="0" destOrd="0" presId="urn:microsoft.com/office/officeart/2011/layout/CircleProcess"/>
    <dgm:cxn modelId="{86E207F3-854F-4015-84F0-3B344BEAAF02}" type="presOf" srcId="{ED381964-EAA4-4ACD-8733-B3CA658FAFDE}" destId="{D2822575-DD41-4D5D-AF2B-C46253812331}" srcOrd="0" destOrd="0" presId="urn:microsoft.com/office/officeart/2011/layout/CircleProcess"/>
    <dgm:cxn modelId="{4BCCA4F3-C830-4CCF-B9E2-71B2712A21E1}" type="presOf" srcId="{ED381964-EAA4-4ACD-8733-B3CA658FAFDE}" destId="{40C951D6-D805-401F-AEDE-E87BB0C8D978}" srcOrd="1" destOrd="0" presId="urn:microsoft.com/office/officeart/2011/layout/CircleProcess"/>
    <dgm:cxn modelId="{673255FD-71FA-497D-A3D0-E725A254A2B7}" type="presOf" srcId="{45B9537C-F2F0-42CF-B188-8FA69021E67D}" destId="{4D35F0A3-F70D-44F4-A27E-75A33B8DE5A2}" srcOrd="1" destOrd="0" presId="urn:microsoft.com/office/officeart/2011/layout/CircleProcess"/>
    <dgm:cxn modelId="{4DE99D3D-BB8D-45CF-AF4C-7799BAD5B32C}" type="presParOf" srcId="{E0CC8661-12CF-42A1-861F-0CCE8D6F7F18}" destId="{8732FCAC-6B51-4347-B3A7-0E87E1FC7770}" srcOrd="0" destOrd="0" presId="urn:microsoft.com/office/officeart/2011/layout/CircleProcess"/>
    <dgm:cxn modelId="{B72BBB90-508B-4FDB-B124-5C713A5A8769}" type="presParOf" srcId="{8732FCAC-6B51-4347-B3A7-0E87E1FC7770}" destId="{AF3E4579-7C49-4646-8BC2-BD1485AE39AD}" srcOrd="0" destOrd="0" presId="urn:microsoft.com/office/officeart/2011/layout/CircleProcess"/>
    <dgm:cxn modelId="{BDE7B848-CDDF-4170-9B79-B88251AE7474}" type="presParOf" srcId="{E0CC8661-12CF-42A1-861F-0CCE8D6F7F18}" destId="{04FFDAC2-3149-44A0-91D5-001B07CF00C4}" srcOrd="1" destOrd="0" presId="urn:microsoft.com/office/officeart/2011/layout/CircleProcess"/>
    <dgm:cxn modelId="{61DAD9AE-8E65-4FF1-AF1F-9D038E979EBA}" type="presParOf" srcId="{04FFDAC2-3149-44A0-91D5-001B07CF00C4}" destId="{4D570498-E193-46AF-A49D-A57473449643}" srcOrd="0" destOrd="0" presId="urn:microsoft.com/office/officeart/2011/layout/CircleProcess"/>
    <dgm:cxn modelId="{DE95E460-F9BB-4AA7-A400-46423E7CA343}" type="presParOf" srcId="{E0CC8661-12CF-42A1-861F-0CCE8D6F7F18}" destId="{697C35D5-59F6-4003-B7BB-BD38C819C8A1}" srcOrd="2" destOrd="0" presId="urn:microsoft.com/office/officeart/2011/layout/CircleProcess"/>
    <dgm:cxn modelId="{A3057E31-267B-45F8-A383-51225578E616}" type="presParOf" srcId="{E0CC8661-12CF-42A1-861F-0CCE8D6F7F18}" destId="{DC5805D6-0541-4A87-882C-0857408498B7}" srcOrd="3" destOrd="0" presId="urn:microsoft.com/office/officeart/2011/layout/CircleProcess"/>
    <dgm:cxn modelId="{B9E3F707-78B9-4723-8699-52BAC0AA01B5}" type="presParOf" srcId="{DC5805D6-0541-4A87-882C-0857408498B7}" destId="{567CA683-85D4-4DAC-9CD7-ECD87543864F}" srcOrd="0" destOrd="0" presId="urn:microsoft.com/office/officeart/2011/layout/CircleProcess"/>
    <dgm:cxn modelId="{A8DBDDC2-AC11-41CE-BE9F-5EF227776DC8}" type="presParOf" srcId="{E0CC8661-12CF-42A1-861F-0CCE8D6F7F18}" destId="{CE81FC3B-69EF-44D8-B5E9-2FBD925D2015}" srcOrd="4" destOrd="0" presId="urn:microsoft.com/office/officeart/2011/layout/CircleProcess"/>
    <dgm:cxn modelId="{DCEA696A-ABE5-4EAA-936F-5A25DE390317}" type="presParOf" srcId="{CE81FC3B-69EF-44D8-B5E9-2FBD925D2015}" destId="{581D3462-E7AA-45B1-AFEA-3BD1465751C2}" srcOrd="0" destOrd="0" presId="urn:microsoft.com/office/officeart/2011/layout/CircleProcess"/>
    <dgm:cxn modelId="{259970BB-22F4-42CD-B9AC-1EE0181FC93B}" type="presParOf" srcId="{E0CC8661-12CF-42A1-861F-0CCE8D6F7F18}" destId="{4D35F0A3-F70D-44F4-A27E-75A33B8DE5A2}" srcOrd="5" destOrd="0" presId="urn:microsoft.com/office/officeart/2011/layout/CircleProcess"/>
    <dgm:cxn modelId="{4E803C91-D952-4672-B9C7-E2980FF1C701}" type="presParOf" srcId="{E0CC8661-12CF-42A1-861F-0CCE8D6F7F18}" destId="{AC36F4AD-4EAC-432A-BC4E-E66EA211999B}" srcOrd="6" destOrd="0" presId="urn:microsoft.com/office/officeart/2011/layout/CircleProcess"/>
    <dgm:cxn modelId="{2DF974C4-FF0F-4740-9C84-BD1CE8A98F34}" type="presParOf" srcId="{AC36F4AD-4EAC-432A-BC4E-E66EA211999B}" destId="{C6EBCA5A-E99E-49DC-B309-2798AA015BBD}" srcOrd="0" destOrd="0" presId="urn:microsoft.com/office/officeart/2011/layout/CircleProcess"/>
    <dgm:cxn modelId="{C57FE84B-5960-481F-BC80-955493C73B98}" type="presParOf" srcId="{E0CC8661-12CF-42A1-861F-0CCE8D6F7F18}" destId="{14E05F34-CE08-4AAB-8487-97F79E08AF1F}" srcOrd="7" destOrd="0" presId="urn:microsoft.com/office/officeart/2011/layout/CircleProcess"/>
    <dgm:cxn modelId="{B26C95D1-EDE0-418B-8D27-207A3AB3D01D}" type="presParOf" srcId="{14E05F34-CE08-4AAB-8487-97F79E08AF1F}" destId="{D2822575-DD41-4D5D-AF2B-C46253812331}" srcOrd="0" destOrd="0" presId="urn:microsoft.com/office/officeart/2011/layout/CircleProcess"/>
    <dgm:cxn modelId="{5C0FBE8A-FDAC-40D5-97E7-F15FD273300A}" type="presParOf" srcId="{E0CC8661-12CF-42A1-861F-0CCE8D6F7F18}" destId="{40C951D6-D805-401F-AEDE-E87BB0C8D978}" srcOrd="8" destOrd="0" presId="urn:microsoft.com/office/officeart/2011/layout/CircleProcess"/>
    <dgm:cxn modelId="{255BD8C4-809F-4B0E-AF40-1D6628F6B4F2}" type="presParOf" srcId="{E0CC8661-12CF-42A1-861F-0CCE8D6F7F18}" destId="{B0627776-ECDC-490D-A3EE-BF72B4CE974B}" srcOrd="9" destOrd="0" presId="urn:microsoft.com/office/officeart/2011/layout/CircleProcess"/>
    <dgm:cxn modelId="{1D73C890-FD46-4531-85D3-D260C3F7E881}" type="presParOf" srcId="{B0627776-ECDC-490D-A3EE-BF72B4CE974B}" destId="{65DE9ABF-1DBA-4C09-B69F-51D0131E6382}" srcOrd="0" destOrd="0" presId="urn:microsoft.com/office/officeart/2011/layout/CircleProcess"/>
    <dgm:cxn modelId="{B9398853-12D3-4255-9356-276B00677E45}" type="presParOf" srcId="{E0CC8661-12CF-42A1-861F-0CCE8D6F7F18}" destId="{A2165AD7-59BA-4045-891D-36F3F5C8F170}" srcOrd="10" destOrd="0" presId="urn:microsoft.com/office/officeart/2011/layout/CircleProcess"/>
    <dgm:cxn modelId="{E53C089D-A0C8-44B0-BD51-8A6C9FBEF066}" type="presParOf" srcId="{A2165AD7-59BA-4045-891D-36F3F5C8F170}" destId="{DFFFDCE9-CF8D-4FE6-8E01-EF92EE1731A5}" srcOrd="0" destOrd="0" presId="urn:microsoft.com/office/officeart/2011/layout/CircleProcess"/>
    <dgm:cxn modelId="{2E4054F7-BDB8-4C5E-8C74-945616BC43E6}" type="presParOf" srcId="{E0CC8661-12CF-42A1-861F-0CCE8D6F7F18}" destId="{836FA7E5-2625-4A93-A67C-BC3564AF9F91}"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AE863-61A1-4337-842C-2D43D1C029C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8C3619CC-912F-490D-BF85-6C7CC376E7E2}">
      <dgm:prSet custT="1"/>
      <dgm:spPr>
        <a:solidFill>
          <a:srgbClr val="641800"/>
        </a:solidFill>
      </dgm:spPr>
      <dgm:t>
        <a:bodyPr/>
        <a:lstStyle/>
        <a:p>
          <a:pPr algn="ctr"/>
          <a:r>
            <a:rPr lang="en-US" sz="1800" dirty="0">
              <a:latin typeface="Adobe Devanagari"/>
            </a:rPr>
            <a:t>Enhanced Robustness Through Advanced Augmentation</a:t>
          </a:r>
        </a:p>
      </dgm:t>
    </dgm:pt>
    <dgm:pt modelId="{DC0095B0-6CF2-4F01-81AB-329CFCB31442}" type="parTrans" cxnId="{719F4F64-35B3-4623-9C4D-9A3E466F77AB}">
      <dgm:prSet/>
      <dgm:spPr/>
      <dgm:t>
        <a:bodyPr/>
        <a:lstStyle/>
        <a:p>
          <a:endParaRPr lang="en-US"/>
        </a:p>
      </dgm:t>
    </dgm:pt>
    <dgm:pt modelId="{F3F66F30-CE0E-492E-BCBB-DE447B9AE45E}" type="sibTrans" cxnId="{719F4F64-35B3-4623-9C4D-9A3E466F77AB}">
      <dgm:prSet/>
      <dgm:spPr>
        <a:noFill/>
        <a:ln>
          <a:noFill/>
        </a:ln>
      </dgm:spPr>
      <dgm:t>
        <a:bodyPr/>
        <a:lstStyle/>
        <a:p>
          <a:endParaRPr lang="en-US"/>
        </a:p>
      </dgm:t>
    </dgm:pt>
    <dgm:pt modelId="{E8E150CC-BFED-47BD-A1DF-C28F1E26D087}">
      <dgm:prSet phldrT="[Text]" custT="1"/>
      <dgm:spPr>
        <a:solidFill>
          <a:srgbClr val="641800"/>
        </a:solidFill>
      </dgm:spPr>
      <dgm:t>
        <a:bodyPr/>
        <a:lstStyle/>
        <a:p>
          <a:pPr algn="ctr"/>
          <a:r>
            <a:rPr lang="en-US" sz="1800" dirty="0">
              <a:latin typeface="Adobe Devanagari"/>
            </a:rPr>
            <a:t>Comprehensive Eczema Diagnosis and Management</a:t>
          </a:r>
        </a:p>
      </dgm:t>
    </dgm:pt>
    <dgm:pt modelId="{B74980EE-851D-4C44-8403-B8D9CE568F01}" type="sibTrans" cxnId="{9DA227B1-9C17-47F9-A5EF-EAABAD4BE31C}">
      <dgm:prSet/>
      <dgm:spPr/>
      <dgm:t>
        <a:bodyPr/>
        <a:lstStyle/>
        <a:p>
          <a:endParaRPr lang="en-US"/>
        </a:p>
      </dgm:t>
    </dgm:pt>
    <dgm:pt modelId="{1BD2C028-CFD5-4495-A0D1-79B50075DD94}" type="parTrans" cxnId="{9DA227B1-9C17-47F9-A5EF-EAABAD4BE31C}">
      <dgm:prSet/>
      <dgm:spPr/>
      <dgm:t>
        <a:bodyPr/>
        <a:lstStyle/>
        <a:p>
          <a:endParaRPr lang="en-US"/>
        </a:p>
      </dgm:t>
    </dgm:pt>
    <dgm:pt modelId="{447FAD65-E832-471C-81E3-08A7C8C223D4}">
      <dgm:prSet phldrT="[Text]" custT="1"/>
      <dgm:spPr>
        <a:solidFill>
          <a:srgbClr val="641800"/>
        </a:solidFill>
      </dgm:spPr>
      <dgm:t>
        <a:bodyPr/>
        <a:lstStyle/>
        <a:p>
          <a:pPr algn="ctr"/>
          <a:r>
            <a:rPr lang="en-US" sz="1800" dirty="0">
              <a:latin typeface="Adobe Devanagari"/>
            </a:rPr>
            <a:t>Explainable AI with Attention Maps</a:t>
          </a:r>
        </a:p>
      </dgm:t>
    </dgm:pt>
    <dgm:pt modelId="{442E35F2-9AD6-408F-9FFC-DAA3135E6637}" type="sibTrans" cxnId="{DC37A38C-FE03-4E75-B462-FB962B33D8AD}">
      <dgm:prSet/>
      <dgm:spPr>
        <a:noFill/>
        <a:ln>
          <a:noFill/>
        </a:ln>
      </dgm:spPr>
      <dgm:t>
        <a:bodyPr/>
        <a:lstStyle/>
        <a:p>
          <a:endParaRPr lang="en-US"/>
        </a:p>
      </dgm:t>
    </dgm:pt>
    <dgm:pt modelId="{537460ED-14A9-4CCA-8282-9D417C6A0940}" type="parTrans" cxnId="{DC37A38C-FE03-4E75-B462-FB962B33D8AD}">
      <dgm:prSet/>
      <dgm:spPr/>
      <dgm:t>
        <a:bodyPr/>
        <a:lstStyle/>
        <a:p>
          <a:endParaRPr lang="en-US"/>
        </a:p>
      </dgm:t>
    </dgm:pt>
    <dgm:pt modelId="{6AFA5789-55CA-4392-AB3E-F6A5E5A9B6D8}">
      <dgm:prSet custT="1"/>
      <dgm:spPr>
        <a:solidFill>
          <a:srgbClr val="641800"/>
        </a:solidFill>
      </dgm:spPr>
      <dgm:t>
        <a:bodyPr/>
        <a:lstStyle/>
        <a:p>
          <a:pPr algn="ctr"/>
          <a:r>
            <a:rPr lang="en-US" sz="1800" dirty="0">
              <a:latin typeface="Adobe Devanagari"/>
            </a:rPr>
            <a:t>Eczema Lesion Severity Assessment</a:t>
          </a:r>
        </a:p>
      </dgm:t>
    </dgm:pt>
    <dgm:pt modelId="{F6048621-DCAD-4F90-B0B9-4D22CF92E867}" type="parTrans" cxnId="{2E7C8266-BB8C-4A22-B01F-F7A46CAD0B0B}">
      <dgm:prSet/>
      <dgm:spPr/>
      <dgm:t>
        <a:bodyPr/>
        <a:lstStyle/>
        <a:p>
          <a:endParaRPr lang="en-US"/>
        </a:p>
      </dgm:t>
    </dgm:pt>
    <dgm:pt modelId="{0169683C-DB6E-44E4-B996-456ADACE132D}" type="sibTrans" cxnId="{2E7C8266-BB8C-4A22-B01F-F7A46CAD0B0B}">
      <dgm:prSet/>
      <dgm:spPr>
        <a:noFill/>
        <a:ln>
          <a:noFill/>
        </a:ln>
      </dgm:spPr>
      <dgm:t>
        <a:bodyPr/>
        <a:lstStyle/>
        <a:p>
          <a:endParaRPr lang="en-US"/>
        </a:p>
      </dgm:t>
    </dgm:pt>
    <dgm:pt modelId="{27B3839E-E832-4387-8AD8-482AD9CC2634}">
      <dgm:prSet custT="1"/>
      <dgm:spPr>
        <a:solidFill>
          <a:srgbClr val="641800"/>
        </a:solidFill>
      </dgm:spPr>
      <dgm:t>
        <a:bodyPr/>
        <a:lstStyle/>
        <a:p>
          <a:pPr algn="ctr"/>
          <a:r>
            <a:rPr lang="en-US" sz="1800" dirty="0">
              <a:latin typeface="Adobe Devanagari"/>
            </a:rPr>
            <a:t>Adaptive Multi-Scale Feature Extraction</a:t>
          </a:r>
        </a:p>
      </dgm:t>
    </dgm:pt>
    <dgm:pt modelId="{399A6A29-3994-434F-804A-CF7887877A28}" type="sibTrans" cxnId="{91CA4EB9-C4A4-418C-880E-EC3325691BD6}">
      <dgm:prSet/>
      <dgm:spPr>
        <a:noFill/>
        <a:ln>
          <a:noFill/>
        </a:ln>
      </dgm:spPr>
      <dgm:t>
        <a:bodyPr/>
        <a:lstStyle/>
        <a:p>
          <a:endParaRPr lang="en-US"/>
        </a:p>
      </dgm:t>
    </dgm:pt>
    <dgm:pt modelId="{215CFC6B-5419-4A9B-BA7E-6E839C07DAA7}" type="parTrans" cxnId="{91CA4EB9-C4A4-418C-880E-EC3325691BD6}">
      <dgm:prSet/>
      <dgm:spPr/>
      <dgm:t>
        <a:bodyPr/>
        <a:lstStyle/>
        <a:p>
          <a:endParaRPr lang="en-US"/>
        </a:p>
      </dgm:t>
    </dgm:pt>
    <dgm:pt modelId="{E7635665-E167-48BF-A712-7B4D9A8C4B8F}" type="pres">
      <dgm:prSet presAssocID="{EBCAE863-61A1-4337-842C-2D43D1C029C1}" presName="outerComposite" presStyleCnt="0">
        <dgm:presLayoutVars>
          <dgm:chMax val="5"/>
          <dgm:dir/>
          <dgm:resizeHandles val="exact"/>
        </dgm:presLayoutVars>
      </dgm:prSet>
      <dgm:spPr/>
    </dgm:pt>
    <dgm:pt modelId="{59CA043D-8750-47B4-8774-69FD19E32B01}" type="pres">
      <dgm:prSet presAssocID="{EBCAE863-61A1-4337-842C-2D43D1C029C1}" presName="dummyMaxCanvas" presStyleCnt="0">
        <dgm:presLayoutVars/>
      </dgm:prSet>
      <dgm:spPr/>
    </dgm:pt>
    <dgm:pt modelId="{F82BFDE1-7C77-4F27-AC24-63D79A34005B}" type="pres">
      <dgm:prSet presAssocID="{EBCAE863-61A1-4337-842C-2D43D1C029C1}" presName="FiveNodes_1" presStyleLbl="node1" presStyleIdx="0" presStyleCnt="5">
        <dgm:presLayoutVars>
          <dgm:bulletEnabled val="1"/>
        </dgm:presLayoutVars>
      </dgm:prSet>
      <dgm:spPr/>
    </dgm:pt>
    <dgm:pt modelId="{4E7FAF1B-E92D-4F2F-B12E-C99334CE5979}" type="pres">
      <dgm:prSet presAssocID="{EBCAE863-61A1-4337-842C-2D43D1C029C1}" presName="FiveNodes_2" presStyleLbl="node1" presStyleIdx="1" presStyleCnt="5">
        <dgm:presLayoutVars>
          <dgm:bulletEnabled val="1"/>
        </dgm:presLayoutVars>
      </dgm:prSet>
      <dgm:spPr/>
    </dgm:pt>
    <dgm:pt modelId="{BC156BED-4BEB-4AE9-8FC4-EAB4EC0E2EF3}" type="pres">
      <dgm:prSet presAssocID="{EBCAE863-61A1-4337-842C-2D43D1C029C1}" presName="FiveNodes_3" presStyleLbl="node1" presStyleIdx="2" presStyleCnt="5">
        <dgm:presLayoutVars>
          <dgm:bulletEnabled val="1"/>
        </dgm:presLayoutVars>
      </dgm:prSet>
      <dgm:spPr/>
    </dgm:pt>
    <dgm:pt modelId="{6DB45C98-BFA2-468C-8D3A-E4C4237EB309}" type="pres">
      <dgm:prSet presAssocID="{EBCAE863-61A1-4337-842C-2D43D1C029C1}" presName="FiveNodes_4" presStyleLbl="node1" presStyleIdx="3" presStyleCnt="5">
        <dgm:presLayoutVars>
          <dgm:bulletEnabled val="1"/>
        </dgm:presLayoutVars>
      </dgm:prSet>
      <dgm:spPr/>
    </dgm:pt>
    <dgm:pt modelId="{30F537A3-2CE3-4FC7-808A-25A13EC4046C}" type="pres">
      <dgm:prSet presAssocID="{EBCAE863-61A1-4337-842C-2D43D1C029C1}" presName="FiveNodes_5" presStyleLbl="node1" presStyleIdx="4" presStyleCnt="5">
        <dgm:presLayoutVars>
          <dgm:bulletEnabled val="1"/>
        </dgm:presLayoutVars>
      </dgm:prSet>
      <dgm:spPr/>
    </dgm:pt>
    <dgm:pt modelId="{6B00C873-23B2-46ED-83F3-79B3A2559018}" type="pres">
      <dgm:prSet presAssocID="{EBCAE863-61A1-4337-842C-2D43D1C029C1}" presName="FiveConn_1-2" presStyleLbl="fgAccFollowNode1" presStyleIdx="0" presStyleCnt="4">
        <dgm:presLayoutVars>
          <dgm:bulletEnabled val="1"/>
        </dgm:presLayoutVars>
      </dgm:prSet>
      <dgm:spPr/>
    </dgm:pt>
    <dgm:pt modelId="{1D47A342-3A34-4BAA-9399-5FA656F80CA9}" type="pres">
      <dgm:prSet presAssocID="{EBCAE863-61A1-4337-842C-2D43D1C029C1}" presName="FiveConn_2-3" presStyleLbl="fgAccFollowNode1" presStyleIdx="1" presStyleCnt="4">
        <dgm:presLayoutVars>
          <dgm:bulletEnabled val="1"/>
        </dgm:presLayoutVars>
      </dgm:prSet>
      <dgm:spPr/>
    </dgm:pt>
    <dgm:pt modelId="{80F225B0-C40C-460D-9657-A57AC196897B}" type="pres">
      <dgm:prSet presAssocID="{EBCAE863-61A1-4337-842C-2D43D1C029C1}" presName="FiveConn_3-4" presStyleLbl="fgAccFollowNode1" presStyleIdx="2" presStyleCnt="4">
        <dgm:presLayoutVars>
          <dgm:bulletEnabled val="1"/>
        </dgm:presLayoutVars>
      </dgm:prSet>
      <dgm:spPr/>
    </dgm:pt>
    <dgm:pt modelId="{961F8C8E-D810-479A-92D7-8F00907119C0}" type="pres">
      <dgm:prSet presAssocID="{EBCAE863-61A1-4337-842C-2D43D1C029C1}" presName="FiveConn_4-5" presStyleLbl="fgAccFollowNode1" presStyleIdx="3" presStyleCnt="4">
        <dgm:presLayoutVars>
          <dgm:bulletEnabled val="1"/>
        </dgm:presLayoutVars>
      </dgm:prSet>
      <dgm:spPr/>
    </dgm:pt>
    <dgm:pt modelId="{B79F1686-4630-45A1-A32A-6C7DB47C37F4}" type="pres">
      <dgm:prSet presAssocID="{EBCAE863-61A1-4337-842C-2D43D1C029C1}" presName="FiveNodes_1_text" presStyleLbl="node1" presStyleIdx="4" presStyleCnt="5">
        <dgm:presLayoutVars>
          <dgm:bulletEnabled val="1"/>
        </dgm:presLayoutVars>
      </dgm:prSet>
      <dgm:spPr/>
    </dgm:pt>
    <dgm:pt modelId="{37B9494A-B939-4D37-AD7C-B83134B8C16A}" type="pres">
      <dgm:prSet presAssocID="{EBCAE863-61A1-4337-842C-2D43D1C029C1}" presName="FiveNodes_2_text" presStyleLbl="node1" presStyleIdx="4" presStyleCnt="5">
        <dgm:presLayoutVars>
          <dgm:bulletEnabled val="1"/>
        </dgm:presLayoutVars>
      </dgm:prSet>
      <dgm:spPr/>
    </dgm:pt>
    <dgm:pt modelId="{3D70C847-4584-407C-A844-3D159A829E7B}" type="pres">
      <dgm:prSet presAssocID="{EBCAE863-61A1-4337-842C-2D43D1C029C1}" presName="FiveNodes_3_text" presStyleLbl="node1" presStyleIdx="4" presStyleCnt="5">
        <dgm:presLayoutVars>
          <dgm:bulletEnabled val="1"/>
        </dgm:presLayoutVars>
      </dgm:prSet>
      <dgm:spPr/>
    </dgm:pt>
    <dgm:pt modelId="{85A0DB24-1BEF-4F32-8775-691A79FDEE73}" type="pres">
      <dgm:prSet presAssocID="{EBCAE863-61A1-4337-842C-2D43D1C029C1}" presName="FiveNodes_4_text" presStyleLbl="node1" presStyleIdx="4" presStyleCnt="5">
        <dgm:presLayoutVars>
          <dgm:bulletEnabled val="1"/>
        </dgm:presLayoutVars>
      </dgm:prSet>
      <dgm:spPr/>
    </dgm:pt>
    <dgm:pt modelId="{4FAD6CF9-6553-4BE1-95B0-21AB5D805259}" type="pres">
      <dgm:prSet presAssocID="{EBCAE863-61A1-4337-842C-2D43D1C029C1}" presName="FiveNodes_5_text" presStyleLbl="node1" presStyleIdx="4" presStyleCnt="5">
        <dgm:presLayoutVars>
          <dgm:bulletEnabled val="1"/>
        </dgm:presLayoutVars>
      </dgm:prSet>
      <dgm:spPr/>
    </dgm:pt>
  </dgm:ptLst>
  <dgm:cxnLst>
    <dgm:cxn modelId="{2D010208-66EC-45EC-9026-32909D251B0B}" type="presOf" srcId="{8C3619CC-912F-490D-BF85-6C7CC376E7E2}" destId="{6DB45C98-BFA2-468C-8D3A-E4C4237EB309}" srcOrd="0" destOrd="0" presId="urn:microsoft.com/office/officeart/2005/8/layout/vProcess5"/>
    <dgm:cxn modelId="{0BD0851F-0D60-4D9A-A627-FD7868AA9931}" type="presOf" srcId="{442E35F2-9AD6-408F-9FFC-DAA3135E6637}" destId="{1D47A342-3A34-4BAA-9399-5FA656F80CA9}" srcOrd="0" destOrd="0" presId="urn:microsoft.com/office/officeart/2005/8/layout/vProcess5"/>
    <dgm:cxn modelId="{1115F324-6A7A-448C-AA5C-29693DCCECBB}" type="presOf" srcId="{447FAD65-E832-471C-81E3-08A7C8C223D4}" destId="{37B9494A-B939-4D37-AD7C-B83134B8C16A}" srcOrd="1" destOrd="0" presId="urn:microsoft.com/office/officeart/2005/8/layout/vProcess5"/>
    <dgm:cxn modelId="{732E4726-7A45-4A70-928C-86D00753F7BE}" type="presOf" srcId="{447FAD65-E832-471C-81E3-08A7C8C223D4}" destId="{4E7FAF1B-E92D-4F2F-B12E-C99334CE5979}" srcOrd="0" destOrd="0" presId="urn:microsoft.com/office/officeart/2005/8/layout/vProcess5"/>
    <dgm:cxn modelId="{DA4BA638-3068-4A85-B654-D65145BE9471}" type="presOf" srcId="{27B3839E-E832-4387-8AD8-482AD9CC2634}" destId="{F82BFDE1-7C77-4F27-AC24-63D79A34005B}" srcOrd="0" destOrd="0" presId="urn:microsoft.com/office/officeart/2005/8/layout/vProcess5"/>
    <dgm:cxn modelId="{719F4F64-35B3-4623-9C4D-9A3E466F77AB}" srcId="{EBCAE863-61A1-4337-842C-2D43D1C029C1}" destId="{8C3619CC-912F-490D-BF85-6C7CC376E7E2}" srcOrd="3" destOrd="0" parTransId="{DC0095B0-6CF2-4F01-81AB-329CFCB31442}" sibTransId="{F3F66F30-CE0E-492E-BCBB-DE447B9AE45E}"/>
    <dgm:cxn modelId="{2E7C8266-BB8C-4A22-B01F-F7A46CAD0B0B}" srcId="{EBCAE863-61A1-4337-842C-2D43D1C029C1}" destId="{6AFA5789-55CA-4392-AB3E-F6A5E5A9B6D8}" srcOrd="2" destOrd="0" parTransId="{F6048621-DCAD-4F90-B0B9-4D22CF92E867}" sibTransId="{0169683C-DB6E-44E4-B996-456ADACE132D}"/>
    <dgm:cxn modelId="{CD560C4B-5F54-4F81-9BD8-DC09B5D3E882}" type="presOf" srcId="{F3F66F30-CE0E-492E-BCBB-DE447B9AE45E}" destId="{961F8C8E-D810-479A-92D7-8F00907119C0}" srcOrd="0" destOrd="0" presId="urn:microsoft.com/office/officeart/2005/8/layout/vProcess5"/>
    <dgm:cxn modelId="{D681676D-4086-41B5-8686-03355777FC98}" type="presOf" srcId="{8C3619CC-912F-490D-BF85-6C7CC376E7E2}" destId="{85A0DB24-1BEF-4F32-8775-691A79FDEE73}" srcOrd="1" destOrd="0" presId="urn:microsoft.com/office/officeart/2005/8/layout/vProcess5"/>
    <dgm:cxn modelId="{4C3DB650-EFE7-4999-BFC0-938A57BF2B06}" type="presOf" srcId="{399A6A29-3994-434F-804A-CF7887877A28}" destId="{6B00C873-23B2-46ED-83F3-79B3A2559018}" srcOrd="0" destOrd="0" presId="urn:microsoft.com/office/officeart/2005/8/layout/vProcess5"/>
    <dgm:cxn modelId="{6B4A617B-02C9-4125-BCCD-0CC1A42EBB18}" type="presOf" srcId="{6AFA5789-55CA-4392-AB3E-F6A5E5A9B6D8}" destId="{BC156BED-4BEB-4AE9-8FC4-EAB4EC0E2EF3}" srcOrd="0" destOrd="0" presId="urn:microsoft.com/office/officeart/2005/8/layout/vProcess5"/>
    <dgm:cxn modelId="{DC37A38C-FE03-4E75-B462-FB962B33D8AD}" srcId="{EBCAE863-61A1-4337-842C-2D43D1C029C1}" destId="{447FAD65-E832-471C-81E3-08A7C8C223D4}" srcOrd="1" destOrd="0" parTransId="{537460ED-14A9-4CCA-8282-9D417C6A0940}" sibTransId="{442E35F2-9AD6-408F-9FFC-DAA3135E6637}"/>
    <dgm:cxn modelId="{201E7196-83ED-4906-BEC6-8603D760068C}" type="presOf" srcId="{6AFA5789-55CA-4392-AB3E-F6A5E5A9B6D8}" destId="{3D70C847-4584-407C-A844-3D159A829E7B}" srcOrd="1" destOrd="0" presId="urn:microsoft.com/office/officeart/2005/8/layout/vProcess5"/>
    <dgm:cxn modelId="{24D803A8-E57F-4FE6-B786-601D85E9686F}" type="presOf" srcId="{E8E150CC-BFED-47BD-A1DF-C28F1E26D087}" destId="{30F537A3-2CE3-4FC7-808A-25A13EC4046C}" srcOrd="0" destOrd="0" presId="urn:microsoft.com/office/officeart/2005/8/layout/vProcess5"/>
    <dgm:cxn modelId="{9DA227B1-9C17-47F9-A5EF-EAABAD4BE31C}" srcId="{EBCAE863-61A1-4337-842C-2D43D1C029C1}" destId="{E8E150CC-BFED-47BD-A1DF-C28F1E26D087}" srcOrd="4" destOrd="0" parTransId="{1BD2C028-CFD5-4495-A0D1-79B50075DD94}" sibTransId="{B74980EE-851D-4C44-8403-B8D9CE568F01}"/>
    <dgm:cxn modelId="{91CA4EB9-C4A4-418C-880E-EC3325691BD6}" srcId="{EBCAE863-61A1-4337-842C-2D43D1C029C1}" destId="{27B3839E-E832-4387-8AD8-482AD9CC2634}" srcOrd="0" destOrd="0" parTransId="{215CFC6B-5419-4A9B-BA7E-6E839C07DAA7}" sibTransId="{399A6A29-3994-434F-804A-CF7887877A28}"/>
    <dgm:cxn modelId="{404067DF-CDF5-4CBC-AC88-1F0DBFFB406C}" type="presOf" srcId="{0169683C-DB6E-44E4-B996-456ADACE132D}" destId="{80F225B0-C40C-460D-9657-A57AC196897B}" srcOrd="0" destOrd="0" presId="urn:microsoft.com/office/officeart/2005/8/layout/vProcess5"/>
    <dgm:cxn modelId="{1F9CB0E6-C0A8-4E4B-89D3-8F17B1E6A164}" type="presOf" srcId="{EBCAE863-61A1-4337-842C-2D43D1C029C1}" destId="{E7635665-E167-48BF-A712-7B4D9A8C4B8F}" srcOrd="0" destOrd="0" presId="urn:microsoft.com/office/officeart/2005/8/layout/vProcess5"/>
    <dgm:cxn modelId="{FA2437ED-5C4F-4877-9551-FE2084F765A2}" type="presOf" srcId="{E8E150CC-BFED-47BD-A1DF-C28F1E26D087}" destId="{4FAD6CF9-6553-4BE1-95B0-21AB5D805259}" srcOrd="1" destOrd="0" presId="urn:microsoft.com/office/officeart/2005/8/layout/vProcess5"/>
    <dgm:cxn modelId="{7E6B73F2-6DBC-489E-9ED9-110417881D54}" type="presOf" srcId="{27B3839E-E832-4387-8AD8-482AD9CC2634}" destId="{B79F1686-4630-45A1-A32A-6C7DB47C37F4}" srcOrd="1" destOrd="0" presId="urn:microsoft.com/office/officeart/2005/8/layout/vProcess5"/>
    <dgm:cxn modelId="{04863C5D-758D-4D73-9C4B-3B946AE30CA6}" type="presParOf" srcId="{E7635665-E167-48BF-A712-7B4D9A8C4B8F}" destId="{59CA043D-8750-47B4-8774-69FD19E32B01}" srcOrd="0" destOrd="0" presId="urn:microsoft.com/office/officeart/2005/8/layout/vProcess5"/>
    <dgm:cxn modelId="{8D8CB896-607A-424B-829E-863A653BDB82}" type="presParOf" srcId="{E7635665-E167-48BF-A712-7B4D9A8C4B8F}" destId="{F82BFDE1-7C77-4F27-AC24-63D79A34005B}" srcOrd="1" destOrd="0" presId="urn:microsoft.com/office/officeart/2005/8/layout/vProcess5"/>
    <dgm:cxn modelId="{A874B2A2-9277-4F2F-AE65-9A8B3D2B8CDA}" type="presParOf" srcId="{E7635665-E167-48BF-A712-7B4D9A8C4B8F}" destId="{4E7FAF1B-E92D-4F2F-B12E-C99334CE5979}" srcOrd="2" destOrd="0" presId="urn:microsoft.com/office/officeart/2005/8/layout/vProcess5"/>
    <dgm:cxn modelId="{E76FE011-003C-477F-A557-4EFE5BC1B610}" type="presParOf" srcId="{E7635665-E167-48BF-A712-7B4D9A8C4B8F}" destId="{BC156BED-4BEB-4AE9-8FC4-EAB4EC0E2EF3}" srcOrd="3" destOrd="0" presId="urn:microsoft.com/office/officeart/2005/8/layout/vProcess5"/>
    <dgm:cxn modelId="{86762959-68B8-4D3A-A1AA-4611ADD199E9}" type="presParOf" srcId="{E7635665-E167-48BF-A712-7B4D9A8C4B8F}" destId="{6DB45C98-BFA2-468C-8D3A-E4C4237EB309}" srcOrd="4" destOrd="0" presId="urn:microsoft.com/office/officeart/2005/8/layout/vProcess5"/>
    <dgm:cxn modelId="{CC359174-0278-4788-8C24-69D27BCC873A}" type="presParOf" srcId="{E7635665-E167-48BF-A712-7B4D9A8C4B8F}" destId="{30F537A3-2CE3-4FC7-808A-25A13EC4046C}" srcOrd="5" destOrd="0" presId="urn:microsoft.com/office/officeart/2005/8/layout/vProcess5"/>
    <dgm:cxn modelId="{10FCC2A6-27A0-459F-B965-C9609199AE3F}" type="presParOf" srcId="{E7635665-E167-48BF-A712-7B4D9A8C4B8F}" destId="{6B00C873-23B2-46ED-83F3-79B3A2559018}" srcOrd="6" destOrd="0" presId="urn:microsoft.com/office/officeart/2005/8/layout/vProcess5"/>
    <dgm:cxn modelId="{C5B13179-4349-4117-9477-709D63BF4748}" type="presParOf" srcId="{E7635665-E167-48BF-A712-7B4D9A8C4B8F}" destId="{1D47A342-3A34-4BAA-9399-5FA656F80CA9}" srcOrd="7" destOrd="0" presId="urn:microsoft.com/office/officeart/2005/8/layout/vProcess5"/>
    <dgm:cxn modelId="{7A49BC07-E650-4FF9-A4E7-C61551D4CD1C}" type="presParOf" srcId="{E7635665-E167-48BF-A712-7B4D9A8C4B8F}" destId="{80F225B0-C40C-460D-9657-A57AC196897B}" srcOrd="8" destOrd="0" presId="urn:microsoft.com/office/officeart/2005/8/layout/vProcess5"/>
    <dgm:cxn modelId="{5820B347-F215-4FF4-B9B7-A9D32631C5CE}" type="presParOf" srcId="{E7635665-E167-48BF-A712-7B4D9A8C4B8F}" destId="{961F8C8E-D810-479A-92D7-8F00907119C0}" srcOrd="9" destOrd="0" presId="urn:microsoft.com/office/officeart/2005/8/layout/vProcess5"/>
    <dgm:cxn modelId="{831DAB92-7D8A-4719-853F-8EF3B0D53C75}" type="presParOf" srcId="{E7635665-E167-48BF-A712-7B4D9A8C4B8F}" destId="{B79F1686-4630-45A1-A32A-6C7DB47C37F4}" srcOrd="10" destOrd="0" presId="urn:microsoft.com/office/officeart/2005/8/layout/vProcess5"/>
    <dgm:cxn modelId="{B621739F-A7A0-4109-9C22-BE5AE7D6C1E3}" type="presParOf" srcId="{E7635665-E167-48BF-A712-7B4D9A8C4B8F}" destId="{37B9494A-B939-4D37-AD7C-B83134B8C16A}" srcOrd="11" destOrd="0" presId="urn:microsoft.com/office/officeart/2005/8/layout/vProcess5"/>
    <dgm:cxn modelId="{EB07DB55-CC83-4232-8269-0BB194BF7F6B}" type="presParOf" srcId="{E7635665-E167-48BF-A712-7B4D9A8C4B8F}" destId="{3D70C847-4584-407C-A844-3D159A829E7B}" srcOrd="12" destOrd="0" presId="urn:microsoft.com/office/officeart/2005/8/layout/vProcess5"/>
    <dgm:cxn modelId="{33DE1153-097A-4CCC-A25B-A003357F691D}" type="presParOf" srcId="{E7635665-E167-48BF-A712-7B4D9A8C4B8F}" destId="{85A0DB24-1BEF-4F32-8775-691A79FDEE73}" srcOrd="13" destOrd="0" presId="urn:microsoft.com/office/officeart/2005/8/layout/vProcess5"/>
    <dgm:cxn modelId="{CADA38A2-28E3-405B-A9CE-CDCE44F64898}" type="presParOf" srcId="{E7635665-E167-48BF-A712-7B4D9A8C4B8F}" destId="{4FAD6CF9-6553-4BE1-95B0-21AB5D80525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2000" b="1" dirty="0">
              <a:latin typeface="Adobe Devanagari"/>
            </a:rPr>
            <a:t>CNN</a:t>
          </a:r>
          <a:endParaRPr lang="en-US" sz="30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600" dirty="0">
              <a:latin typeface="Adobe Devanagari"/>
            </a:rPr>
            <a:t>High accuracy</a:t>
          </a:r>
          <a:endParaRPr lang="en-US" sz="12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600" dirty="0">
              <a:latin typeface="Adobe Devanagari"/>
            </a:rPr>
            <a:t>Balanced precision and recall</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600" dirty="0">
              <a:latin typeface="Adobe Devanagari"/>
            </a:rPr>
            <a:t>Lightweight and efficient</a:t>
          </a:r>
          <a:endParaRPr lang="en-US" sz="1200" dirty="0">
            <a:latin typeface="Adobe Devanagari"/>
          </a:endParaRPr>
        </a:p>
      </dgm:t>
    </dgm:pt>
    <dgm:pt modelId="{B6B24ACE-A20C-48FF-8C58-9C2A16891044}" type="parTrans" cxnId="{7BC517EB-DB49-46F2-89C6-DD2D1347421C}">
      <dgm:prSet/>
      <dgm:spPr>
        <a:solidFill>
          <a:srgbClr val="DFC4A7"/>
        </a:solidFill>
      </dgm:spPr>
      <dgm:t>
        <a:bodyPr/>
        <a:lstStyle/>
        <a:p>
          <a:endParaRPr lang="en-US"/>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600" dirty="0">
              <a:latin typeface="Adobe Devanagari"/>
            </a:rPr>
            <a:t>Easily fine-tuned</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dgm:spPr/>
    </dgm:pt>
    <dgm:pt modelId="{3BD1D1D5-09A9-426B-9EE2-3A55790D54F8}" type="pres">
      <dgm:prSet presAssocID="{41096AFD-7860-4684-8FA5-5D5664B23CAB}" presName="parTrans" presStyleLbl="sibTrans2D1" presStyleIdx="0" presStyleCnt="4"/>
      <dgm:spPr/>
    </dgm:pt>
    <dgm:pt modelId="{269F002C-FC5D-4EB8-AC6D-3C8BF1F473A1}" type="pres">
      <dgm:prSet presAssocID="{41096AFD-7860-4684-8FA5-5D5664B23CAB}" presName="connectorText" presStyleLbl="sibTrans2D1" presStyleIdx="0" presStyleCnt="4"/>
      <dgm:spPr/>
    </dgm:pt>
    <dgm:pt modelId="{D5CEA580-F920-4761-8744-828D62CD2E56}" type="pres">
      <dgm:prSet presAssocID="{F7CAF4DE-0BCC-44E4-923C-AA9C894FB771}" presName="node" presStyleLbl="node1" presStyleIdx="0" presStyleCnt="4" custScaleX="102243" custScaleY="101636">
        <dgm:presLayoutVars>
          <dgm:bulletEnabled val="1"/>
        </dgm:presLayoutVars>
      </dgm:prSet>
      <dgm:spPr/>
    </dgm:pt>
    <dgm:pt modelId="{0427C43E-3A2D-4708-9CFB-F03268DB8D8B}" type="pres">
      <dgm:prSet presAssocID="{B6B24ACE-A20C-48FF-8C58-9C2A16891044}" presName="parTrans" presStyleLbl="sibTrans2D1" presStyleIdx="1" presStyleCnt="4"/>
      <dgm:spPr/>
    </dgm:pt>
    <dgm:pt modelId="{C2DE7ABB-C97D-4C14-AD94-6140B09BE2FF}" type="pres">
      <dgm:prSet presAssocID="{B6B24ACE-A20C-48FF-8C58-9C2A16891044}" presName="connectorText" presStyleLbl="sibTrans2D1" presStyleIdx="1" presStyleCnt="4"/>
      <dgm:spPr/>
    </dgm:pt>
    <dgm:pt modelId="{50F37D8F-8353-4BBA-841E-76148FC9BE55}" type="pres">
      <dgm:prSet presAssocID="{A9C77DBC-0C2B-4BA8-94B7-6E576DA13558}" presName="node" presStyleLbl="node1" presStyleIdx="1" presStyleCnt="4" custScaleX="129044" custScaleY="124997">
        <dgm:presLayoutVars>
          <dgm:bulletEnabled val="1"/>
        </dgm:presLayoutVars>
      </dgm:prSet>
      <dgm:spPr/>
    </dgm:pt>
    <dgm:pt modelId="{8318F007-9BC3-4723-994F-9AAF97B9C716}" type="pres">
      <dgm:prSet presAssocID="{2C8E446E-0F86-4AB6-BB00-31990B2DF21C}" presName="parTrans" presStyleLbl="sibTrans2D1" presStyleIdx="2" presStyleCnt="4"/>
      <dgm:spPr/>
    </dgm:pt>
    <dgm:pt modelId="{B3620C8C-D16F-4ECE-BED0-F884A8BCEB8C}" type="pres">
      <dgm:prSet presAssocID="{2C8E446E-0F86-4AB6-BB00-31990B2DF21C}" presName="connectorText" presStyleLbl="sibTrans2D1" presStyleIdx="2" presStyleCnt="4"/>
      <dgm:spPr/>
    </dgm:pt>
    <dgm:pt modelId="{0924ED72-3485-4752-A70E-112A9DFC8C9C}" type="pres">
      <dgm:prSet presAssocID="{667F6B4B-E49F-429E-BA3D-A812FC778008}" presName="node" presStyleLbl="node1" presStyleIdx="2" presStyleCnt="4" custScaleX="109996" custScaleY="108547">
        <dgm:presLayoutVars>
          <dgm:bulletEnabled val="1"/>
        </dgm:presLayoutVars>
      </dgm:prSet>
      <dgm:spPr/>
    </dgm:pt>
    <dgm:pt modelId="{429CDB25-26B2-4BF7-89EA-5BAF1A10915C}" type="pres">
      <dgm:prSet presAssocID="{E76DB702-E546-44E3-BBA1-BFA55C9E5DB2}" presName="parTrans" presStyleLbl="sibTrans2D1" presStyleIdx="3" presStyleCnt="4"/>
      <dgm:spPr/>
    </dgm:pt>
    <dgm:pt modelId="{D4A6DB9A-D965-45D0-81C2-A44F48990A7B}" type="pres">
      <dgm:prSet presAssocID="{E76DB702-E546-44E3-BBA1-BFA55C9E5DB2}" presName="connectorText" presStyleLbl="sibTrans2D1" presStyleIdx="3" presStyleCnt="4"/>
      <dgm:spPr/>
    </dgm:pt>
    <dgm:pt modelId="{1CA7EDC0-16E1-4596-A7E1-ECE1E59FA6A7}" type="pres">
      <dgm:prSet presAssocID="{874DFDB3-0E19-41E8-9FDA-9992E2A717F4}" presName="node" presStyleLbl="node1" presStyleIdx="3" presStyleCnt="4" custScaleX="130040" custScaleY="124997">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2A259756-9031-4E80-B09C-965188D203E1}" type="presOf" srcId="{E76DB702-E546-44E3-BBA1-BFA55C9E5DB2}" destId="{D4A6DB9A-D965-45D0-81C2-A44F48990A7B}"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B8B622-AE73-4E2A-A742-E21EB8331EA5}"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4111E143-D0DF-4135-900B-F5D7B4194F50}">
      <dgm:prSet phldrT="[Text]" custT="1"/>
      <dgm:spPr>
        <a:solidFill>
          <a:srgbClr val="DAA06D"/>
        </a:solidFill>
      </dgm:spPr>
      <dgm:t>
        <a:bodyPr/>
        <a:lstStyle/>
        <a:p>
          <a:r>
            <a:rPr lang="en-US" sz="1200" b="1" dirty="0">
              <a:latin typeface="Adobe Devanagari"/>
            </a:rPr>
            <a:t>EfficientNetB0</a:t>
          </a:r>
          <a:endParaRPr lang="en-US" sz="1800" b="1" dirty="0">
            <a:latin typeface="Adobe Devanagari"/>
          </a:endParaRPr>
        </a:p>
      </dgm:t>
    </dgm:pt>
    <dgm:pt modelId="{3F99546F-6234-48D9-B63A-6253034738D7}" type="parTrans" cxnId="{456D2AC0-BD08-403F-B9C8-A2771109940D}">
      <dgm:prSet/>
      <dgm:spPr/>
      <dgm:t>
        <a:bodyPr/>
        <a:lstStyle/>
        <a:p>
          <a:endParaRPr lang="en-US"/>
        </a:p>
      </dgm:t>
    </dgm:pt>
    <dgm:pt modelId="{14BA1881-D7BC-4B9F-B4E5-223C250A5835}" type="sibTrans" cxnId="{456D2AC0-BD08-403F-B9C8-A2771109940D}">
      <dgm:prSet/>
      <dgm:spPr/>
      <dgm:t>
        <a:bodyPr/>
        <a:lstStyle/>
        <a:p>
          <a:endParaRPr lang="en-US"/>
        </a:p>
      </dgm:t>
    </dgm:pt>
    <dgm:pt modelId="{F7CAF4DE-0BCC-44E4-923C-AA9C894FB771}">
      <dgm:prSet phldrT="[Text]" custT="1"/>
      <dgm:spPr>
        <a:solidFill>
          <a:srgbClr val="954535"/>
        </a:solidFill>
      </dgm:spPr>
      <dgm:t>
        <a:bodyPr/>
        <a:lstStyle/>
        <a:p>
          <a:r>
            <a:rPr lang="en-US" sz="1400" dirty="0">
              <a:latin typeface="Adobe Devanagari"/>
            </a:rPr>
            <a:t>Flexibility with Fine-Tuning</a:t>
          </a:r>
          <a:endParaRPr lang="en-US" sz="1100" dirty="0">
            <a:latin typeface="Adobe Devanagari"/>
          </a:endParaRPr>
        </a:p>
      </dgm:t>
    </dgm:pt>
    <dgm:pt modelId="{41096AFD-7860-4684-8FA5-5D5664B23CAB}" type="parTrans" cxnId="{792481A5-38A4-4AEA-B4E1-5676466D5490}">
      <dgm:prSet/>
      <dgm:spPr>
        <a:solidFill>
          <a:srgbClr val="DFC4A7"/>
        </a:solidFill>
      </dgm:spPr>
      <dgm:t>
        <a:bodyPr/>
        <a:lstStyle/>
        <a:p>
          <a:endParaRPr lang="en-US"/>
        </a:p>
      </dgm:t>
    </dgm:pt>
    <dgm:pt modelId="{A836F781-5F28-48AA-8C98-A86ABA70B468}" type="sibTrans" cxnId="{792481A5-38A4-4AEA-B4E1-5676466D5490}">
      <dgm:prSet/>
      <dgm:spPr/>
      <dgm:t>
        <a:bodyPr/>
        <a:lstStyle/>
        <a:p>
          <a:endParaRPr lang="en-US"/>
        </a:p>
      </dgm:t>
    </dgm:pt>
    <dgm:pt modelId="{874DFDB3-0E19-41E8-9FDA-9992E2A717F4}">
      <dgm:prSet phldrT="[Text]" custT="1"/>
      <dgm:spPr>
        <a:solidFill>
          <a:srgbClr val="954535"/>
        </a:solidFill>
      </dgm:spPr>
      <dgm:t>
        <a:bodyPr/>
        <a:lstStyle/>
        <a:p>
          <a:r>
            <a:rPr lang="en-US" sz="1400" dirty="0">
              <a:latin typeface="Adobe Devanagari"/>
            </a:rPr>
            <a:t>Lightweight and Resource Efficient</a:t>
          </a:r>
        </a:p>
      </dgm:t>
    </dgm:pt>
    <dgm:pt modelId="{E76DB702-E546-44E3-BBA1-BFA55C9E5DB2}" type="parTrans" cxnId="{13DC8F91-15E1-43AE-ABD6-A82A80369C49}">
      <dgm:prSet/>
      <dgm:spPr>
        <a:solidFill>
          <a:srgbClr val="DFC4A7"/>
        </a:solidFill>
      </dgm:spPr>
      <dgm:t>
        <a:bodyPr/>
        <a:lstStyle/>
        <a:p>
          <a:endParaRPr lang="en-US"/>
        </a:p>
      </dgm:t>
    </dgm:pt>
    <dgm:pt modelId="{D0A1CC61-19AC-46DB-9EED-E84D29646C4C}" type="sibTrans" cxnId="{13DC8F91-15E1-43AE-ABD6-A82A80369C49}">
      <dgm:prSet/>
      <dgm:spPr/>
      <dgm:t>
        <a:bodyPr/>
        <a:lstStyle/>
        <a:p>
          <a:endParaRPr lang="en-US"/>
        </a:p>
      </dgm:t>
    </dgm:pt>
    <dgm:pt modelId="{A9C77DBC-0C2B-4BA8-94B7-6E576DA13558}">
      <dgm:prSet phldrT="[Text]" custT="1"/>
      <dgm:spPr>
        <a:solidFill>
          <a:srgbClr val="954535"/>
        </a:solidFill>
      </dgm:spPr>
      <dgm:t>
        <a:bodyPr/>
        <a:lstStyle/>
        <a:p>
          <a:r>
            <a:rPr lang="en-US" sz="1400" dirty="0">
              <a:latin typeface="Adobe Devanagari"/>
            </a:rPr>
            <a:t>Optimized Pre-trained Architecture</a:t>
          </a:r>
          <a:endParaRPr lang="en-US" sz="1100" dirty="0">
            <a:latin typeface="Adobe Devanagari"/>
          </a:endParaRPr>
        </a:p>
      </dgm:t>
    </dgm:pt>
    <dgm:pt modelId="{B6B24ACE-A20C-48FF-8C58-9C2A16891044}" type="parTrans" cxnId="{7BC517EB-DB49-46F2-89C6-DD2D1347421C}">
      <dgm:prSet/>
      <dgm:spPr>
        <a:solidFill>
          <a:srgbClr val="DFC4A7"/>
        </a:solidFill>
      </dgm:spPr>
      <dgm:t>
        <a:bodyPr/>
        <a:lstStyle/>
        <a:p>
          <a:endParaRPr lang="en-US" dirty="0"/>
        </a:p>
      </dgm:t>
    </dgm:pt>
    <dgm:pt modelId="{2B8EB2D7-EDE0-49DE-82C6-66BA22DB60CB}" type="sibTrans" cxnId="{7BC517EB-DB49-46F2-89C6-DD2D1347421C}">
      <dgm:prSet/>
      <dgm:spPr/>
      <dgm:t>
        <a:bodyPr/>
        <a:lstStyle/>
        <a:p>
          <a:endParaRPr lang="en-US"/>
        </a:p>
      </dgm:t>
    </dgm:pt>
    <dgm:pt modelId="{667F6B4B-E49F-429E-BA3D-A812FC778008}">
      <dgm:prSet phldrT="[Text]" custT="1"/>
      <dgm:spPr>
        <a:solidFill>
          <a:srgbClr val="954535"/>
        </a:solidFill>
      </dgm:spPr>
      <dgm:t>
        <a:bodyPr/>
        <a:lstStyle/>
        <a:p>
          <a:r>
            <a:rPr lang="en-US" sz="1400" dirty="0">
              <a:latin typeface="Adobe Devanagari"/>
            </a:rPr>
            <a:t>Improved accuracy</a:t>
          </a:r>
        </a:p>
      </dgm:t>
    </dgm:pt>
    <dgm:pt modelId="{6E16D480-BCC6-4976-AF21-931EC01D562E}" type="sibTrans" cxnId="{8F9BDA08-FAAB-4C78-A057-C2A268084C3C}">
      <dgm:prSet/>
      <dgm:spPr/>
      <dgm:t>
        <a:bodyPr/>
        <a:lstStyle/>
        <a:p>
          <a:endParaRPr lang="en-US"/>
        </a:p>
      </dgm:t>
    </dgm:pt>
    <dgm:pt modelId="{2C8E446E-0F86-4AB6-BB00-31990B2DF21C}" type="parTrans" cxnId="{8F9BDA08-FAAB-4C78-A057-C2A268084C3C}">
      <dgm:prSet/>
      <dgm:spPr>
        <a:solidFill>
          <a:srgbClr val="DFC4A7"/>
        </a:solidFill>
      </dgm:spPr>
      <dgm:t>
        <a:bodyPr/>
        <a:lstStyle/>
        <a:p>
          <a:endParaRPr lang="en-US"/>
        </a:p>
      </dgm:t>
    </dgm:pt>
    <dgm:pt modelId="{FF0717BE-A687-4C82-862F-2BBAC3B9E89A}">
      <dgm:prSet phldrT="[Text]" custT="1"/>
      <dgm:spPr>
        <a:solidFill>
          <a:srgbClr val="954535"/>
        </a:solidFill>
      </dgm:spPr>
      <dgm:t>
        <a:bodyPr/>
        <a:lstStyle/>
        <a:p>
          <a:r>
            <a:rPr lang="en-US" sz="1400" dirty="0">
              <a:latin typeface="Adobe Devanagari"/>
            </a:rPr>
            <a:t>Performance Metrics</a:t>
          </a:r>
        </a:p>
      </dgm:t>
    </dgm:pt>
    <dgm:pt modelId="{0801B77B-5E87-4B1F-8469-11EA9D803467}" type="parTrans" cxnId="{54767876-D07C-4A08-9AD1-836C1F7F2825}">
      <dgm:prSet/>
      <dgm:spPr>
        <a:solidFill>
          <a:srgbClr val="DFC4A7"/>
        </a:solidFill>
      </dgm:spPr>
      <dgm:t>
        <a:bodyPr/>
        <a:lstStyle/>
        <a:p>
          <a:endParaRPr lang="en-US"/>
        </a:p>
      </dgm:t>
    </dgm:pt>
    <dgm:pt modelId="{4BFA8401-142A-4CA6-B26C-B03A1E5A4AB3}" type="sibTrans" cxnId="{54767876-D07C-4A08-9AD1-836C1F7F2825}">
      <dgm:prSet/>
      <dgm:spPr/>
      <dgm:t>
        <a:bodyPr/>
        <a:lstStyle/>
        <a:p>
          <a:endParaRPr lang="en-US"/>
        </a:p>
      </dgm:t>
    </dgm:pt>
    <dgm:pt modelId="{E79A98A6-8911-498B-A69D-D2420740B147}" type="pres">
      <dgm:prSet presAssocID="{94B8B622-AE73-4E2A-A742-E21EB8331EA5}" presName="Name0" presStyleCnt="0">
        <dgm:presLayoutVars>
          <dgm:chMax val="1"/>
          <dgm:dir/>
          <dgm:animLvl val="ctr"/>
          <dgm:resizeHandles val="exact"/>
        </dgm:presLayoutVars>
      </dgm:prSet>
      <dgm:spPr/>
    </dgm:pt>
    <dgm:pt modelId="{CEC61B8F-A137-4D74-8753-8CEE71492447}" type="pres">
      <dgm:prSet presAssocID="{4111E143-D0DF-4135-900B-F5D7B4194F50}" presName="centerShape" presStyleLbl="node0" presStyleIdx="0" presStyleCnt="1" custScaleX="132364" custScaleY="121931"/>
      <dgm:spPr/>
    </dgm:pt>
    <dgm:pt modelId="{3BD1D1D5-09A9-426B-9EE2-3A55790D54F8}" type="pres">
      <dgm:prSet presAssocID="{41096AFD-7860-4684-8FA5-5D5664B23CAB}" presName="parTrans" presStyleLbl="sibTrans2D1" presStyleIdx="0" presStyleCnt="5"/>
      <dgm:spPr/>
    </dgm:pt>
    <dgm:pt modelId="{269F002C-FC5D-4EB8-AC6D-3C8BF1F473A1}" type="pres">
      <dgm:prSet presAssocID="{41096AFD-7860-4684-8FA5-5D5664B23CAB}" presName="connectorText" presStyleLbl="sibTrans2D1" presStyleIdx="0" presStyleCnt="5"/>
      <dgm:spPr/>
    </dgm:pt>
    <dgm:pt modelId="{D5CEA580-F920-4761-8744-828D62CD2E56}" type="pres">
      <dgm:prSet presAssocID="{F7CAF4DE-0BCC-44E4-923C-AA9C894FB771}" presName="node" presStyleLbl="node1" presStyleIdx="0" presStyleCnt="5" custScaleX="127586" custScaleY="127211">
        <dgm:presLayoutVars>
          <dgm:bulletEnabled val="1"/>
        </dgm:presLayoutVars>
      </dgm:prSet>
      <dgm:spPr/>
    </dgm:pt>
    <dgm:pt modelId="{0427C43E-3A2D-4708-9CFB-F03268DB8D8B}" type="pres">
      <dgm:prSet presAssocID="{B6B24ACE-A20C-48FF-8C58-9C2A16891044}" presName="parTrans" presStyleLbl="sibTrans2D1" presStyleIdx="1" presStyleCnt="5"/>
      <dgm:spPr/>
    </dgm:pt>
    <dgm:pt modelId="{C2DE7ABB-C97D-4C14-AD94-6140B09BE2FF}" type="pres">
      <dgm:prSet presAssocID="{B6B24ACE-A20C-48FF-8C58-9C2A16891044}" presName="connectorText" presStyleLbl="sibTrans2D1" presStyleIdx="1" presStyleCnt="5"/>
      <dgm:spPr/>
    </dgm:pt>
    <dgm:pt modelId="{50F37D8F-8353-4BBA-841E-76148FC9BE55}" type="pres">
      <dgm:prSet presAssocID="{A9C77DBC-0C2B-4BA8-94B7-6E576DA13558}" presName="node" presStyleLbl="node1" presStyleIdx="1" presStyleCnt="5" custScaleX="150512" custScaleY="148938">
        <dgm:presLayoutVars>
          <dgm:bulletEnabled val="1"/>
        </dgm:presLayoutVars>
      </dgm:prSet>
      <dgm:spPr/>
    </dgm:pt>
    <dgm:pt modelId="{8318F007-9BC3-4723-994F-9AAF97B9C716}" type="pres">
      <dgm:prSet presAssocID="{2C8E446E-0F86-4AB6-BB00-31990B2DF21C}" presName="parTrans" presStyleLbl="sibTrans2D1" presStyleIdx="2" presStyleCnt="5"/>
      <dgm:spPr/>
    </dgm:pt>
    <dgm:pt modelId="{B3620C8C-D16F-4ECE-BED0-F884A8BCEB8C}" type="pres">
      <dgm:prSet presAssocID="{2C8E446E-0F86-4AB6-BB00-31990B2DF21C}" presName="connectorText" presStyleLbl="sibTrans2D1" presStyleIdx="2" presStyleCnt="5"/>
      <dgm:spPr/>
    </dgm:pt>
    <dgm:pt modelId="{0924ED72-3485-4752-A70E-112A9DFC8C9C}" type="pres">
      <dgm:prSet presAssocID="{667F6B4B-E49F-429E-BA3D-A812FC778008}" presName="node" presStyleLbl="node1" presStyleIdx="2" presStyleCnt="5">
        <dgm:presLayoutVars>
          <dgm:bulletEnabled val="1"/>
        </dgm:presLayoutVars>
      </dgm:prSet>
      <dgm:spPr/>
    </dgm:pt>
    <dgm:pt modelId="{429CDB25-26B2-4BF7-89EA-5BAF1A10915C}" type="pres">
      <dgm:prSet presAssocID="{E76DB702-E546-44E3-BBA1-BFA55C9E5DB2}" presName="parTrans" presStyleLbl="sibTrans2D1" presStyleIdx="3" presStyleCnt="5"/>
      <dgm:spPr/>
    </dgm:pt>
    <dgm:pt modelId="{D4A6DB9A-D965-45D0-81C2-A44F48990A7B}" type="pres">
      <dgm:prSet presAssocID="{E76DB702-E546-44E3-BBA1-BFA55C9E5DB2}" presName="connectorText" presStyleLbl="sibTrans2D1" presStyleIdx="3" presStyleCnt="5"/>
      <dgm:spPr/>
    </dgm:pt>
    <dgm:pt modelId="{1CA7EDC0-16E1-4596-A7E1-ECE1E59FA6A7}" type="pres">
      <dgm:prSet presAssocID="{874DFDB3-0E19-41E8-9FDA-9992E2A717F4}" presName="node" presStyleLbl="node1" presStyleIdx="3" presStyleCnt="5" custScaleX="130040" custScaleY="124997">
        <dgm:presLayoutVars>
          <dgm:bulletEnabled val="1"/>
        </dgm:presLayoutVars>
      </dgm:prSet>
      <dgm:spPr/>
    </dgm:pt>
    <dgm:pt modelId="{9846705F-4B4C-4F81-9DFC-1C40734319B7}" type="pres">
      <dgm:prSet presAssocID="{0801B77B-5E87-4B1F-8469-11EA9D803467}" presName="parTrans" presStyleLbl="sibTrans2D1" presStyleIdx="4" presStyleCnt="5"/>
      <dgm:spPr/>
    </dgm:pt>
    <dgm:pt modelId="{D82E9D90-B4FC-43A6-8FCA-1A7C0C168E11}" type="pres">
      <dgm:prSet presAssocID="{0801B77B-5E87-4B1F-8469-11EA9D803467}" presName="connectorText" presStyleLbl="sibTrans2D1" presStyleIdx="4" presStyleCnt="5"/>
      <dgm:spPr/>
    </dgm:pt>
    <dgm:pt modelId="{C67B2B0A-E479-45DE-81AB-37D744F36806}" type="pres">
      <dgm:prSet presAssocID="{FF0717BE-A687-4C82-862F-2BBAC3B9E89A}" presName="node" presStyleLbl="node1" presStyleIdx="4" presStyleCnt="5" custScaleX="111101" custScaleY="115749">
        <dgm:presLayoutVars>
          <dgm:bulletEnabled val="1"/>
        </dgm:presLayoutVars>
      </dgm:prSet>
      <dgm:spPr/>
    </dgm:pt>
  </dgm:ptLst>
  <dgm:cxnLst>
    <dgm:cxn modelId="{6B815901-7C41-4290-85C7-20F54CB3A7B4}" type="presOf" srcId="{41096AFD-7860-4684-8FA5-5D5664B23CAB}" destId="{3BD1D1D5-09A9-426B-9EE2-3A55790D54F8}" srcOrd="0" destOrd="0" presId="urn:microsoft.com/office/officeart/2005/8/layout/radial5"/>
    <dgm:cxn modelId="{8F9BDA08-FAAB-4C78-A057-C2A268084C3C}" srcId="{4111E143-D0DF-4135-900B-F5D7B4194F50}" destId="{667F6B4B-E49F-429E-BA3D-A812FC778008}" srcOrd="2" destOrd="0" parTransId="{2C8E446E-0F86-4AB6-BB00-31990B2DF21C}" sibTransId="{6E16D480-BCC6-4976-AF21-931EC01D562E}"/>
    <dgm:cxn modelId="{6B2CF235-6C10-4F6D-A1E9-B36A86CA665C}" type="presOf" srcId="{B6B24ACE-A20C-48FF-8C58-9C2A16891044}" destId="{C2DE7ABB-C97D-4C14-AD94-6140B09BE2FF}" srcOrd="1" destOrd="0" presId="urn:microsoft.com/office/officeart/2005/8/layout/radial5"/>
    <dgm:cxn modelId="{3D3D7365-E796-4FDC-B914-BAC237F4D169}" type="presOf" srcId="{874DFDB3-0E19-41E8-9FDA-9992E2A717F4}" destId="{1CA7EDC0-16E1-4596-A7E1-ECE1E59FA6A7}" srcOrd="0" destOrd="0" presId="urn:microsoft.com/office/officeart/2005/8/layout/radial5"/>
    <dgm:cxn modelId="{B9DADB48-BF09-46E6-B96C-4F3FDCD74ACD}" type="presOf" srcId="{F7CAF4DE-0BCC-44E4-923C-AA9C894FB771}" destId="{D5CEA580-F920-4761-8744-828D62CD2E56}" srcOrd="0" destOrd="0" presId="urn:microsoft.com/office/officeart/2005/8/layout/radial5"/>
    <dgm:cxn modelId="{98B48A4A-DA4F-4550-800B-A2C06E5AD7C5}" type="presOf" srcId="{FF0717BE-A687-4C82-862F-2BBAC3B9E89A}" destId="{C67B2B0A-E479-45DE-81AB-37D744F36806}" srcOrd="0" destOrd="0" presId="urn:microsoft.com/office/officeart/2005/8/layout/radial5"/>
    <dgm:cxn modelId="{42DB366B-F804-4C36-8347-AB64D2FF17CF}" type="presOf" srcId="{0801B77B-5E87-4B1F-8469-11EA9D803467}" destId="{9846705F-4B4C-4F81-9DFC-1C40734319B7}" srcOrd="0" destOrd="0" presId="urn:microsoft.com/office/officeart/2005/8/layout/radial5"/>
    <dgm:cxn modelId="{54767876-D07C-4A08-9AD1-836C1F7F2825}" srcId="{4111E143-D0DF-4135-900B-F5D7B4194F50}" destId="{FF0717BE-A687-4C82-862F-2BBAC3B9E89A}" srcOrd="4" destOrd="0" parTransId="{0801B77B-5E87-4B1F-8469-11EA9D803467}" sibTransId="{4BFA8401-142A-4CA6-B26C-B03A1E5A4AB3}"/>
    <dgm:cxn modelId="{2A259756-9031-4E80-B09C-965188D203E1}" type="presOf" srcId="{E76DB702-E546-44E3-BBA1-BFA55C9E5DB2}" destId="{D4A6DB9A-D965-45D0-81C2-A44F48990A7B}" srcOrd="1" destOrd="0" presId="urn:microsoft.com/office/officeart/2005/8/layout/radial5"/>
    <dgm:cxn modelId="{07664B8E-A934-4675-8DA6-CF73A5D8DA8E}" type="presOf" srcId="{0801B77B-5E87-4B1F-8469-11EA9D803467}" destId="{D82E9D90-B4FC-43A6-8FCA-1A7C0C168E11}" srcOrd="1" destOrd="0" presId="urn:microsoft.com/office/officeart/2005/8/layout/radial5"/>
    <dgm:cxn modelId="{13DC8F91-15E1-43AE-ABD6-A82A80369C49}" srcId="{4111E143-D0DF-4135-900B-F5D7B4194F50}" destId="{874DFDB3-0E19-41E8-9FDA-9992E2A717F4}" srcOrd="3" destOrd="0" parTransId="{E76DB702-E546-44E3-BBA1-BFA55C9E5DB2}" sibTransId="{D0A1CC61-19AC-46DB-9EED-E84D29646C4C}"/>
    <dgm:cxn modelId="{ACCB279E-C9DF-4679-979E-7696F8AC0046}" type="presOf" srcId="{E76DB702-E546-44E3-BBA1-BFA55C9E5DB2}" destId="{429CDB25-26B2-4BF7-89EA-5BAF1A10915C}" srcOrd="0" destOrd="0" presId="urn:microsoft.com/office/officeart/2005/8/layout/radial5"/>
    <dgm:cxn modelId="{792481A5-38A4-4AEA-B4E1-5676466D5490}" srcId="{4111E143-D0DF-4135-900B-F5D7B4194F50}" destId="{F7CAF4DE-0BCC-44E4-923C-AA9C894FB771}" srcOrd="0" destOrd="0" parTransId="{41096AFD-7860-4684-8FA5-5D5664B23CAB}" sibTransId="{A836F781-5F28-48AA-8C98-A86ABA70B468}"/>
    <dgm:cxn modelId="{456D2AC0-BD08-403F-B9C8-A2771109940D}" srcId="{94B8B622-AE73-4E2A-A742-E21EB8331EA5}" destId="{4111E143-D0DF-4135-900B-F5D7B4194F50}" srcOrd="0" destOrd="0" parTransId="{3F99546F-6234-48D9-B63A-6253034738D7}" sibTransId="{14BA1881-D7BC-4B9F-B4E5-223C250A5835}"/>
    <dgm:cxn modelId="{29566FC4-380A-4E4D-A072-561567AE3FB2}" type="presOf" srcId="{41096AFD-7860-4684-8FA5-5D5664B23CAB}" destId="{269F002C-FC5D-4EB8-AC6D-3C8BF1F473A1}" srcOrd="1" destOrd="0" presId="urn:microsoft.com/office/officeart/2005/8/layout/radial5"/>
    <dgm:cxn modelId="{7FAC8DC6-97C3-4D97-ADA1-7FD177BBCE06}" type="presOf" srcId="{2C8E446E-0F86-4AB6-BB00-31990B2DF21C}" destId="{8318F007-9BC3-4723-994F-9AAF97B9C716}" srcOrd="0" destOrd="0" presId="urn:microsoft.com/office/officeart/2005/8/layout/radial5"/>
    <dgm:cxn modelId="{7BC517EB-DB49-46F2-89C6-DD2D1347421C}" srcId="{4111E143-D0DF-4135-900B-F5D7B4194F50}" destId="{A9C77DBC-0C2B-4BA8-94B7-6E576DA13558}" srcOrd="1" destOrd="0" parTransId="{B6B24ACE-A20C-48FF-8C58-9C2A16891044}" sibTransId="{2B8EB2D7-EDE0-49DE-82C6-66BA22DB60CB}"/>
    <dgm:cxn modelId="{5F2560ED-F6BB-4A4A-BF54-862833521F53}" type="presOf" srcId="{4111E143-D0DF-4135-900B-F5D7B4194F50}" destId="{CEC61B8F-A137-4D74-8753-8CEE71492447}" srcOrd="0" destOrd="0" presId="urn:microsoft.com/office/officeart/2005/8/layout/radial5"/>
    <dgm:cxn modelId="{B387CFEF-A2EC-44D1-9203-62A7E5C18733}" type="presOf" srcId="{94B8B622-AE73-4E2A-A742-E21EB8331EA5}" destId="{E79A98A6-8911-498B-A69D-D2420740B147}" srcOrd="0" destOrd="0" presId="urn:microsoft.com/office/officeart/2005/8/layout/radial5"/>
    <dgm:cxn modelId="{447BEBF9-8D81-4B35-B348-79B132795820}" type="presOf" srcId="{667F6B4B-E49F-429E-BA3D-A812FC778008}" destId="{0924ED72-3485-4752-A70E-112A9DFC8C9C}" srcOrd="0" destOrd="0" presId="urn:microsoft.com/office/officeart/2005/8/layout/radial5"/>
    <dgm:cxn modelId="{37EF84FE-3FCE-48F9-BD59-6B50CF9EEDCA}" type="presOf" srcId="{A9C77DBC-0C2B-4BA8-94B7-6E576DA13558}" destId="{50F37D8F-8353-4BBA-841E-76148FC9BE55}" srcOrd="0" destOrd="0" presId="urn:microsoft.com/office/officeart/2005/8/layout/radial5"/>
    <dgm:cxn modelId="{4AE8FAFE-CB44-4538-9F35-FE747F3E7CEF}" type="presOf" srcId="{2C8E446E-0F86-4AB6-BB00-31990B2DF21C}" destId="{B3620C8C-D16F-4ECE-BED0-F884A8BCEB8C}" srcOrd="1" destOrd="0" presId="urn:microsoft.com/office/officeart/2005/8/layout/radial5"/>
    <dgm:cxn modelId="{3A2DFCFE-A4DB-4B71-AB2D-054FD60EA5D6}" type="presOf" srcId="{B6B24ACE-A20C-48FF-8C58-9C2A16891044}" destId="{0427C43E-3A2D-4708-9CFB-F03268DB8D8B}" srcOrd="0" destOrd="0" presId="urn:microsoft.com/office/officeart/2005/8/layout/radial5"/>
    <dgm:cxn modelId="{39AB7C81-FAB7-47F7-9B25-FEE1083027FD}" type="presParOf" srcId="{E79A98A6-8911-498B-A69D-D2420740B147}" destId="{CEC61B8F-A137-4D74-8753-8CEE71492447}" srcOrd="0" destOrd="0" presId="urn:microsoft.com/office/officeart/2005/8/layout/radial5"/>
    <dgm:cxn modelId="{8DB9C0F8-CD97-44A1-902A-36038E85086F}" type="presParOf" srcId="{E79A98A6-8911-498B-A69D-D2420740B147}" destId="{3BD1D1D5-09A9-426B-9EE2-3A55790D54F8}" srcOrd="1" destOrd="0" presId="urn:microsoft.com/office/officeart/2005/8/layout/radial5"/>
    <dgm:cxn modelId="{51EADECA-3E60-41EB-8B4F-DE772ED84B85}" type="presParOf" srcId="{3BD1D1D5-09A9-426B-9EE2-3A55790D54F8}" destId="{269F002C-FC5D-4EB8-AC6D-3C8BF1F473A1}" srcOrd="0" destOrd="0" presId="urn:microsoft.com/office/officeart/2005/8/layout/radial5"/>
    <dgm:cxn modelId="{21C5ADA2-9C88-45DC-881F-166F66B4839D}" type="presParOf" srcId="{E79A98A6-8911-498B-A69D-D2420740B147}" destId="{D5CEA580-F920-4761-8744-828D62CD2E56}" srcOrd="2" destOrd="0" presId="urn:microsoft.com/office/officeart/2005/8/layout/radial5"/>
    <dgm:cxn modelId="{45D11F91-A012-4EC0-A31A-F0134F18E48D}" type="presParOf" srcId="{E79A98A6-8911-498B-A69D-D2420740B147}" destId="{0427C43E-3A2D-4708-9CFB-F03268DB8D8B}" srcOrd="3" destOrd="0" presId="urn:microsoft.com/office/officeart/2005/8/layout/radial5"/>
    <dgm:cxn modelId="{FC9C6A33-69BB-48A1-BE35-C4E77B6E3A53}" type="presParOf" srcId="{0427C43E-3A2D-4708-9CFB-F03268DB8D8B}" destId="{C2DE7ABB-C97D-4C14-AD94-6140B09BE2FF}" srcOrd="0" destOrd="0" presId="urn:microsoft.com/office/officeart/2005/8/layout/radial5"/>
    <dgm:cxn modelId="{C401F446-A094-4B12-A8AA-6E09ED8F7C90}" type="presParOf" srcId="{E79A98A6-8911-498B-A69D-D2420740B147}" destId="{50F37D8F-8353-4BBA-841E-76148FC9BE55}" srcOrd="4" destOrd="0" presId="urn:microsoft.com/office/officeart/2005/8/layout/radial5"/>
    <dgm:cxn modelId="{A34CE5D6-328D-4D20-8C03-EAB71C99EFD6}" type="presParOf" srcId="{E79A98A6-8911-498B-A69D-D2420740B147}" destId="{8318F007-9BC3-4723-994F-9AAF97B9C716}" srcOrd="5" destOrd="0" presId="urn:microsoft.com/office/officeart/2005/8/layout/radial5"/>
    <dgm:cxn modelId="{58ADBA12-CE26-406E-A89F-3B76F44CED02}" type="presParOf" srcId="{8318F007-9BC3-4723-994F-9AAF97B9C716}" destId="{B3620C8C-D16F-4ECE-BED0-F884A8BCEB8C}" srcOrd="0" destOrd="0" presId="urn:microsoft.com/office/officeart/2005/8/layout/radial5"/>
    <dgm:cxn modelId="{A5A1025A-FD06-41A1-93DC-537235DE52B7}" type="presParOf" srcId="{E79A98A6-8911-498B-A69D-D2420740B147}" destId="{0924ED72-3485-4752-A70E-112A9DFC8C9C}" srcOrd="6" destOrd="0" presId="urn:microsoft.com/office/officeart/2005/8/layout/radial5"/>
    <dgm:cxn modelId="{FCC3C8B4-3550-4453-B654-2153A25059C8}" type="presParOf" srcId="{E79A98A6-8911-498B-A69D-D2420740B147}" destId="{429CDB25-26B2-4BF7-89EA-5BAF1A10915C}" srcOrd="7" destOrd="0" presId="urn:microsoft.com/office/officeart/2005/8/layout/radial5"/>
    <dgm:cxn modelId="{70707212-A674-46F7-AE11-FA0304471E34}" type="presParOf" srcId="{429CDB25-26B2-4BF7-89EA-5BAF1A10915C}" destId="{D4A6DB9A-D965-45D0-81C2-A44F48990A7B}" srcOrd="0" destOrd="0" presId="urn:microsoft.com/office/officeart/2005/8/layout/radial5"/>
    <dgm:cxn modelId="{C7C4CF34-E501-498F-97AF-E6548C6E2F88}" type="presParOf" srcId="{E79A98A6-8911-498B-A69D-D2420740B147}" destId="{1CA7EDC0-16E1-4596-A7E1-ECE1E59FA6A7}" srcOrd="8" destOrd="0" presId="urn:microsoft.com/office/officeart/2005/8/layout/radial5"/>
    <dgm:cxn modelId="{0979389E-6195-4E12-991F-99A35310FE78}" type="presParOf" srcId="{E79A98A6-8911-498B-A69D-D2420740B147}" destId="{9846705F-4B4C-4F81-9DFC-1C40734319B7}" srcOrd="9" destOrd="0" presId="urn:microsoft.com/office/officeart/2005/8/layout/radial5"/>
    <dgm:cxn modelId="{3C4C963A-1EBE-4234-83F0-B5707F548B95}" type="presParOf" srcId="{9846705F-4B4C-4F81-9DFC-1C40734319B7}" destId="{D82E9D90-B4FC-43A6-8FCA-1A7C0C168E11}" srcOrd="0" destOrd="0" presId="urn:microsoft.com/office/officeart/2005/8/layout/radial5"/>
    <dgm:cxn modelId="{93945A92-6E0B-42AA-9502-85CC92E49655}" type="presParOf" srcId="{E79A98A6-8911-498B-A69D-D2420740B147}" destId="{C67B2B0A-E479-45DE-81AB-37D744F36806}" srcOrd="10" destOrd="0" presId="urn:microsoft.com/office/officeart/2005/8/layout/radial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96134" y="1799232"/>
          <a:ext cx="1085832" cy="108583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2755150" y="1958248"/>
        <a:ext cx="767800" cy="767800"/>
      </dsp:txXfrm>
    </dsp:sp>
    <dsp:sp modelId="{3BD1D1D5-09A9-426B-9EE2-3A55790D54F8}">
      <dsp:nvSpPr>
        <dsp:cNvPr id="0" name=""/>
        <dsp:cNvSpPr/>
      </dsp:nvSpPr>
      <dsp:spPr>
        <a:xfrm rot="16200000">
          <a:off x="3019316" y="1374779"/>
          <a:ext cx="239467"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55236" y="1492826"/>
        <a:ext cx="167627" cy="246380"/>
      </dsp:txXfrm>
    </dsp:sp>
    <dsp:sp modelId="{D5CEA580-F920-4761-8744-828D62CD2E56}">
      <dsp:nvSpPr>
        <dsp:cNvPr id="0" name=""/>
        <dsp:cNvSpPr/>
      </dsp:nvSpPr>
      <dsp:spPr>
        <a:xfrm>
          <a:off x="2248909" y="-43678"/>
          <a:ext cx="1780282" cy="1391085"/>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Ability to Learn Spatial Hierarchies</a:t>
          </a:r>
          <a:endParaRPr lang="en-US" sz="1100" kern="1200" dirty="0">
            <a:latin typeface="Adobe Devanagari"/>
          </a:endParaRPr>
        </a:p>
      </dsp:txBody>
      <dsp:txXfrm>
        <a:off x="2509625" y="160042"/>
        <a:ext cx="1258850" cy="983645"/>
      </dsp:txXfrm>
    </dsp:sp>
    <dsp:sp modelId="{0427C43E-3A2D-4708-9CFB-F03268DB8D8B}">
      <dsp:nvSpPr>
        <dsp:cNvPr id="0" name=""/>
        <dsp:cNvSpPr/>
      </dsp:nvSpPr>
      <dsp:spPr>
        <a:xfrm>
          <a:off x="3790172" y="2136831"/>
          <a:ext cx="260677"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790172" y="2218958"/>
        <a:ext cx="182474" cy="246380"/>
      </dsp:txXfrm>
    </dsp:sp>
    <dsp:sp modelId="{50F37D8F-8353-4BBA-841E-76148FC9BE55}">
      <dsp:nvSpPr>
        <dsp:cNvPr id="0" name=""/>
        <dsp:cNvSpPr/>
      </dsp:nvSpPr>
      <dsp:spPr>
        <a:xfrm>
          <a:off x="4173810" y="1508886"/>
          <a:ext cx="1797142" cy="166652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Customizability</a:t>
          </a:r>
          <a:endParaRPr lang="en-US" sz="1100" kern="1200" dirty="0">
            <a:latin typeface="Adobe Devanagari"/>
          </a:endParaRPr>
        </a:p>
      </dsp:txBody>
      <dsp:txXfrm>
        <a:off x="4436995" y="1752943"/>
        <a:ext cx="1270772" cy="1178410"/>
      </dsp:txXfrm>
    </dsp:sp>
    <dsp:sp modelId="{8318F007-9BC3-4723-994F-9AAF97B9C716}">
      <dsp:nvSpPr>
        <dsp:cNvPr id="0" name=""/>
        <dsp:cNvSpPr/>
      </dsp:nvSpPr>
      <dsp:spPr>
        <a:xfrm rot="5400000">
          <a:off x="2995024" y="2943342"/>
          <a:ext cx="288051"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38232" y="2982262"/>
        <a:ext cx="201636" cy="246380"/>
      </dsp:txXfrm>
    </dsp:sp>
    <dsp:sp modelId="{0924ED72-3485-4752-A70E-112A9DFC8C9C}">
      <dsp:nvSpPr>
        <dsp:cNvPr id="0" name=""/>
        <dsp:cNvSpPr/>
      </dsp:nvSpPr>
      <dsp:spPr>
        <a:xfrm>
          <a:off x="2394431" y="3428559"/>
          <a:ext cx="1489238" cy="120774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Robustness to Variations</a:t>
          </a:r>
        </a:p>
      </dsp:txBody>
      <dsp:txXfrm>
        <a:off x="2612525" y="3605430"/>
        <a:ext cx="1053050" cy="854006"/>
      </dsp:txXfrm>
    </dsp:sp>
    <dsp:sp modelId="{429CDB25-26B2-4BF7-89EA-5BAF1A10915C}">
      <dsp:nvSpPr>
        <dsp:cNvPr id="0" name=""/>
        <dsp:cNvSpPr/>
      </dsp:nvSpPr>
      <dsp:spPr>
        <a:xfrm rot="10800000">
          <a:off x="2214110" y="2136831"/>
          <a:ext cx="269963" cy="41063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295099" y="2218958"/>
        <a:ext cx="188974" cy="246380"/>
      </dsp:txXfrm>
    </dsp:sp>
    <dsp:sp modelId="{1CA7EDC0-16E1-4596-A7E1-ECE1E59FA6A7}">
      <dsp:nvSpPr>
        <dsp:cNvPr id="0" name=""/>
        <dsp:cNvSpPr/>
      </dsp:nvSpPr>
      <dsp:spPr>
        <a:xfrm>
          <a:off x="516212" y="1587324"/>
          <a:ext cx="1570556" cy="150964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Translation Invariance and Equivariance</a:t>
          </a:r>
        </a:p>
      </dsp:txBody>
      <dsp:txXfrm>
        <a:off x="746215" y="1808407"/>
        <a:ext cx="1110550" cy="10674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99055" y="1721785"/>
          <a:ext cx="2055373" cy="177236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Why choose YOLO instead of a classification model </a:t>
          </a:r>
        </a:p>
      </dsp:txBody>
      <dsp:txXfrm>
        <a:off x="2900057" y="1981341"/>
        <a:ext cx="1453369" cy="1253250"/>
      </dsp:txXfrm>
    </dsp:sp>
    <dsp:sp modelId="{3BD1D1D5-09A9-426B-9EE2-3A55790D54F8}">
      <dsp:nvSpPr>
        <dsp:cNvPr id="0" name=""/>
        <dsp:cNvSpPr/>
      </dsp:nvSpPr>
      <dsp:spPr>
        <a:xfrm rot="15887422">
          <a:off x="3454329" y="1348087"/>
          <a:ext cx="157543"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480106" y="1464762"/>
        <a:ext cx="110280" cy="279422"/>
      </dsp:txXfrm>
    </dsp:sp>
    <dsp:sp modelId="{D5CEA580-F920-4761-8744-828D62CD2E56}">
      <dsp:nvSpPr>
        <dsp:cNvPr id="0" name=""/>
        <dsp:cNvSpPr/>
      </dsp:nvSpPr>
      <dsp:spPr>
        <a:xfrm>
          <a:off x="2648798" y="-33040"/>
          <a:ext cx="1607776" cy="146403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Real- Time detection</a:t>
          </a:r>
        </a:p>
      </dsp:txBody>
      <dsp:txXfrm>
        <a:off x="2884251" y="181363"/>
        <a:ext cx="1136870" cy="1035232"/>
      </dsp:txXfrm>
    </dsp:sp>
    <dsp:sp modelId="{0427C43E-3A2D-4708-9CFB-F03268DB8D8B}">
      <dsp:nvSpPr>
        <dsp:cNvPr id="0" name=""/>
        <dsp:cNvSpPr/>
      </dsp:nvSpPr>
      <dsp:spPr>
        <a:xfrm rot="20420200">
          <a:off x="4608690" y="2008157"/>
          <a:ext cx="8998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609477" y="2105840"/>
        <a:ext cx="62986" cy="279422"/>
      </dsp:txXfrm>
    </dsp:sp>
    <dsp:sp modelId="{50F37D8F-8353-4BBA-841E-76148FC9BE55}">
      <dsp:nvSpPr>
        <dsp:cNvPr id="0" name=""/>
        <dsp:cNvSpPr/>
      </dsp:nvSpPr>
      <dsp:spPr>
        <a:xfrm>
          <a:off x="4674635" y="1125731"/>
          <a:ext cx="1755624" cy="158824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Handle Multiple Lesions in one image </a:t>
          </a:r>
        </a:p>
      </dsp:txBody>
      <dsp:txXfrm>
        <a:off x="4931740" y="1358324"/>
        <a:ext cx="1241414" cy="1123058"/>
      </dsp:txXfrm>
    </dsp:sp>
    <dsp:sp modelId="{8318F007-9BC3-4723-994F-9AAF97B9C716}">
      <dsp:nvSpPr>
        <dsp:cNvPr id="0" name=""/>
        <dsp:cNvSpPr/>
      </dsp:nvSpPr>
      <dsp:spPr>
        <a:xfrm rot="2720079">
          <a:off x="4308386" y="3117814"/>
          <a:ext cx="104861"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313058" y="3199768"/>
        <a:ext cx="73403" cy="279422"/>
      </dsp:txXfrm>
    </dsp:sp>
    <dsp:sp modelId="{0924ED72-3485-4752-A70E-112A9DFC8C9C}">
      <dsp:nvSpPr>
        <dsp:cNvPr id="0" name=""/>
        <dsp:cNvSpPr/>
      </dsp:nvSpPr>
      <dsp:spPr>
        <a:xfrm>
          <a:off x="4161711" y="3250234"/>
          <a:ext cx="1583381" cy="139996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Faster due to single forward pass</a:t>
          </a:r>
        </a:p>
      </dsp:txBody>
      <dsp:txXfrm>
        <a:off x="4393592" y="3455254"/>
        <a:ext cx="1119619" cy="989922"/>
      </dsp:txXfrm>
    </dsp:sp>
    <dsp:sp modelId="{429CDB25-26B2-4BF7-89EA-5BAF1A10915C}">
      <dsp:nvSpPr>
        <dsp:cNvPr id="0" name=""/>
        <dsp:cNvSpPr/>
      </dsp:nvSpPr>
      <dsp:spPr>
        <a:xfrm rot="8148086">
          <a:off x="2748857" y="3146329"/>
          <a:ext cx="169572"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792529" y="3221737"/>
        <a:ext cx="118700" cy="279422"/>
      </dsp:txXfrm>
    </dsp:sp>
    <dsp:sp modelId="{1CA7EDC0-16E1-4596-A7E1-ECE1E59FA6A7}">
      <dsp:nvSpPr>
        <dsp:cNvPr id="0" name=""/>
        <dsp:cNvSpPr/>
      </dsp:nvSpPr>
      <dsp:spPr>
        <a:xfrm>
          <a:off x="1418508" y="3287132"/>
          <a:ext cx="1526620" cy="145177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Ideal for segmenting psoriasis regions</a:t>
          </a:r>
        </a:p>
      </dsp:txBody>
      <dsp:txXfrm>
        <a:off x="1642076" y="3499740"/>
        <a:ext cx="1079484" cy="1026563"/>
      </dsp:txXfrm>
    </dsp:sp>
    <dsp:sp modelId="{9846705F-4B4C-4F81-9DFC-1C40734319B7}">
      <dsp:nvSpPr>
        <dsp:cNvPr id="0" name=""/>
        <dsp:cNvSpPr/>
      </dsp:nvSpPr>
      <dsp:spPr>
        <a:xfrm rot="11832892">
          <a:off x="2494389" y="2042895"/>
          <a:ext cx="120225"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529648" y="2141373"/>
        <a:ext cx="84158" cy="279422"/>
      </dsp:txXfrm>
    </dsp:sp>
    <dsp:sp modelId="{C67B2B0A-E479-45DE-81AB-37D744F36806}">
      <dsp:nvSpPr>
        <dsp:cNvPr id="0" name=""/>
        <dsp:cNvSpPr/>
      </dsp:nvSpPr>
      <dsp:spPr>
        <a:xfrm>
          <a:off x="952709" y="1222486"/>
          <a:ext cx="1521771" cy="15854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dobe Devanagari"/>
            </a:rPr>
            <a:t>Localization Capability</a:t>
          </a:r>
        </a:p>
      </dsp:txBody>
      <dsp:txXfrm>
        <a:off x="1175567" y="1454668"/>
        <a:ext cx="1076055" cy="11210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734032" y="1914483"/>
          <a:ext cx="1786851" cy="1405750"/>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MobileNet with Ghost Module and MixConv</a:t>
          </a:r>
        </a:p>
      </dsp:txBody>
      <dsp:txXfrm>
        <a:off x="2995710" y="2120350"/>
        <a:ext cx="1263495" cy="994016"/>
      </dsp:txXfrm>
    </dsp:sp>
    <dsp:sp modelId="{3BD1D1D5-09A9-426B-9EE2-3A55790D54F8}">
      <dsp:nvSpPr>
        <dsp:cNvPr id="0" name=""/>
        <dsp:cNvSpPr/>
      </dsp:nvSpPr>
      <dsp:spPr>
        <a:xfrm rot="15887422">
          <a:off x="3406015" y="1430973"/>
          <a:ext cx="270148"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450216" y="1566976"/>
        <a:ext cx="189104" cy="286946"/>
      </dsp:txXfrm>
    </dsp:sp>
    <dsp:sp modelId="{D5CEA580-F920-4761-8744-828D62CD2E56}">
      <dsp:nvSpPr>
        <dsp:cNvPr id="0" name=""/>
        <dsp:cNvSpPr/>
      </dsp:nvSpPr>
      <dsp:spPr>
        <a:xfrm>
          <a:off x="2553053" y="-92588"/>
          <a:ext cx="1791722" cy="150345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Better Generalization with Pre-Trained Weights</a:t>
          </a:r>
        </a:p>
      </dsp:txBody>
      <dsp:txXfrm>
        <a:off x="2815445" y="127588"/>
        <a:ext cx="1266938" cy="1063102"/>
      </dsp:txXfrm>
    </dsp:sp>
    <dsp:sp modelId="{0427C43E-3A2D-4708-9CFB-F03268DB8D8B}">
      <dsp:nvSpPr>
        <dsp:cNvPr id="0" name=""/>
        <dsp:cNvSpPr/>
      </dsp:nvSpPr>
      <dsp:spPr>
        <a:xfrm rot="20420200">
          <a:off x="4506771" y="2031502"/>
          <a:ext cx="182076"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4508364" y="2136340"/>
        <a:ext cx="127453" cy="286946"/>
      </dsp:txXfrm>
    </dsp:sp>
    <dsp:sp modelId="{50F37D8F-8353-4BBA-841E-76148FC9BE55}">
      <dsp:nvSpPr>
        <dsp:cNvPr id="0" name=""/>
        <dsp:cNvSpPr/>
      </dsp:nvSpPr>
      <dsp:spPr>
        <a:xfrm>
          <a:off x="4701381" y="1095997"/>
          <a:ext cx="1802890" cy="163100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Balance Accuracy and Speed </a:t>
          </a:r>
        </a:p>
      </dsp:txBody>
      <dsp:txXfrm>
        <a:off x="4965408" y="1334852"/>
        <a:ext cx="1274836" cy="1153294"/>
      </dsp:txXfrm>
    </dsp:sp>
    <dsp:sp modelId="{8318F007-9BC3-4723-994F-9AAF97B9C716}">
      <dsp:nvSpPr>
        <dsp:cNvPr id="0" name=""/>
        <dsp:cNvSpPr/>
      </dsp:nvSpPr>
      <dsp:spPr>
        <a:xfrm rot="2622633">
          <a:off x="4236053" y="3081039"/>
          <a:ext cx="253148"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246577" y="3150448"/>
        <a:ext cx="177204" cy="286946"/>
      </dsp:txXfrm>
    </dsp:sp>
    <dsp:sp modelId="{0924ED72-3485-4752-A70E-112A9DFC8C9C}">
      <dsp:nvSpPr>
        <dsp:cNvPr id="0" name=""/>
        <dsp:cNvSpPr/>
      </dsp:nvSpPr>
      <dsp:spPr>
        <a:xfrm>
          <a:off x="4305658" y="3256567"/>
          <a:ext cx="1626011" cy="1572687"/>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Multi-scale Learning with MixConv</a:t>
          </a:r>
        </a:p>
      </dsp:txBody>
      <dsp:txXfrm>
        <a:off x="4543782" y="3486882"/>
        <a:ext cx="1149763" cy="1112057"/>
      </dsp:txXfrm>
    </dsp:sp>
    <dsp:sp modelId="{429CDB25-26B2-4BF7-89EA-5BAF1A10915C}">
      <dsp:nvSpPr>
        <dsp:cNvPr id="0" name=""/>
        <dsp:cNvSpPr/>
      </dsp:nvSpPr>
      <dsp:spPr>
        <a:xfrm rot="8148086">
          <a:off x="2811295" y="3064962"/>
          <a:ext cx="219905"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867929" y="3137614"/>
        <a:ext cx="153934" cy="286946"/>
      </dsp:txXfrm>
    </dsp:sp>
    <dsp:sp modelId="{1CA7EDC0-16E1-4596-A7E1-ECE1E59FA6A7}">
      <dsp:nvSpPr>
        <dsp:cNvPr id="0" name=""/>
        <dsp:cNvSpPr/>
      </dsp:nvSpPr>
      <dsp:spPr>
        <a:xfrm>
          <a:off x="1274475" y="3192187"/>
          <a:ext cx="1741591" cy="173292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Enhanced Feature Extraction with Ghost Module</a:t>
          </a:r>
        </a:p>
      </dsp:txBody>
      <dsp:txXfrm>
        <a:off x="1529525" y="3445968"/>
        <a:ext cx="1231491" cy="1225364"/>
      </dsp:txXfrm>
    </dsp:sp>
    <dsp:sp modelId="{9846705F-4B4C-4F81-9DFC-1C40734319B7}">
      <dsp:nvSpPr>
        <dsp:cNvPr id="0" name=""/>
        <dsp:cNvSpPr/>
      </dsp:nvSpPr>
      <dsp:spPr>
        <a:xfrm rot="11832892">
          <a:off x="2504737" y="2063235"/>
          <a:ext cx="212095" cy="478242"/>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566940" y="2168299"/>
        <a:ext cx="148467" cy="286946"/>
      </dsp:txXfrm>
    </dsp:sp>
    <dsp:sp modelId="{C67B2B0A-E479-45DE-81AB-37D744F36806}">
      <dsp:nvSpPr>
        <dsp:cNvPr id="0" name=""/>
        <dsp:cNvSpPr/>
      </dsp:nvSpPr>
      <dsp:spPr>
        <a:xfrm>
          <a:off x="883601" y="1195249"/>
          <a:ext cx="1562742" cy="1628121"/>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Lightweight and fast</a:t>
          </a:r>
        </a:p>
      </dsp:txBody>
      <dsp:txXfrm>
        <a:off x="1112459" y="1433682"/>
        <a:ext cx="1105026" cy="1151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588644" y="0"/>
          <a:ext cx="6671310" cy="4131725"/>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3897" y="1239517"/>
          <a:ext cx="3619393"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Doctor’s dashboard implementation</a:t>
          </a:r>
        </a:p>
      </dsp:txBody>
      <dsp:txXfrm>
        <a:off x="84575" y="1320195"/>
        <a:ext cx="3458037" cy="1491334"/>
      </dsp:txXfrm>
    </dsp:sp>
    <dsp:sp modelId="{61F4F68B-A752-46C4-8DE6-EBB043938350}">
      <dsp:nvSpPr>
        <dsp:cNvPr id="0" name=""/>
        <dsp:cNvSpPr/>
      </dsp:nvSpPr>
      <dsp:spPr>
        <a:xfrm>
          <a:off x="3989660" y="1239517"/>
          <a:ext cx="3855042"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Documentations</a:t>
          </a:r>
          <a:endParaRPr lang="en-US" sz="1400" b="1" kern="1200" dirty="0">
            <a:latin typeface="Adobe Devanagari"/>
          </a:endParaRPr>
        </a:p>
      </dsp:txBody>
      <dsp:txXfrm>
        <a:off x="4070338" y="1320195"/>
        <a:ext cx="3693686" cy="14913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254565" y="1779435"/>
          <a:ext cx="1563344" cy="822920"/>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Siamese</a:t>
          </a:r>
          <a:endParaRPr lang="en-US" sz="3000" b="1" kern="1200" dirty="0">
            <a:latin typeface="Adobe Devanagari"/>
          </a:endParaRPr>
        </a:p>
      </dsp:txBody>
      <dsp:txXfrm>
        <a:off x="2483511" y="1899949"/>
        <a:ext cx="1105452" cy="581892"/>
      </dsp:txXfrm>
    </dsp:sp>
    <dsp:sp modelId="{3BD1D1D5-09A9-426B-9EE2-3A55790D54F8}">
      <dsp:nvSpPr>
        <dsp:cNvPr id="0" name=""/>
        <dsp:cNvSpPr/>
      </dsp:nvSpPr>
      <dsp:spPr>
        <a:xfrm rot="16470814">
          <a:off x="2928820" y="1286371"/>
          <a:ext cx="326809"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73984" y="1413354"/>
        <a:ext cx="228766" cy="234340"/>
      </dsp:txXfrm>
    </dsp:sp>
    <dsp:sp modelId="{D5CEA580-F920-4761-8744-828D62CD2E56}">
      <dsp:nvSpPr>
        <dsp:cNvPr id="0" name=""/>
        <dsp:cNvSpPr/>
      </dsp:nvSpPr>
      <dsp:spPr>
        <a:xfrm>
          <a:off x="2133599" y="-1859"/>
          <a:ext cx="2059305" cy="1167523"/>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Learning Robust Feature Embeddings</a:t>
          </a:r>
          <a:endParaRPr lang="en-US" sz="1100" kern="1200" dirty="0">
            <a:latin typeface="Adobe Devanagari"/>
          </a:endParaRPr>
        </a:p>
      </dsp:txBody>
      <dsp:txXfrm>
        <a:off x="2435177" y="169121"/>
        <a:ext cx="1456149" cy="825563"/>
      </dsp:txXfrm>
    </dsp:sp>
    <dsp:sp modelId="{0427C43E-3A2D-4708-9CFB-F03268DB8D8B}">
      <dsp:nvSpPr>
        <dsp:cNvPr id="0" name=""/>
        <dsp:cNvSpPr/>
      </dsp:nvSpPr>
      <dsp:spPr>
        <a:xfrm>
          <a:off x="3930520" y="1995611"/>
          <a:ext cx="271287"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30520" y="2073725"/>
        <a:ext cx="189901" cy="234340"/>
      </dsp:txXfrm>
    </dsp:sp>
    <dsp:sp modelId="{50F37D8F-8353-4BBA-841E-76148FC9BE55}">
      <dsp:nvSpPr>
        <dsp:cNvPr id="0" name=""/>
        <dsp:cNvSpPr/>
      </dsp:nvSpPr>
      <dsp:spPr>
        <a:xfrm>
          <a:off x="4329773" y="1398352"/>
          <a:ext cx="1947200" cy="158508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Flexibility in Defining Similarity</a:t>
          </a:r>
        </a:p>
      </dsp:txBody>
      <dsp:txXfrm>
        <a:off x="4614934" y="1630482"/>
        <a:ext cx="1376878" cy="1120826"/>
      </dsp:txXfrm>
    </dsp:sp>
    <dsp:sp modelId="{8318F007-9BC3-4723-994F-9AAF97B9C716}">
      <dsp:nvSpPr>
        <dsp:cNvPr id="0" name=""/>
        <dsp:cNvSpPr/>
      </dsp:nvSpPr>
      <dsp:spPr>
        <a:xfrm rot="5129186">
          <a:off x="2926409" y="2709989"/>
          <a:ext cx="332442"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72351" y="2738391"/>
        <a:ext cx="232709" cy="234340"/>
      </dsp:txXfrm>
    </dsp:sp>
    <dsp:sp modelId="{0924ED72-3485-4752-A70E-112A9DFC8C9C}">
      <dsp:nvSpPr>
        <dsp:cNvPr id="0" name=""/>
        <dsp:cNvSpPr/>
      </dsp:nvSpPr>
      <dsp:spPr>
        <a:xfrm>
          <a:off x="2588887" y="3225523"/>
          <a:ext cx="1148729" cy="114872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 Novelty Detection</a:t>
          </a:r>
        </a:p>
        <a:p>
          <a:pPr marL="0" lvl="0" indent="0" algn="ctr" defTabSz="622300">
            <a:lnSpc>
              <a:spcPct val="90000"/>
            </a:lnSpc>
            <a:spcBef>
              <a:spcPct val="0"/>
            </a:spcBef>
            <a:spcAft>
              <a:spcPct val="35000"/>
            </a:spcAft>
            <a:buNone/>
          </a:pPr>
          <a:r>
            <a:rPr lang="en-US" sz="1400" kern="1200" dirty="0">
              <a:latin typeface="Adobe Devanagari"/>
            </a:rPr>
            <a:t>Handling</a:t>
          </a:r>
        </a:p>
      </dsp:txBody>
      <dsp:txXfrm>
        <a:off x="2757114" y="3393750"/>
        <a:ext cx="812275" cy="812275"/>
      </dsp:txXfrm>
    </dsp:sp>
    <dsp:sp modelId="{429CDB25-26B2-4BF7-89EA-5BAF1A10915C}">
      <dsp:nvSpPr>
        <dsp:cNvPr id="0" name=""/>
        <dsp:cNvSpPr/>
      </dsp:nvSpPr>
      <dsp:spPr>
        <a:xfrm rot="10800000">
          <a:off x="1836996" y="1995611"/>
          <a:ext cx="295082" cy="390568"/>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1925521" y="2073725"/>
        <a:ext cx="206557" cy="234340"/>
      </dsp:txXfrm>
    </dsp:sp>
    <dsp:sp modelId="{1CA7EDC0-16E1-4596-A7E1-ECE1E59FA6A7}">
      <dsp:nvSpPr>
        <dsp:cNvPr id="0" name=""/>
        <dsp:cNvSpPr/>
      </dsp:nvSpPr>
      <dsp:spPr>
        <a:xfrm>
          <a:off x="203998" y="1472956"/>
          <a:ext cx="1493808" cy="1435877"/>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Effective with Limited Data</a:t>
          </a:r>
        </a:p>
      </dsp:txBody>
      <dsp:txXfrm>
        <a:off x="422761" y="1683235"/>
        <a:ext cx="1056282" cy="1015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352592" y="1584860"/>
          <a:ext cx="1126164" cy="1126164"/>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2517515" y="1749783"/>
        <a:ext cx="796318" cy="796318"/>
      </dsp:txXfrm>
    </dsp:sp>
    <dsp:sp modelId="{3BD1D1D5-09A9-426B-9EE2-3A55790D54F8}">
      <dsp:nvSpPr>
        <dsp:cNvPr id="0" name=""/>
        <dsp:cNvSpPr/>
      </dsp:nvSpPr>
      <dsp:spPr>
        <a:xfrm rot="16200000">
          <a:off x="2798644" y="1179225"/>
          <a:ext cx="234060"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33753" y="1290913"/>
        <a:ext cx="163842" cy="229737"/>
      </dsp:txXfrm>
    </dsp:sp>
    <dsp:sp modelId="{D5CEA580-F920-4761-8744-828D62CD2E56}">
      <dsp:nvSpPr>
        <dsp:cNvPr id="0" name=""/>
        <dsp:cNvSpPr/>
      </dsp:nvSpPr>
      <dsp:spPr>
        <a:xfrm>
          <a:off x="1447803" y="-1350"/>
          <a:ext cx="2935741" cy="114458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Automatic Feature Learning, Reducing Reliance on Manual Grading Criteria</a:t>
          </a:r>
          <a:endParaRPr lang="en-US" sz="1100" kern="1200" dirty="0">
            <a:latin typeface="Adobe Devanagari"/>
          </a:endParaRPr>
        </a:p>
      </dsp:txBody>
      <dsp:txXfrm>
        <a:off x="1877732" y="166271"/>
        <a:ext cx="2075883" cy="809346"/>
      </dsp:txXfrm>
    </dsp:sp>
    <dsp:sp modelId="{0427C43E-3A2D-4708-9CFB-F03268DB8D8B}">
      <dsp:nvSpPr>
        <dsp:cNvPr id="0" name=""/>
        <dsp:cNvSpPr/>
      </dsp:nvSpPr>
      <dsp:spPr>
        <a:xfrm>
          <a:off x="3555419" y="1956495"/>
          <a:ext cx="184689"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555419" y="2033074"/>
        <a:ext cx="129282" cy="229737"/>
      </dsp:txXfrm>
    </dsp:sp>
    <dsp:sp modelId="{50F37D8F-8353-4BBA-841E-76148FC9BE55}">
      <dsp:nvSpPr>
        <dsp:cNvPr id="0" name=""/>
        <dsp:cNvSpPr/>
      </dsp:nvSpPr>
      <dsp:spPr>
        <a:xfrm>
          <a:off x="3827226" y="1370968"/>
          <a:ext cx="1784407" cy="155394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Robustness to Variations within Severity Levels</a:t>
          </a:r>
          <a:endParaRPr lang="en-US" sz="1100" kern="1200" dirty="0">
            <a:latin typeface="Adobe Devanagari"/>
          </a:endParaRPr>
        </a:p>
      </dsp:txBody>
      <dsp:txXfrm>
        <a:off x="4088546" y="1598539"/>
        <a:ext cx="1261767" cy="1098807"/>
      </dsp:txXfrm>
    </dsp:sp>
    <dsp:sp modelId="{8318F007-9BC3-4723-994F-9AAF97B9C716}">
      <dsp:nvSpPr>
        <dsp:cNvPr id="0" name=""/>
        <dsp:cNvSpPr/>
      </dsp:nvSpPr>
      <dsp:spPr>
        <a:xfrm rot="5400000">
          <a:off x="2796203" y="2738232"/>
          <a:ext cx="238942"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832045" y="2778970"/>
        <a:ext cx="167259" cy="229737"/>
      </dsp:txXfrm>
    </dsp:sp>
    <dsp:sp modelId="{0924ED72-3485-4752-A70E-112A9DFC8C9C}">
      <dsp:nvSpPr>
        <dsp:cNvPr id="0" name=""/>
        <dsp:cNvSpPr/>
      </dsp:nvSpPr>
      <dsp:spPr>
        <a:xfrm>
          <a:off x="1778006" y="3161859"/>
          <a:ext cx="2275336" cy="1126164"/>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Spatial Feature Extraction for Severity Indicators</a:t>
          </a:r>
        </a:p>
      </dsp:txBody>
      <dsp:txXfrm>
        <a:off x="2111221" y="3326782"/>
        <a:ext cx="1608906" cy="796318"/>
      </dsp:txXfrm>
    </dsp:sp>
    <dsp:sp modelId="{429CDB25-26B2-4BF7-89EA-5BAF1A10915C}">
      <dsp:nvSpPr>
        <dsp:cNvPr id="0" name=""/>
        <dsp:cNvSpPr/>
      </dsp:nvSpPr>
      <dsp:spPr>
        <a:xfrm rot="10800000">
          <a:off x="2191017" y="1956495"/>
          <a:ext cx="114179" cy="382895"/>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225271" y="2033074"/>
        <a:ext cx="79925" cy="229737"/>
      </dsp:txXfrm>
    </dsp:sp>
    <dsp:sp modelId="{1CA7EDC0-16E1-4596-A7E1-ECE1E59FA6A7}">
      <dsp:nvSpPr>
        <dsp:cNvPr id="0" name=""/>
        <dsp:cNvSpPr/>
      </dsp:nvSpPr>
      <dsp:spPr>
        <a:xfrm>
          <a:off x="265383" y="1444107"/>
          <a:ext cx="1871775" cy="1407671"/>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Ability to Learn Hierarchical and Granular Features</a:t>
          </a:r>
        </a:p>
      </dsp:txBody>
      <dsp:txXfrm>
        <a:off x="539498" y="1650256"/>
        <a:ext cx="1323545" cy="995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290593" y="1580889"/>
          <a:ext cx="1578950" cy="1124136"/>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Siamese with CNN</a:t>
          </a:r>
          <a:endParaRPr lang="en-US" sz="3000" b="1" kern="1200" dirty="0">
            <a:latin typeface="Adobe Devanagari"/>
          </a:endParaRPr>
        </a:p>
      </dsp:txBody>
      <dsp:txXfrm>
        <a:off x="2521825" y="1745515"/>
        <a:ext cx="1116486" cy="794884"/>
      </dsp:txXfrm>
    </dsp:sp>
    <dsp:sp modelId="{3BD1D1D5-09A9-426B-9EE2-3A55790D54F8}">
      <dsp:nvSpPr>
        <dsp:cNvPr id="0" name=""/>
        <dsp:cNvSpPr/>
      </dsp:nvSpPr>
      <dsp:spPr>
        <a:xfrm rot="16200000">
          <a:off x="2963484" y="1176414"/>
          <a:ext cx="233170"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98460" y="1287831"/>
        <a:ext cx="163219" cy="229324"/>
      </dsp:txXfrm>
    </dsp:sp>
    <dsp:sp modelId="{D5CEA580-F920-4761-8744-828D62CD2E56}">
      <dsp:nvSpPr>
        <dsp:cNvPr id="0" name=""/>
        <dsp:cNvSpPr/>
      </dsp:nvSpPr>
      <dsp:spPr>
        <a:xfrm>
          <a:off x="2014966" y="-1580"/>
          <a:ext cx="2130204" cy="114252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Enhanced Feature Representation</a:t>
          </a:r>
          <a:endParaRPr lang="en-US" sz="1100" kern="1200" dirty="0">
            <a:latin typeface="Adobe Devanagari"/>
          </a:endParaRPr>
        </a:p>
      </dsp:txBody>
      <dsp:txXfrm>
        <a:off x="2326927" y="165739"/>
        <a:ext cx="1506282" cy="807888"/>
      </dsp:txXfrm>
    </dsp:sp>
    <dsp:sp modelId="{0427C43E-3A2D-4708-9CFB-F03268DB8D8B}">
      <dsp:nvSpPr>
        <dsp:cNvPr id="0" name=""/>
        <dsp:cNvSpPr/>
      </dsp:nvSpPr>
      <dsp:spPr>
        <a:xfrm>
          <a:off x="3942381" y="1951854"/>
          <a:ext cx="175471"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42381" y="2028295"/>
        <a:ext cx="122830" cy="229324"/>
      </dsp:txXfrm>
    </dsp:sp>
    <dsp:sp modelId="{50F37D8F-8353-4BBA-841E-76148FC9BE55}">
      <dsp:nvSpPr>
        <dsp:cNvPr id="0" name=""/>
        <dsp:cNvSpPr/>
      </dsp:nvSpPr>
      <dsp:spPr>
        <a:xfrm>
          <a:off x="4200622" y="1367382"/>
          <a:ext cx="1971577" cy="1551150"/>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Better Handling of Intra-Class Variability</a:t>
          </a:r>
          <a:endParaRPr lang="en-US" sz="1100" kern="1200" dirty="0">
            <a:latin typeface="Adobe Devanagari"/>
          </a:endParaRPr>
        </a:p>
      </dsp:txBody>
      <dsp:txXfrm>
        <a:off x="4489353" y="1594543"/>
        <a:ext cx="1394115" cy="1096828"/>
      </dsp:txXfrm>
    </dsp:sp>
    <dsp:sp modelId="{8318F007-9BC3-4723-994F-9AAF97B9C716}">
      <dsp:nvSpPr>
        <dsp:cNvPr id="0" name=""/>
        <dsp:cNvSpPr/>
      </dsp:nvSpPr>
      <dsp:spPr>
        <a:xfrm rot="5400000">
          <a:off x="2961047" y="2731754"/>
          <a:ext cx="238043"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996754" y="2772489"/>
        <a:ext cx="166630" cy="229324"/>
      </dsp:txXfrm>
    </dsp:sp>
    <dsp:sp modelId="{0924ED72-3485-4752-A70E-112A9DFC8C9C}">
      <dsp:nvSpPr>
        <dsp:cNvPr id="0" name=""/>
        <dsp:cNvSpPr/>
      </dsp:nvSpPr>
      <dsp:spPr>
        <a:xfrm>
          <a:off x="1859768" y="3154164"/>
          <a:ext cx="2440600" cy="1124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Focus on Severity-Specific Features accuracy</a:t>
          </a:r>
        </a:p>
      </dsp:txBody>
      <dsp:txXfrm>
        <a:off x="2217186" y="3318790"/>
        <a:ext cx="1725764" cy="794884"/>
      </dsp:txXfrm>
    </dsp:sp>
    <dsp:sp modelId="{429CDB25-26B2-4BF7-89EA-5BAF1A10915C}">
      <dsp:nvSpPr>
        <dsp:cNvPr id="0" name=""/>
        <dsp:cNvSpPr/>
      </dsp:nvSpPr>
      <dsp:spPr>
        <a:xfrm rot="10800000">
          <a:off x="2033238" y="1951854"/>
          <a:ext cx="181864" cy="38220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087797" y="2028295"/>
        <a:ext cx="127305" cy="229324"/>
      </dsp:txXfrm>
    </dsp:sp>
    <dsp:sp modelId="{1CA7EDC0-16E1-4596-A7E1-ECE1E59FA6A7}">
      <dsp:nvSpPr>
        <dsp:cNvPr id="0" name=""/>
        <dsp:cNvSpPr/>
      </dsp:nvSpPr>
      <dsp:spPr>
        <a:xfrm>
          <a:off x="0" y="1440389"/>
          <a:ext cx="1947453" cy="14051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Customizability</a:t>
          </a:r>
        </a:p>
      </dsp:txBody>
      <dsp:txXfrm>
        <a:off x="285198" y="1646166"/>
        <a:ext cx="1377057" cy="993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74EE3-4FA9-48AA-B192-D1434B0BFD4F}">
      <dsp:nvSpPr>
        <dsp:cNvPr id="0" name=""/>
        <dsp:cNvSpPr/>
      </dsp:nvSpPr>
      <dsp:spPr>
        <a:xfrm>
          <a:off x="588644" y="0"/>
          <a:ext cx="6671310" cy="4131725"/>
        </a:xfrm>
        <a:prstGeom prst="rightArrow">
          <a:avLst/>
        </a:prstGeom>
        <a:solidFill>
          <a:srgbClr val="E5BC97"/>
        </a:solidFill>
        <a:ln>
          <a:noFill/>
        </a:ln>
        <a:effectLst/>
      </dsp:spPr>
      <dsp:style>
        <a:lnRef idx="0">
          <a:scrgbClr r="0" g="0" b="0"/>
        </a:lnRef>
        <a:fillRef idx="1">
          <a:scrgbClr r="0" g="0" b="0"/>
        </a:fillRef>
        <a:effectRef idx="0">
          <a:scrgbClr r="0" g="0" b="0"/>
        </a:effectRef>
        <a:fontRef idx="minor"/>
      </dsp:style>
    </dsp:sp>
    <dsp:sp modelId="{182F1EC8-E232-4730-B200-0C397394238D}">
      <dsp:nvSpPr>
        <dsp:cNvPr id="0" name=""/>
        <dsp:cNvSpPr/>
      </dsp:nvSpPr>
      <dsp:spPr>
        <a:xfrm>
          <a:off x="3897" y="1239517"/>
          <a:ext cx="3619393"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Doctor’s dashboard implementation</a:t>
          </a:r>
        </a:p>
      </dsp:txBody>
      <dsp:txXfrm>
        <a:off x="84575" y="1320195"/>
        <a:ext cx="3458037" cy="1491334"/>
      </dsp:txXfrm>
    </dsp:sp>
    <dsp:sp modelId="{61F4F68B-A752-46C4-8DE6-EBB043938350}">
      <dsp:nvSpPr>
        <dsp:cNvPr id="0" name=""/>
        <dsp:cNvSpPr/>
      </dsp:nvSpPr>
      <dsp:spPr>
        <a:xfrm>
          <a:off x="3989660" y="1239517"/>
          <a:ext cx="3855042" cy="1652690"/>
        </a:xfrm>
        <a:prstGeom prst="roundRect">
          <a:avLst/>
        </a:prstGeom>
        <a:solidFill>
          <a:srgbClr val="6418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Adobe Devanagari"/>
            </a:rPr>
            <a:t>Documentations</a:t>
          </a:r>
          <a:endParaRPr lang="en-US" sz="1400" b="1" kern="1200" dirty="0">
            <a:latin typeface="Adobe Devanagari"/>
          </a:endParaRPr>
        </a:p>
      </dsp:txBody>
      <dsp:txXfrm>
        <a:off x="4070338" y="1320195"/>
        <a:ext cx="3693686" cy="14913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E4579-7C49-4646-8BC2-BD1485AE39AD}">
      <dsp:nvSpPr>
        <dsp:cNvPr id="0" name=""/>
        <dsp:cNvSpPr/>
      </dsp:nvSpPr>
      <dsp:spPr>
        <a:xfrm>
          <a:off x="9310937" y="2035894"/>
          <a:ext cx="2786558" cy="2786700"/>
        </a:xfrm>
        <a:prstGeom prst="ellipse">
          <a:avLst/>
        </a:prstGeom>
        <a:solidFill>
          <a:srgbClr val="641800"/>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a:schemeClr val="lt1"/>
        </a:fontRef>
      </dsp:style>
    </dsp:sp>
    <dsp:sp modelId="{4D570498-E193-46AF-A49D-A57473449643}">
      <dsp:nvSpPr>
        <dsp:cNvPr id="0" name=""/>
        <dsp:cNvSpPr/>
      </dsp:nvSpPr>
      <dsp:spPr>
        <a:xfrm>
          <a:off x="9404141" y="2128800"/>
          <a:ext cx="2601345" cy="2600887"/>
        </a:xfrm>
        <a:prstGeom prst="ellipse">
          <a:avLst/>
        </a:prstGeom>
        <a:solidFill>
          <a:schemeClr val="lt1">
            <a:alpha val="90000"/>
            <a:hueOff val="0"/>
            <a:satOff val="0"/>
            <a:lumOff val="0"/>
            <a:alphaOff val="0"/>
          </a:schemeClr>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dobe Devanagari"/>
            </a:rPr>
            <a:t>Ensure Practical Applicability</a:t>
          </a:r>
        </a:p>
      </dsp:txBody>
      <dsp:txXfrm>
        <a:off x="9775762" y="2500425"/>
        <a:ext cx="1858103" cy="1857637"/>
      </dsp:txXfrm>
    </dsp:sp>
    <dsp:sp modelId="{567CA683-85D4-4DAC-9CD7-ECD87543864F}">
      <dsp:nvSpPr>
        <dsp:cNvPr id="0" name=""/>
        <dsp:cNvSpPr/>
      </dsp:nvSpPr>
      <dsp:spPr>
        <a:xfrm rot="2700000">
          <a:off x="6419203" y="2035698"/>
          <a:ext cx="2786603" cy="2786603"/>
        </a:xfrm>
        <a:prstGeom prst="teardrop">
          <a:avLst>
            <a:gd name="adj" fmla="val 100000"/>
          </a:avLst>
        </a:prstGeom>
        <a:solidFill>
          <a:srgbClr val="641800"/>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a:schemeClr val="lt1"/>
        </a:fontRef>
      </dsp:style>
    </dsp:sp>
    <dsp:sp modelId="{581D3462-E7AA-45B1-AFEA-3BD1465751C2}">
      <dsp:nvSpPr>
        <dsp:cNvPr id="0" name=""/>
        <dsp:cNvSpPr/>
      </dsp:nvSpPr>
      <dsp:spPr>
        <a:xfrm>
          <a:off x="6524379" y="2128800"/>
          <a:ext cx="2601345" cy="2600887"/>
        </a:xfrm>
        <a:prstGeom prst="ellipse">
          <a:avLst/>
        </a:prstGeom>
        <a:solidFill>
          <a:schemeClr val="lt1">
            <a:alpha val="90000"/>
            <a:hueOff val="0"/>
            <a:satOff val="0"/>
            <a:lumOff val="0"/>
            <a:alphaOff val="0"/>
          </a:schemeClr>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dobe Devanagari"/>
            </a:rPr>
            <a:t>Incorporate Advanced Techniques</a:t>
          </a:r>
        </a:p>
      </dsp:txBody>
      <dsp:txXfrm>
        <a:off x="6896000" y="2500425"/>
        <a:ext cx="1858103" cy="1857637"/>
      </dsp:txXfrm>
    </dsp:sp>
    <dsp:sp modelId="{C6EBCA5A-E99E-49DC-B309-2798AA015BBD}">
      <dsp:nvSpPr>
        <dsp:cNvPr id="0" name=""/>
        <dsp:cNvSpPr/>
      </dsp:nvSpPr>
      <dsp:spPr>
        <a:xfrm rot="2700000">
          <a:off x="3551390" y="2035698"/>
          <a:ext cx="2786603" cy="2786603"/>
        </a:xfrm>
        <a:prstGeom prst="teardrop">
          <a:avLst>
            <a:gd name="adj" fmla="val 100000"/>
          </a:avLst>
        </a:prstGeom>
        <a:solidFill>
          <a:srgbClr val="641800"/>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a:schemeClr val="lt1"/>
        </a:fontRef>
      </dsp:style>
    </dsp:sp>
    <dsp:sp modelId="{D2822575-DD41-4D5D-AF2B-C46253812331}">
      <dsp:nvSpPr>
        <dsp:cNvPr id="0" name=""/>
        <dsp:cNvSpPr/>
      </dsp:nvSpPr>
      <dsp:spPr>
        <a:xfrm>
          <a:off x="3644617" y="2128800"/>
          <a:ext cx="2601345" cy="2600887"/>
        </a:xfrm>
        <a:prstGeom prst="ellipse">
          <a:avLst/>
        </a:prstGeom>
        <a:solidFill>
          <a:schemeClr val="lt1">
            <a:alpha val="90000"/>
            <a:hueOff val="0"/>
            <a:satOff val="0"/>
            <a:lumOff val="0"/>
            <a:alphaOff val="0"/>
          </a:schemeClr>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dobe Devanagari"/>
            </a:rPr>
            <a:t>Standardize Severity Assessment Based on Erythema</a:t>
          </a:r>
        </a:p>
      </dsp:txBody>
      <dsp:txXfrm>
        <a:off x="4016238" y="2500425"/>
        <a:ext cx="1858103" cy="1857637"/>
      </dsp:txXfrm>
    </dsp:sp>
    <dsp:sp modelId="{65DE9ABF-1DBA-4C09-B69F-51D0131E6382}">
      <dsp:nvSpPr>
        <dsp:cNvPr id="0" name=""/>
        <dsp:cNvSpPr/>
      </dsp:nvSpPr>
      <dsp:spPr>
        <a:xfrm rot="2700000">
          <a:off x="671628" y="2035698"/>
          <a:ext cx="2786603" cy="2786603"/>
        </a:xfrm>
        <a:prstGeom prst="teardrop">
          <a:avLst>
            <a:gd name="adj" fmla="val 100000"/>
          </a:avLst>
        </a:prstGeom>
        <a:solidFill>
          <a:srgbClr val="641800"/>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a:schemeClr val="lt1"/>
        </a:fontRef>
      </dsp:style>
    </dsp:sp>
    <dsp:sp modelId="{DFFFDCE9-CF8D-4FE6-8E01-EF92EE1731A5}">
      <dsp:nvSpPr>
        <dsp:cNvPr id="0" name=""/>
        <dsp:cNvSpPr/>
      </dsp:nvSpPr>
      <dsp:spPr>
        <a:xfrm>
          <a:off x="764855" y="2128800"/>
          <a:ext cx="2601345" cy="2600887"/>
        </a:xfrm>
        <a:prstGeom prst="ellipse">
          <a:avLst/>
        </a:prstGeom>
        <a:solidFill>
          <a:schemeClr val="lt1">
            <a:alpha val="90000"/>
            <a:hueOff val="0"/>
            <a:satOff val="0"/>
            <a:lumOff val="0"/>
            <a:alphaOff val="0"/>
          </a:schemeClr>
        </a:solidFill>
        <a:ln w="25400" cap="flat" cmpd="sng" algn="ctr">
          <a:solidFill>
            <a:srgbClr val="641800"/>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dobe Devanagari"/>
            </a:rPr>
            <a:t>Develop a Robust Detection Model</a:t>
          </a:r>
        </a:p>
      </dsp:txBody>
      <dsp:txXfrm>
        <a:off x="1136476" y="2500425"/>
        <a:ext cx="1858103" cy="18576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BFDE1-7C77-4F27-AC24-63D79A34005B}">
      <dsp:nvSpPr>
        <dsp:cNvPr id="0" name=""/>
        <dsp:cNvSpPr/>
      </dsp:nvSpPr>
      <dsp:spPr>
        <a:xfrm>
          <a:off x="0" y="0"/>
          <a:ext cx="4987290" cy="754379"/>
        </a:xfrm>
        <a:prstGeom prst="roundRect">
          <a:avLst>
            <a:gd name="adj" fmla="val 10000"/>
          </a:avLst>
        </a:prstGeom>
        <a:solidFill>
          <a:srgbClr val="6418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dobe Devanagari"/>
            </a:rPr>
            <a:t>Adaptive Multi-Scale Feature Extraction</a:t>
          </a:r>
        </a:p>
      </dsp:txBody>
      <dsp:txXfrm>
        <a:off x="22095" y="22095"/>
        <a:ext cx="4084992" cy="710189"/>
      </dsp:txXfrm>
    </dsp:sp>
    <dsp:sp modelId="{4E7FAF1B-E92D-4F2F-B12E-C99334CE5979}">
      <dsp:nvSpPr>
        <dsp:cNvPr id="0" name=""/>
        <dsp:cNvSpPr/>
      </dsp:nvSpPr>
      <dsp:spPr>
        <a:xfrm>
          <a:off x="372427" y="859154"/>
          <a:ext cx="4987290" cy="754379"/>
        </a:xfrm>
        <a:prstGeom prst="roundRect">
          <a:avLst>
            <a:gd name="adj" fmla="val 10000"/>
          </a:avLst>
        </a:prstGeom>
        <a:solidFill>
          <a:srgbClr val="6418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dobe Devanagari"/>
            </a:rPr>
            <a:t>Explainable AI with Attention Maps</a:t>
          </a:r>
        </a:p>
      </dsp:txBody>
      <dsp:txXfrm>
        <a:off x="394522" y="881249"/>
        <a:ext cx="4080325" cy="710189"/>
      </dsp:txXfrm>
    </dsp:sp>
    <dsp:sp modelId="{BC156BED-4BEB-4AE9-8FC4-EAB4EC0E2EF3}">
      <dsp:nvSpPr>
        <dsp:cNvPr id="0" name=""/>
        <dsp:cNvSpPr/>
      </dsp:nvSpPr>
      <dsp:spPr>
        <a:xfrm>
          <a:off x="744854" y="1718309"/>
          <a:ext cx="4987290" cy="754379"/>
        </a:xfrm>
        <a:prstGeom prst="roundRect">
          <a:avLst>
            <a:gd name="adj" fmla="val 10000"/>
          </a:avLst>
        </a:prstGeom>
        <a:solidFill>
          <a:srgbClr val="6418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dobe Devanagari"/>
            </a:rPr>
            <a:t>Eczema Lesion Severity Assessment</a:t>
          </a:r>
        </a:p>
      </dsp:txBody>
      <dsp:txXfrm>
        <a:off x="766949" y="1740404"/>
        <a:ext cx="4080325" cy="710189"/>
      </dsp:txXfrm>
    </dsp:sp>
    <dsp:sp modelId="{6DB45C98-BFA2-468C-8D3A-E4C4237EB309}">
      <dsp:nvSpPr>
        <dsp:cNvPr id="0" name=""/>
        <dsp:cNvSpPr/>
      </dsp:nvSpPr>
      <dsp:spPr>
        <a:xfrm>
          <a:off x="1117282" y="2577464"/>
          <a:ext cx="4987290" cy="754379"/>
        </a:xfrm>
        <a:prstGeom prst="roundRect">
          <a:avLst>
            <a:gd name="adj" fmla="val 10000"/>
          </a:avLst>
        </a:prstGeom>
        <a:solidFill>
          <a:srgbClr val="6418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dobe Devanagari"/>
            </a:rPr>
            <a:t>Enhanced Robustness Through Advanced Augmentation</a:t>
          </a:r>
        </a:p>
      </dsp:txBody>
      <dsp:txXfrm>
        <a:off x="1139377" y="2599559"/>
        <a:ext cx="4080325" cy="710189"/>
      </dsp:txXfrm>
    </dsp:sp>
    <dsp:sp modelId="{30F537A3-2CE3-4FC7-808A-25A13EC4046C}">
      <dsp:nvSpPr>
        <dsp:cNvPr id="0" name=""/>
        <dsp:cNvSpPr/>
      </dsp:nvSpPr>
      <dsp:spPr>
        <a:xfrm>
          <a:off x="1489709" y="3436619"/>
          <a:ext cx="4987290" cy="754379"/>
        </a:xfrm>
        <a:prstGeom prst="roundRect">
          <a:avLst>
            <a:gd name="adj" fmla="val 10000"/>
          </a:avLst>
        </a:prstGeom>
        <a:solidFill>
          <a:srgbClr val="6418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dobe Devanagari"/>
            </a:rPr>
            <a:t>Comprehensive Eczema Diagnosis and Management</a:t>
          </a:r>
        </a:p>
      </dsp:txBody>
      <dsp:txXfrm>
        <a:off x="1511804" y="3458714"/>
        <a:ext cx="4080325" cy="710189"/>
      </dsp:txXfrm>
    </dsp:sp>
    <dsp:sp modelId="{6B00C873-23B2-46ED-83F3-79B3A2559018}">
      <dsp:nvSpPr>
        <dsp:cNvPr id="0" name=""/>
        <dsp:cNvSpPr/>
      </dsp:nvSpPr>
      <dsp:spPr>
        <a:xfrm>
          <a:off x="4496943" y="551116"/>
          <a:ext cx="490346" cy="490346"/>
        </a:xfrm>
        <a:prstGeom prst="downArrow">
          <a:avLst>
            <a:gd name="adj1" fmla="val 55000"/>
            <a:gd name="adj2" fmla="val 45000"/>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607271" y="551116"/>
        <a:ext cx="269690" cy="368985"/>
      </dsp:txXfrm>
    </dsp:sp>
    <dsp:sp modelId="{1D47A342-3A34-4BAA-9399-5FA656F80CA9}">
      <dsp:nvSpPr>
        <dsp:cNvPr id="0" name=""/>
        <dsp:cNvSpPr/>
      </dsp:nvSpPr>
      <dsp:spPr>
        <a:xfrm>
          <a:off x="4869370" y="1410271"/>
          <a:ext cx="490346" cy="490346"/>
        </a:xfrm>
        <a:prstGeom prst="downArrow">
          <a:avLst>
            <a:gd name="adj1" fmla="val 55000"/>
            <a:gd name="adj2" fmla="val 45000"/>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979698" y="1410271"/>
        <a:ext cx="269690" cy="368985"/>
      </dsp:txXfrm>
    </dsp:sp>
    <dsp:sp modelId="{80F225B0-C40C-460D-9657-A57AC196897B}">
      <dsp:nvSpPr>
        <dsp:cNvPr id="0" name=""/>
        <dsp:cNvSpPr/>
      </dsp:nvSpPr>
      <dsp:spPr>
        <a:xfrm>
          <a:off x="5241798" y="2256852"/>
          <a:ext cx="490346" cy="490346"/>
        </a:xfrm>
        <a:prstGeom prst="downArrow">
          <a:avLst>
            <a:gd name="adj1" fmla="val 55000"/>
            <a:gd name="adj2" fmla="val 45000"/>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352126" y="2256852"/>
        <a:ext cx="269690" cy="368985"/>
      </dsp:txXfrm>
    </dsp:sp>
    <dsp:sp modelId="{961F8C8E-D810-479A-92D7-8F00907119C0}">
      <dsp:nvSpPr>
        <dsp:cNvPr id="0" name=""/>
        <dsp:cNvSpPr/>
      </dsp:nvSpPr>
      <dsp:spPr>
        <a:xfrm>
          <a:off x="5614225" y="3124389"/>
          <a:ext cx="490346" cy="490346"/>
        </a:xfrm>
        <a:prstGeom prst="downArrow">
          <a:avLst>
            <a:gd name="adj1" fmla="val 55000"/>
            <a:gd name="adj2" fmla="val 45000"/>
          </a:avLst>
        </a:prstGeom>
        <a:no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724553" y="3124389"/>
        <a:ext cx="269690" cy="3689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3026650" y="1826819"/>
          <a:ext cx="1145822" cy="114582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dobe Devanagari"/>
            </a:rPr>
            <a:t>CNN</a:t>
          </a:r>
          <a:endParaRPr lang="en-US" sz="3000" b="1" kern="1200" dirty="0">
            <a:latin typeface="Adobe Devanagari"/>
          </a:endParaRPr>
        </a:p>
      </dsp:txBody>
      <dsp:txXfrm>
        <a:off x="3194452" y="1994621"/>
        <a:ext cx="810218" cy="810218"/>
      </dsp:txXfrm>
    </dsp:sp>
    <dsp:sp modelId="{3BD1D1D5-09A9-426B-9EE2-3A55790D54F8}">
      <dsp:nvSpPr>
        <dsp:cNvPr id="0" name=""/>
        <dsp:cNvSpPr/>
      </dsp:nvSpPr>
      <dsp:spPr>
        <a:xfrm rot="16200000">
          <a:off x="3450837" y="1338192"/>
          <a:ext cx="297449"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495455" y="1469383"/>
        <a:ext cx="208214" cy="259720"/>
      </dsp:txXfrm>
    </dsp:sp>
    <dsp:sp modelId="{D5CEA580-F920-4761-8744-828D62CD2E56}">
      <dsp:nvSpPr>
        <dsp:cNvPr id="0" name=""/>
        <dsp:cNvSpPr/>
      </dsp:nvSpPr>
      <dsp:spPr>
        <a:xfrm>
          <a:off x="2948715" y="-28370"/>
          <a:ext cx="1301693" cy="1293965"/>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dobe Devanagari"/>
            </a:rPr>
            <a:t>High accuracy</a:t>
          </a:r>
          <a:endParaRPr lang="en-US" sz="1200" kern="1200" dirty="0">
            <a:latin typeface="Adobe Devanagari"/>
          </a:endParaRPr>
        </a:p>
      </dsp:txBody>
      <dsp:txXfrm>
        <a:off x="3139344" y="161127"/>
        <a:ext cx="920435" cy="914971"/>
      </dsp:txXfrm>
    </dsp:sp>
    <dsp:sp modelId="{0427C43E-3A2D-4708-9CFB-F03268DB8D8B}">
      <dsp:nvSpPr>
        <dsp:cNvPr id="0" name=""/>
        <dsp:cNvSpPr/>
      </dsp:nvSpPr>
      <dsp:spPr>
        <a:xfrm>
          <a:off x="4257559" y="2183298"/>
          <a:ext cx="204979"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257559" y="2269871"/>
        <a:ext cx="143485" cy="259720"/>
      </dsp:txXfrm>
    </dsp:sp>
    <dsp:sp modelId="{50F37D8F-8353-4BBA-841E-76148FC9BE55}">
      <dsp:nvSpPr>
        <dsp:cNvPr id="0" name=""/>
        <dsp:cNvSpPr/>
      </dsp:nvSpPr>
      <dsp:spPr>
        <a:xfrm>
          <a:off x="4559227" y="1604040"/>
          <a:ext cx="1642906" cy="159138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dobe Devanagari"/>
            </a:rPr>
            <a:t>Lightweight and efficient</a:t>
          </a:r>
          <a:endParaRPr lang="en-US" sz="1200" kern="1200" dirty="0">
            <a:latin typeface="Adobe Devanagari"/>
          </a:endParaRPr>
        </a:p>
      </dsp:txBody>
      <dsp:txXfrm>
        <a:off x="4799825" y="1837092"/>
        <a:ext cx="1161710" cy="1125278"/>
      </dsp:txXfrm>
    </dsp:sp>
    <dsp:sp modelId="{8318F007-9BC3-4723-994F-9AAF97B9C716}">
      <dsp:nvSpPr>
        <dsp:cNvPr id="0" name=""/>
        <dsp:cNvSpPr/>
      </dsp:nvSpPr>
      <dsp:spPr>
        <a:xfrm rot="5400000">
          <a:off x="3462495" y="3007066"/>
          <a:ext cx="274132"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503615" y="3052519"/>
        <a:ext cx="191892" cy="259720"/>
      </dsp:txXfrm>
    </dsp:sp>
    <dsp:sp modelId="{0924ED72-3485-4752-A70E-112A9DFC8C9C}">
      <dsp:nvSpPr>
        <dsp:cNvPr id="0" name=""/>
        <dsp:cNvSpPr/>
      </dsp:nvSpPr>
      <dsp:spPr>
        <a:xfrm>
          <a:off x="2899361" y="3489874"/>
          <a:ext cx="1400399" cy="1381951"/>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dobe Devanagari"/>
            </a:rPr>
            <a:t>Easily fine-tuned</a:t>
          </a:r>
        </a:p>
      </dsp:txBody>
      <dsp:txXfrm>
        <a:off x="3104445" y="3692256"/>
        <a:ext cx="990231" cy="977187"/>
      </dsp:txXfrm>
    </dsp:sp>
    <dsp:sp modelId="{429CDB25-26B2-4BF7-89EA-5BAF1A10915C}">
      <dsp:nvSpPr>
        <dsp:cNvPr id="0" name=""/>
        <dsp:cNvSpPr/>
      </dsp:nvSpPr>
      <dsp:spPr>
        <a:xfrm rot="10800000">
          <a:off x="2741339" y="2183298"/>
          <a:ext cx="201619" cy="432866"/>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2801825" y="2269871"/>
        <a:ext cx="141133" cy="259720"/>
      </dsp:txXfrm>
    </dsp:sp>
    <dsp:sp modelId="{1CA7EDC0-16E1-4596-A7E1-ECE1E59FA6A7}">
      <dsp:nvSpPr>
        <dsp:cNvPr id="0" name=""/>
        <dsp:cNvSpPr/>
      </dsp:nvSpPr>
      <dsp:spPr>
        <a:xfrm>
          <a:off x="990649" y="1604040"/>
          <a:ext cx="1655586" cy="159138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dobe Devanagari"/>
            </a:rPr>
            <a:t>Balanced precision and recall</a:t>
          </a:r>
        </a:p>
      </dsp:txBody>
      <dsp:txXfrm>
        <a:off x="1233104" y="1837092"/>
        <a:ext cx="1170676" cy="11252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61B8F-A137-4D74-8753-8CEE71492447}">
      <dsp:nvSpPr>
        <dsp:cNvPr id="0" name=""/>
        <dsp:cNvSpPr/>
      </dsp:nvSpPr>
      <dsp:spPr>
        <a:xfrm>
          <a:off x="2554928" y="1777426"/>
          <a:ext cx="1813015" cy="1670112"/>
        </a:xfrm>
        <a:prstGeom prst="ellipse">
          <a:avLst/>
        </a:prstGeom>
        <a:solidFill>
          <a:srgbClr val="DAA06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dobe Devanagari"/>
            </a:rPr>
            <a:t>EfficientNetB0</a:t>
          </a:r>
          <a:endParaRPr lang="en-US" sz="1800" b="1" kern="1200" dirty="0">
            <a:latin typeface="Adobe Devanagari"/>
          </a:endParaRPr>
        </a:p>
      </dsp:txBody>
      <dsp:txXfrm>
        <a:off x="2820438" y="2022008"/>
        <a:ext cx="1281995" cy="1180948"/>
      </dsp:txXfrm>
    </dsp:sp>
    <dsp:sp modelId="{3BD1D1D5-09A9-426B-9EE2-3A55790D54F8}">
      <dsp:nvSpPr>
        <dsp:cNvPr id="0" name=""/>
        <dsp:cNvSpPr/>
      </dsp:nvSpPr>
      <dsp:spPr>
        <a:xfrm rot="16200000">
          <a:off x="3405271" y="1441781"/>
          <a:ext cx="11233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422121" y="1551772"/>
        <a:ext cx="78631" cy="279422"/>
      </dsp:txXfrm>
    </dsp:sp>
    <dsp:sp modelId="{D5CEA580-F920-4761-8744-828D62CD2E56}">
      <dsp:nvSpPr>
        <dsp:cNvPr id="0" name=""/>
        <dsp:cNvSpPr/>
      </dsp:nvSpPr>
      <dsp:spPr>
        <a:xfrm>
          <a:off x="2587651" y="-176951"/>
          <a:ext cx="1747570" cy="1742433"/>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Flexibility with Fine-Tuning</a:t>
          </a:r>
          <a:endParaRPr lang="en-US" sz="1100" kern="1200" dirty="0">
            <a:latin typeface="Adobe Devanagari"/>
          </a:endParaRPr>
        </a:p>
      </dsp:txBody>
      <dsp:txXfrm>
        <a:off x="2843577" y="78222"/>
        <a:ext cx="1235718" cy="1232087"/>
      </dsp:txXfrm>
    </dsp:sp>
    <dsp:sp modelId="{0427C43E-3A2D-4708-9CFB-F03268DB8D8B}">
      <dsp:nvSpPr>
        <dsp:cNvPr id="0" name=""/>
        <dsp:cNvSpPr/>
      </dsp:nvSpPr>
      <dsp:spPr>
        <a:xfrm rot="9720000">
          <a:off x="4308758" y="2103422"/>
          <a:ext cx="5520"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rot="10800000">
        <a:off x="4310373" y="2196307"/>
        <a:ext cx="3864" cy="279422"/>
      </dsp:txXfrm>
    </dsp:sp>
    <dsp:sp modelId="{50F37D8F-8353-4BBA-841E-76148FC9BE55}">
      <dsp:nvSpPr>
        <dsp:cNvPr id="0" name=""/>
        <dsp:cNvSpPr/>
      </dsp:nvSpPr>
      <dsp:spPr>
        <a:xfrm>
          <a:off x="4254973" y="999704"/>
          <a:ext cx="2061592" cy="2040032"/>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Optimized Pre-trained Architecture</a:t>
          </a:r>
          <a:endParaRPr lang="en-US" sz="1100" kern="1200" dirty="0">
            <a:latin typeface="Adobe Devanagari"/>
          </a:endParaRPr>
        </a:p>
      </dsp:txBody>
      <dsp:txXfrm>
        <a:off x="4556886" y="1298460"/>
        <a:ext cx="1457766" cy="1442520"/>
      </dsp:txXfrm>
    </dsp:sp>
    <dsp:sp modelId="{8318F007-9BC3-4723-994F-9AAF97B9C716}">
      <dsp:nvSpPr>
        <dsp:cNvPr id="0" name=""/>
        <dsp:cNvSpPr/>
      </dsp:nvSpPr>
      <dsp:spPr>
        <a:xfrm rot="3240000">
          <a:off x="3973176" y="3220962"/>
          <a:ext cx="199047"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85483" y="3289948"/>
        <a:ext cx="139333" cy="279422"/>
      </dsp:txXfrm>
    </dsp:sp>
    <dsp:sp modelId="{0924ED72-3485-4752-A70E-112A9DFC8C9C}">
      <dsp:nvSpPr>
        <dsp:cNvPr id="0" name=""/>
        <dsp:cNvSpPr/>
      </dsp:nvSpPr>
      <dsp:spPr>
        <a:xfrm>
          <a:off x="3904076" y="3479493"/>
          <a:ext cx="1369719" cy="1369719"/>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Improved accuracy</a:t>
          </a:r>
        </a:p>
      </dsp:txBody>
      <dsp:txXfrm>
        <a:off x="4104667" y="3680084"/>
        <a:ext cx="968537" cy="968537"/>
      </dsp:txXfrm>
    </dsp:sp>
    <dsp:sp modelId="{429CDB25-26B2-4BF7-89EA-5BAF1A10915C}">
      <dsp:nvSpPr>
        <dsp:cNvPr id="0" name=""/>
        <dsp:cNvSpPr/>
      </dsp:nvSpPr>
      <dsp:spPr>
        <a:xfrm rot="7560000">
          <a:off x="2851130" y="3149288"/>
          <a:ext cx="102233"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875479" y="3230023"/>
        <a:ext cx="71563" cy="279422"/>
      </dsp:txXfrm>
    </dsp:sp>
    <dsp:sp modelId="{1CA7EDC0-16E1-4596-A7E1-ECE1E59FA6A7}">
      <dsp:nvSpPr>
        <dsp:cNvPr id="0" name=""/>
        <dsp:cNvSpPr/>
      </dsp:nvSpPr>
      <dsp:spPr>
        <a:xfrm>
          <a:off x="1443345" y="3308298"/>
          <a:ext cx="1781183" cy="1712108"/>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Lightweight and Resource Efficient</a:t>
          </a:r>
        </a:p>
      </dsp:txBody>
      <dsp:txXfrm>
        <a:off x="1704193" y="3559030"/>
        <a:ext cx="1259487" cy="1210644"/>
      </dsp:txXfrm>
    </dsp:sp>
    <dsp:sp modelId="{9846705F-4B4C-4F81-9DFC-1C40734319B7}">
      <dsp:nvSpPr>
        <dsp:cNvPr id="0" name=""/>
        <dsp:cNvSpPr/>
      </dsp:nvSpPr>
      <dsp:spPr>
        <a:xfrm rot="11880000">
          <a:off x="2420935" y="2063557"/>
          <a:ext cx="135454" cy="465704"/>
        </a:xfrm>
        <a:prstGeom prst="rightArrow">
          <a:avLst>
            <a:gd name="adj1" fmla="val 60000"/>
            <a:gd name="adj2" fmla="val 50000"/>
          </a:avLst>
        </a:prstGeom>
        <a:solidFill>
          <a:srgbClr val="DFC4A7"/>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460577" y="2162977"/>
        <a:ext cx="94818" cy="279422"/>
      </dsp:txXfrm>
    </dsp:sp>
    <dsp:sp modelId="{C67B2B0A-E479-45DE-81AB-37D744F36806}">
      <dsp:nvSpPr>
        <dsp:cNvPr id="0" name=""/>
        <dsp:cNvSpPr/>
      </dsp:nvSpPr>
      <dsp:spPr>
        <a:xfrm>
          <a:off x="876217" y="1227002"/>
          <a:ext cx="1521771" cy="1585436"/>
        </a:xfrm>
        <a:prstGeom prst="ellipse">
          <a:avLst/>
        </a:prstGeom>
        <a:solidFill>
          <a:srgbClr val="9545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dobe Devanagari"/>
            </a:rPr>
            <a:t>Performance Metrics</a:t>
          </a:r>
        </a:p>
      </dsp:txBody>
      <dsp:txXfrm>
        <a:off x="1099075" y="1459184"/>
        <a:ext cx="1076055" cy="112107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F8E12-4AF2-6AF8-2BA2-99C6DF92A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D2810-DAEA-9410-2CCD-0D53B76C8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E0CDD-DE51-E07C-95E1-4870638F14C0}"/>
              </a:ext>
            </a:extLst>
          </p:cNvPr>
          <p:cNvSpPr>
            <a:spLocks noGrp="1"/>
          </p:cNvSpPr>
          <p:nvPr>
            <p:ph type="body" idx="1"/>
          </p:nvPr>
        </p:nvSpPr>
        <p:spPr/>
        <p:txBody>
          <a:bodyPr/>
          <a:lstStyle/>
          <a:p>
            <a:r>
              <a:rPr lang="en-US" dirty="0"/>
              <a:t>CNN - its ability to capture complex skin patterns, making it ideal for identifying eczema features like redness and texture changes.</a:t>
            </a:r>
          </a:p>
          <a:p>
            <a:r>
              <a:rPr lang="en-US" dirty="0"/>
              <a:t>MobileNetV2 - its lightweight architecture, ensuring efficient performance in resource-limited environments.</a:t>
            </a:r>
          </a:p>
          <a:p>
            <a:r>
              <a:rPr lang="en-US" dirty="0"/>
              <a:t>ResNet50 - its deep architecture, capable of extracting detailed features from complex skin conditions.</a:t>
            </a:r>
          </a:p>
        </p:txBody>
      </p:sp>
      <p:sp>
        <p:nvSpPr>
          <p:cNvPr id="4" name="Slide Number Placeholder 3">
            <a:extLst>
              <a:ext uri="{FF2B5EF4-FFF2-40B4-BE49-F238E27FC236}">
                <a16:creationId xmlns:a16="http://schemas.microsoft.com/office/drawing/2014/main" id="{32DB0CB0-A1C8-BE49-1A49-119E051FA686}"/>
              </a:ext>
            </a:extLst>
          </p:cNvPr>
          <p:cNvSpPr>
            <a:spLocks noGrp="1"/>
          </p:cNvSpPr>
          <p:nvPr>
            <p:ph type="sldNum" sz="quarter" idx="5"/>
          </p:nvPr>
        </p:nvSpPr>
        <p:spPr/>
        <p:txBody>
          <a:bodyPr/>
          <a:lstStyle/>
          <a:p>
            <a:fld id="{6C0B8AC8-E212-48B2-9917-7448FC83DD17}" type="slidenum">
              <a:rPr lang="en-US" smtClean="0"/>
              <a:t>77</a:t>
            </a:fld>
            <a:endParaRPr lang="en-US"/>
          </a:p>
        </p:txBody>
      </p:sp>
    </p:spTree>
    <p:extLst>
      <p:ext uri="{BB962C8B-B14F-4D97-AF65-F5344CB8AC3E}">
        <p14:creationId xmlns:p14="http://schemas.microsoft.com/office/powerpoint/2010/main" val="35048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High accuracy (91%)</a:t>
            </a:r>
            <a:r>
              <a:rPr lang="en-US" dirty="0"/>
              <a:t> with strong performance in detecting both eczema and normal skin, ensuring clinical reliability.</a:t>
            </a:r>
          </a:p>
          <a:p>
            <a:pPr>
              <a:buNone/>
            </a:pPr>
            <a:r>
              <a:rPr lang="en-US" b="1" dirty="0"/>
              <a:t>Lightweight and efficient</a:t>
            </a:r>
            <a:r>
              <a:rPr lang="en-US" dirty="0"/>
              <a:t>, making it suitable for deployment on low-resource devices or mobile applications.</a:t>
            </a:r>
          </a:p>
          <a:p>
            <a:pPr>
              <a:buNone/>
            </a:pPr>
            <a:r>
              <a:rPr lang="en-US" b="1" dirty="0"/>
              <a:t>Balanced precision and recall</a:t>
            </a:r>
            <a:r>
              <a:rPr lang="en-US" dirty="0"/>
              <a:t>, minimizing both false positives and missed eczema cases.</a:t>
            </a:r>
          </a:p>
          <a:p>
            <a:r>
              <a:rPr lang="en-US" b="1" dirty="0"/>
              <a:t>Easily fine-tuned</a:t>
            </a:r>
            <a:r>
              <a:rPr lang="en-US" dirty="0"/>
              <a:t>, with regularization techniques helping to generalize well across diverse skin tones and image conditions.</a:t>
            </a:r>
          </a:p>
        </p:txBody>
      </p:sp>
      <p:sp>
        <p:nvSpPr>
          <p:cNvPr id="4" name="Slide Number Placeholder 3"/>
          <p:cNvSpPr>
            <a:spLocks noGrp="1"/>
          </p:cNvSpPr>
          <p:nvPr>
            <p:ph type="sldNum" sz="quarter" idx="5"/>
          </p:nvPr>
        </p:nvSpPr>
        <p:spPr/>
        <p:txBody>
          <a:bodyPr/>
          <a:lstStyle/>
          <a:p>
            <a:fld id="{6C0B8AC8-E212-48B2-9917-7448FC83DD17}" type="slidenum">
              <a:rPr lang="en-US" smtClean="0"/>
              <a:t>78</a:t>
            </a:fld>
            <a:endParaRPr lang="en-US"/>
          </a:p>
        </p:txBody>
      </p:sp>
    </p:spTree>
    <p:extLst>
      <p:ext uri="{BB962C8B-B14F-4D97-AF65-F5344CB8AC3E}">
        <p14:creationId xmlns:p14="http://schemas.microsoft.com/office/powerpoint/2010/main" val="117519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attention mechanism helps the model focus on key parts of the image, like eczema-affected skin, while ignoring less important details.</a:t>
            </a:r>
          </a:p>
          <a:p>
            <a:r>
              <a:rPr lang="en-US" dirty="0"/>
              <a:t>By focusing on the right areas, the model finds useful details more easily, improving its ability to spot eczema.</a:t>
            </a:r>
          </a:p>
          <a:p>
            <a:r>
              <a:rPr lang="en-US" dirty="0"/>
              <a:t>Also, the model avoids getting confused by unnecessary patterns, improving accuracy.</a:t>
            </a:r>
          </a:p>
          <a:p>
            <a:r>
              <a:rPr lang="en-US" dirty="0"/>
              <a:t>The Squeeze-and-Excitation (SE) Block shown in the code is used to apply this focus.</a:t>
            </a:r>
          </a:p>
          <a:p>
            <a:endParaRPr lang="en-US" dirty="0"/>
          </a:p>
          <a:p>
            <a:endParaRPr lang="en-US" dirty="0"/>
          </a:p>
          <a:p>
            <a:r>
              <a:rPr lang="en-US" dirty="0"/>
              <a:t>The SE block identifies important features by first averaging each feature map (using Global Average Pooling) to find the most active patterns. </a:t>
            </a:r>
          </a:p>
          <a:p>
            <a:r>
              <a:rPr lang="en-US" dirty="0"/>
              <a:t>Then, it assigns weights to these features, giving higher weights to important ones and lower weights to less useful ones. </a:t>
            </a:r>
          </a:p>
          <a:p>
            <a:r>
              <a:rPr lang="en-US" dirty="0"/>
              <a:t>Finally, it multiplies these weights back with the original features, making the model focus more on the key patterns that matter most.</a:t>
            </a:r>
          </a:p>
        </p:txBody>
      </p:sp>
      <p:sp>
        <p:nvSpPr>
          <p:cNvPr id="4" name="Slide Number Placeholder 3"/>
          <p:cNvSpPr>
            <a:spLocks noGrp="1"/>
          </p:cNvSpPr>
          <p:nvPr>
            <p:ph type="sldNum" sz="quarter" idx="5"/>
          </p:nvPr>
        </p:nvSpPr>
        <p:spPr/>
        <p:txBody>
          <a:bodyPr/>
          <a:lstStyle/>
          <a:p>
            <a:fld id="{6C0B8AC8-E212-48B2-9917-7448FC83DD17}" type="slidenum">
              <a:rPr lang="en-US" smtClean="0"/>
              <a:t>79</a:t>
            </a:fld>
            <a:endParaRPr lang="en-US"/>
          </a:p>
        </p:txBody>
      </p:sp>
    </p:spTree>
    <p:extLst>
      <p:ext uri="{BB962C8B-B14F-4D97-AF65-F5344CB8AC3E}">
        <p14:creationId xmlns:p14="http://schemas.microsoft.com/office/powerpoint/2010/main" val="303829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EfficientNetB0 - its optimized design that balances high accuracy with low resource usage, making it ideal for medical data with limited hardware </a:t>
            </a:r>
            <a:r>
              <a:rPr lang="en-US" dirty="0" err="1"/>
              <a:t>constraints.CNN</a:t>
            </a:r>
            <a:r>
              <a:rPr lang="en-US" dirty="0"/>
              <a:t> - its ability to capture skin patterns.ResNet50 - its powerful deep architecture.</a:t>
            </a:r>
          </a:p>
        </p:txBody>
      </p:sp>
      <p:sp>
        <p:nvSpPr>
          <p:cNvPr id="4" name="Slide Number Placeholder 3"/>
          <p:cNvSpPr>
            <a:spLocks noGrp="1"/>
          </p:cNvSpPr>
          <p:nvPr>
            <p:ph type="sldNum" sz="quarter" idx="5"/>
          </p:nvPr>
        </p:nvSpPr>
        <p:spPr/>
        <p:txBody>
          <a:bodyPr/>
          <a:lstStyle/>
          <a:p>
            <a:fld id="{6C0B8AC8-E212-48B2-9917-7448FC83DD17}" type="slidenum">
              <a:rPr lang="en-US" smtClean="0"/>
              <a:t>87</a:t>
            </a:fld>
            <a:endParaRPr lang="en-US"/>
          </a:p>
        </p:txBody>
      </p:sp>
    </p:spTree>
    <p:extLst>
      <p:ext uri="{BB962C8B-B14F-4D97-AF65-F5344CB8AC3E}">
        <p14:creationId xmlns:p14="http://schemas.microsoft.com/office/powerpoint/2010/main" val="7806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a strong pre-trained structure that balances performance and </a:t>
            </a:r>
            <a:r>
              <a:rPr lang="en-US" dirty="0" err="1"/>
              <a:t>efficiency.The</a:t>
            </a:r>
            <a:r>
              <a:rPr lang="en-US" dirty="0"/>
              <a:t> model’s design allows effective fine-tuning, improving its ability to learn important features in skin </a:t>
            </a:r>
            <a:r>
              <a:rPr lang="en-US" dirty="0" err="1"/>
              <a:t>conditions.Lightweight</a:t>
            </a:r>
            <a:r>
              <a:rPr lang="en-US" dirty="0"/>
              <a:t> and efficient resource </a:t>
            </a:r>
            <a:r>
              <a:rPr lang="en-US" dirty="0" err="1"/>
              <a:t>usage.Improved</a:t>
            </a:r>
            <a:r>
              <a:rPr lang="en-US" dirty="0"/>
              <a:t> Accuracy</a:t>
            </a:r>
          </a:p>
        </p:txBody>
      </p:sp>
      <p:sp>
        <p:nvSpPr>
          <p:cNvPr id="4" name="Slide Number Placeholder 3"/>
          <p:cNvSpPr>
            <a:spLocks noGrp="1"/>
          </p:cNvSpPr>
          <p:nvPr>
            <p:ph type="sldNum" sz="quarter" idx="5"/>
          </p:nvPr>
        </p:nvSpPr>
        <p:spPr/>
        <p:txBody>
          <a:bodyPr/>
          <a:lstStyle/>
          <a:p>
            <a:fld id="{6C0B8AC8-E212-48B2-9917-7448FC83DD17}" type="slidenum">
              <a:rPr lang="en-US" smtClean="0"/>
              <a:t>88</a:t>
            </a:fld>
            <a:endParaRPr lang="en-US"/>
          </a:p>
        </p:txBody>
      </p:sp>
    </p:spTree>
    <p:extLst>
      <p:ext uri="{BB962C8B-B14F-4D97-AF65-F5344CB8AC3E}">
        <p14:creationId xmlns:p14="http://schemas.microsoft.com/office/powerpoint/2010/main" val="2244390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96137-B849-C64E-AA25-06630CA6C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BB927-390B-EC59-8CFF-DFDAA1A92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596C1-DCDC-A0C9-1373-F51A985E42D3}"/>
              </a:ext>
            </a:extLst>
          </p:cNvPr>
          <p:cNvSpPr>
            <a:spLocks noGrp="1"/>
          </p:cNvSpPr>
          <p:nvPr>
            <p:ph type="body" idx="1"/>
          </p:nvPr>
        </p:nvSpPr>
        <p:spPr/>
        <p:txBody>
          <a:bodyPr/>
          <a:lstStyle/>
          <a:p>
            <a:r>
              <a:rPr lang="en-US" dirty="0"/>
              <a:t>The attention mechanism helps the model focus on key parts of the image, like eczema-affected skin, while ignoring less important details.</a:t>
            </a:r>
          </a:p>
          <a:p>
            <a:r>
              <a:rPr lang="en-US" dirty="0"/>
              <a:t>By focusing on the right areas, the model finds useful details more easily, improving its ability to spot eczema.</a:t>
            </a:r>
          </a:p>
          <a:p>
            <a:r>
              <a:rPr lang="en-US" dirty="0"/>
              <a:t>Also, the model avoids getting confused by unnecessary patterns, improving accuracy.</a:t>
            </a:r>
          </a:p>
          <a:p>
            <a:r>
              <a:rPr lang="en-US" dirty="0"/>
              <a:t>The Squeeze-and-Excitation (SE) Block shown in the code is used to apply this focus.</a:t>
            </a:r>
          </a:p>
          <a:p>
            <a:endParaRPr lang="en-US" dirty="0"/>
          </a:p>
          <a:p>
            <a:endParaRPr lang="en-US" dirty="0"/>
          </a:p>
          <a:p>
            <a:r>
              <a:rPr lang="en-US" dirty="0"/>
              <a:t>The SE block identifies important features by first averaging each feature map (using Global Average Pooling) to find the most active patterns. </a:t>
            </a:r>
          </a:p>
          <a:p>
            <a:r>
              <a:rPr lang="en-US" dirty="0"/>
              <a:t>Then, it assigns weights to these features, giving higher weights to important ones and lower weights to less useful ones. </a:t>
            </a:r>
          </a:p>
          <a:p>
            <a:r>
              <a:rPr lang="en-US" dirty="0"/>
              <a:t>Finally, it multiplies these weights back with the original features, making the model focus more on the key patterns that matter most.</a:t>
            </a:r>
          </a:p>
        </p:txBody>
      </p:sp>
      <p:sp>
        <p:nvSpPr>
          <p:cNvPr id="4" name="Slide Number Placeholder 3">
            <a:extLst>
              <a:ext uri="{FF2B5EF4-FFF2-40B4-BE49-F238E27FC236}">
                <a16:creationId xmlns:a16="http://schemas.microsoft.com/office/drawing/2014/main" id="{E5BB3AA8-D7DD-8308-428F-C3F905D6D182}"/>
              </a:ext>
            </a:extLst>
          </p:cNvPr>
          <p:cNvSpPr>
            <a:spLocks noGrp="1"/>
          </p:cNvSpPr>
          <p:nvPr>
            <p:ph type="sldNum" sz="quarter" idx="5"/>
          </p:nvPr>
        </p:nvSpPr>
        <p:spPr/>
        <p:txBody>
          <a:bodyPr/>
          <a:lstStyle/>
          <a:p>
            <a:fld id="{6C0B8AC8-E212-48B2-9917-7448FC83DD17}" type="slidenum">
              <a:rPr lang="en-US" smtClean="0"/>
              <a:t>90</a:t>
            </a:fld>
            <a:endParaRPr lang="en-US"/>
          </a:p>
        </p:txBody>
      </p:sp>
    </p:spTree>
    <p:extLst>
      <p:ext uri="{BB962C8B-B14F-4D97-AF65-F5344CB8AC3E}">
        <p14:creationId xmlns:p14="http://schemas.microsoft.com/office/powerpoint/2010/main" val="340758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112</a:t>
            </a:fld>
            <a:endParaRPr lang="en-US"/>
          </a:p>
        </p:txBody>
      </p:sp>
    </p:spTree>
    <p:extLst>
      <p:ext uri="{BB962C8B-B14F-4D97-AF65-F5344CB8AC3E}">
        <p14:creationId xmlns:p14="http://schemas.microsoft.com/office/powerpoint/2010/main" val="2494140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Detection: o YOLO detects psoriasis-affected regions instantly, unlike classification models that only label the whole image.  </a:t>
            </a:r>
            <a:r>
              <a:rPr lang="en-US" b="1" dirty="0"/>
              <a:t>Localization Capability: o Can pinpoint exact affected areas bounding box </a:t>
            </a:r>
            <a:r>
              <a:rPr lang="en-US" dirty="0"/>
              <a:t>o rather than making a single class prediction.  Better for Object Detection Tasks: o Ideal for segmenting psoriasis regions rather than just categorizing skin conditions. </a:t>
            </a:r>
          </a:p>
        </p:txBody>
      </p:sp>
      <p:sp>
        <p:nvSpPr>
          <p:cNvPr id="4" name="Slide Number Placeholder 3"/>
          <p:cNvSpPr>
            <a:spLocks noGrp="1"/>
          </p:cNvSpPr>
          <p:nvPr>
            <p:ph type="sldNum" sz="quarter" idx="5"/>
          </p:nvPr>
        </p:nvSpPr>
        <p:spPr/>
        <p:txBody>
          <a:bodyPr/>
          <a:lstStyle/>
          <a:p>
            <a:fld id="{6C0B8AC8-E212-48B2-9917-7448FC83DD17}" type="slidenum">
              <a:rPr lang="en-US" smtClean="0"/>
              <a:t>127</a:t>
            </a:fld>
            <a:endParaRPr lang="en-US"/>
          </a:p>
        </p:txBody>
      </p:sp>
    </p:spTree>
    <p:extLst>
      <p:ext uri="{BB962C8B-B14F-4D97-AF65-F5344CB8AC3E}">
        <p14:creationId xmlns:p14="http://schemas.microsoft.com/office/powerpoint/2010/main" val="367644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Ghost Module, in the context of convolutional neural networks, is a technique to generate more features with fewer parameters by splitting a regular convolutional layer into two parts</a:t>
            </a:r>
          </a:p>
          <a:p>
            <a:endParaRPr lang="en-US" dirty="0"/>
          </a:p>
          <a:p>
            <a:r>
              <a:rPr lang="en-US" dirty="0"/>
              <a:t>Purpose:</a:t>
            </a:r>
          </a:p>
          <a:p>
            <a:r>
              <a:rPr lang="en-US" dirty="0"/>
              <a:t>The primary goal of a Ghost Module is to increase the number of feature maps (channels) while minimizing the computational cost and number of parameters. </a:t>
            </a:r>
          </a:p>
          <a:p>
            <a:r>
              <a:rPr lang="en-US" dirty="0"/>
              <a:t>How it works:</a:t>
            </a:r>
          </a:p>
          <a:p>
            <a:r>
              <a:rPr lang="en-US" dirty="0"/>
              <a:t>A regular convolutional layer is divided into two parts. </a:t>
            </a:r>
          </a:p>
          <a:p>
            <a:r>
              <a:rPr lang="en-US" dirty="0"/>
              <a:t>The first part uses standard convolutions, but with a reduced number of filters (or channels). </a:t>
            </a:r>
          </a:p>
          <a:p>
            <a:r>
              <a:rPr lang="en-US" dirty="0"/>
              <a:t>The second part applies simple linear operations (like pointwise convolution) on the output of the first part to generate additional feature maps. </a:t>
            </a:r>
          </a:p>
          <a:p>
            <a:endParaRPr lang="en-US" dirty="0"/>
          </a:p>
          <a:p>
            <a:r>
              <a:rPr lang="en-US" dirty="0"/>
              <a:t>"</a:t>
            </a:r>
            <a:r>
              <a:rPr lang="en-US" dirty="0" err="1"/>
              <a:t>MixConv</a:t>
            </a:r>
            <a:r>
              <a:rPr lang="en-US" dirty="0"/>
              <a:t>," or Mixed </a:t>
            </a:r>
            <a:r>
              <a:rPr lang="en-US" dirty="0" err="1"/>
              <a:t>Depthwise</a:t>
            </a:r>
            <a:r>
              <a:rPr lang="en-US" dirty="0"/>
              <a:t> Convolution, is a type of </a:t>
            </a:r>
            <a:r>
              <a:rPr lang="en-US" dirty="0" err="1"/>
              <a:t>depthwise</a:t>
            </a:r>
            <a:r>
              <a:rPr lang="en-US" dirty="0"/>
              <a:t> convolution that mixes multiple kernel sizes within a single convolution to enhance accuracy and efficiency, particularly in image classification and object detection tasks.</a:t>
            </a:r>
          </a:p>
          <a:p>
            <a:r>
              <a:rPr lang="en-US" dirty="0" err="1"/>
              <a:t>MixConv</a:t>
            </a:r>
            <a:r>
              <a:rPr lang="en-US" dirty="0"/>
              <a:t> partitions channels into groups and applies a different kernel size to each group, effectively mixing different kernel sizes in a single convolution. </a:t>
            </a:r>
          </a:p>
        </p:txBody>
      </p:sp>
      <p:sp>
        <p:nvSpPr>
          <p:cNvPr id="4" name="Slide Number Placeholder 3"/>
          <p:cNvSpPr>
            <a:spLocks noGrp="1"/>
          </p:cNvSpPr>
          <p:nvPr>
            <p:ph type="sldNum" sz="quarter" idx="5"/>
          </p:nvPr>
        </p:nvSpPr>
        <p:spPr/>
        <p:txBody>
          <a:bodyPr/>
          <a:lstStyle/>
          <a:p>
            <a:fld id="{6C0B8AC8-E212-48B2-9917-7448FC83DD17}" type="slidenum">
              <a:rPr lang="en-US" smtClean="0"/>
              <a:t>135</a:t>
            </a:fld>
            <a:endParaRPr lang="en-US"/>
          </a:p>
        </p:txBody>
      </p:sp>
    </p:spTree>
    <p:extLst>
      <p:ext uri="{BB962C8B-B14F-4D97-AF65-F5344CB8AC3E}">
        <p14:creationId xmlns:p14="http://schemas.microsoft.com/office/powerpoint/2010/main" val="4251569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5/21/2025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48.jpg"/></Relationships>
</file>

<file path=ppt/slides/_rels/slide10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4.svg"/></Relationships>
</file>

<file path=ppt/slides/_rels/slide1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62.png"/><Relationship Id="rId4" Type="http://schemas.openxmlformats.org/officeDocument/2006/relationships/image" Target="../media/image161.png"/></Relationships>
</file>

<file path=ppt/slides/_rels/slide1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65.png"/><Relationship Id="rId4" Type="http://schemas.openxmlformats.org/officeDocument/2006/relationships/image" Target="../media/image164.png"/></Relationships>
</file>

<file path=ppt/slides/_rels/slide1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167.png"/></Relationships>
</file>

<file path=ppt/slides/_rels/slide1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12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12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75.png"/><Relationship Id="rId4" Type="http://schemas.openxmlformats.org/officeDocument/2006/relationships/image" Target="../media/image174.png"/></Relationships>
</file>

<file path=ppt/slides/_rels/slide1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81.png"/></Relationships>
</file>

<file path=ppt/slides/_rels/slide127.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58.jpeg"/><Relationship Id="rId7" Type="http://schemas.openxmlformats.org/officeDocument/2006/relationships/diagramLayout" Target="../diagrams/layout10.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Data" Target="../diagrams/data10.xml"/><Relationship Id="rId5" Type="http://schemas.openxmlformats.org/officeDocument/2006/relationships/image" Target="../media/image181.png"/><Relationship Id="rId10" Type="http://schemas.microsoft.com/office/2007/relationships/diagramDrawing" Target="../diagrams/drawing10.xml"/><Relationship Id="rId4" Type="http://schemas.openxmlformats.org/officeDocument/2006/relationships/image" Target="../media/image180.png"/><Relationship Id="rId9" Type="http://schemas.openxmlformats.org/officeDocument/2006/relationships/diagramColors" Target="../diagrams/colors10.xml"/></Relationships>
</file>

<file path=ppt/slides/_rels/slide12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89.png"/><Relationship Id="rId4" Type="http://schemas.openxmlformats.org/officeDocument/2006/relationships/image" Target="../media/image188.png"/></Relationships>
</file>

<file path=ppt/slides/_rels/slide1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191.png"/></Relationships>
</file>

<file path=ppt/slides/_rels/slide13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95.png"/><Relationship Id="rId4" Type="http://schemas.openxmlformats.org/officeDocument/2006/relationships/image" Target="../media/image1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198.png"/><Relationship Id="rId4" Type="http://schemas.openxmlformats.org/officeDocument/2006/relationships/image" Target="../media/image197.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207.png"/></Relationships>
</file>

<file path=ppt/slides/_rels/slide1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4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1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218.png"/></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222.jpeg"/><Relationship Id="rId5" Type="http://schemas.openxmlformats.org/officeDocument/2006/relationships/image" Target="../media/image221.png"/><Relationship Id="rId4" Type="http://schemas.openxmlformats.org/officeDocument/2006/relationships/image" Target="../media/image220.png"/></Relationships>
</file>

<file path=ppt/slides/_rels/slide1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2.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6.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2.jpe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9.xml"/><Relationship Id="rId1" Type="http://schemas.openxmlformats.org/officeDocument/2006/relationships/slideLayout" Target="../slideLayouts/slideLayout3.xml"/><Relationship Id="rId5" Type="http://schemas.openxmlformats.org/officeDocument/2006/relationships/image" Target="../media/image50.jp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0.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chart" Target="../charts/chart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jp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94.jpeg"/><Relationship Id="rId4" Type="http://schemas.openxmlformats.org/officeDocument/2006/relationships/image" Target="../media/image93.jpe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jp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69.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eg"/><Relationship Id="rId7" Type="http://schemas.openxmlformats.org/officeDocument/2006/relationships/diagramColors" Target="../diagrams/colors8.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22.png"/><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eg"/><Relationship Id="rId7" Type="http://schemas.openxmlformats.org/officeDocument/2006/relationships/diagramColors" Target="../diagrams/colors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32.png"/></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urface with a pink background&#10;&#10;Description automatically generated">
            <a:extLst>
              <a:ext uri="{FF2B5EF4-FFF2-40B4-BE49-F238E27FC236}">
                <a16:creationId xmlns:a16="http://schemas.microsoft.com/office/drawing/2014/main" id="{20246FA8-DD97-7707-57C7-7DA18702225A}"/>
              </a:ext>
            </a:extLst>
          </p:cNvPr>
          <p:cNvPicPr>
            <a:picLocks noChangeAspect="1"/>
          </p:cNvPicPr>
          <p:nvPr/>
        </p:nvPicPr>
        <p:blipFill rotWithShape="1">
          <a:blip r:embed="rId2">
            <a:extLst>
              <a:ext uri="{28A0092B-C50C-407E-A947-70E740481C1C}">
                <a14:useLocalDpi xmlns:a14="http://schemas.microsoft.com/office/drawing/2010/main" val="0"/>
              </a:ext>
            </a:extLst>
          </a:blip>
          <a:srcRect r="12647" b="27059"/>
          <a:stretch/>
        </p:blipFill>
        <p:spPr>
          <a:xfrm>
            <a:off x="-1" y="0"/>
            <a:ext cx="12167421" cy="6324600"/>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295442" y="2514600"/>
            <a:ext cx="7162800" cy="2362201"/>
          </a:xfrm>
        </p:spPr>
        <p:txBody>
          <a:bodyPr>
            <a:noAutofit/>
          </a:bodyPr>
          <a:lstStyle/>
          <a:p>
            <a:r>
              <a:rPr lang="en-US" b="1" dirty="0" err="1">
                <a:solidFill>
                  <a:srgbClr val="641800"/>
                </a:solidFill>
              </a:rPr>
              <a:t>DermaScope</a:t>
            </a:r>
            <a:r>
              <a:rPr lang="en-US" b="1" dirty="0">
                <a:solidFill>
                  <a:srgbClr val="641800"/>
                </a:solidFill>
              </a:rPr>
              <a:t> AI</a:t>
            </a:r>
            <a:br>
              <a:rPr lang="en-US" b="1" dirty="0">
                <a:solidFill>
                  <a:srgbClr val="641800"/>
                </a:solidFill>
              </a:rPr>
            </a:br>
            <a:r>
              <a:rPr lang="en-US" sz="3200" b="1" dirty="0">
                <a:solidFill>
                  <a:srgbClr val="641800"/>
                </a:solidFill>
              </a:rPr>
              <a:t>An AI-Driven Ecosystem for Autonomous Skin Disease Diagnosis and </a:t>
            </a:r>
            <a:br>
              <a:rPr lang="en-US" sz="3200" b="1" dirty="0">
                <a:solidFill>
                  <a:srgbClr val="641800"/>
                </a:solidFill>
              </a:rPr>
            </a:br>
            <a:r>
              <a:rPr lang="en-US" sz="3200" b="1" dirty="0">
                <a:solidFill>
                  <a:srgbClr val="641800"/>
                </a:solidFill>
              </a:rPr>
              <a:t>Proactive Management</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4676775" y="5638800"/>
            <a:ext cx="3048000" cy="533400"/>
          </a:xfrm>
        </p:spPr>
        <p:txBody>
          <a:bodyPr>
            <a:normAutofit lnSpcReduction="10000"/>
          </a:bodyPr>
          <a:lstStyle/>
          <a:p>
            <a:r>
              <a:rPr lang="en-US" dirty="0">
                <a:solidFill>
                  <a:schemeClr val="tx1"/>
                </a:solidFill>
              </a:rPr>
              <a:t>24-25J-210</a:t>
            </a:r>
          </a:p>
        </p:txBody>
      </p:sp>
      <p:pic>
        <p:nvPicPr>
          <p:cNvPr id="2" name="Picture 1" descr="A close-up of several slides&#10;&#10;Description automatically generated">
            <a:extLst>
              <a:ext uri="{FF2B5EF4-FFF2-40B4-BE49-F238E27FC236}">
                <a16:creationId xmlns:a16="http://schemas.microsoft.com/office/drawing/2014/main" id="{F095F2CF-3C86-3098-149B-4F3740562778}"/>
              </a:ext>
            </a:extLst>
          </p:cNvPr>
          <p:cNvPicPr>
            <a:picLocks noChangeAspect="1"/>
          </p:cNvPicPr>
          <p:nvPr/>
        </p:nvPicPr>
        <p:blipFill rotWithShape="1">
          <a:blip r:embed="rId3">
            <a:extLst>
              <a:ext uri="{28A0092B-C50C-407E-A947-70E740481C1C}">
                <a14:useLocalDpi xmlns:a14="http://schemas.microsoft.com/office/drawing/2010/main" val="0"/>
              </a:ext>
            </a:extLst>
          </a:blip>
          <a:srcRect t="23333"/>
          <a:stretch/>
        </p:blipFill>
        <p:spPr>
          <a:xfrm>
            <a:off x="7753684" y="0"/>
            <a:ext cx="4438316" cy="6324600"/>
          </a:xfrm>
          <a:prstGeom prst="rect">
            <a:avLst/>
          </a:prstGeom>
        </p:spPr>
      </p:pic>
      <p:pic>
        <p:nvPicPr>
          <p:cNvPr id="11" name="Picture 10" descr="A logo with a person's face">
            <a:extLst>
              <a:ext uri="{FF2B5EF4-FFF2-40B4-BE49-F238E27FC236}">
                <a16:creationId xmlns:a16="http://schemas.microsoft.com/office/drawing/2014/main" id="{582036CF-1E9B-C829-B7D4-E2DBAFF51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684" y="372979"/>
            <a:ext cx="4438316" cy="1997241"/>
          </a:xfrm>
          <a:prstGeom prst="rect">
            <a:avLst/>
          </a:prstGeom>
        </p:spPr>
      </p:pic>
    </p:spTree>
    <p:extLst>
      <p:ext uri="{BB962C8B-B14F-4D97-AF65-F5344CB8AC3E}">
        <p14:creationId xmlns:p14="http://schemas.microsoft.com/office/powerpoint/2010/main" val="111857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2B90-5733-0310-B206-CD0078C9FF6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AD032B-D6A8-8A62-7B45-C613ABFDC90A}"/>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AE8CEABA-FEB4-8183-9F08-C720BBDC16E3}"/>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797815E0-9BB2-E685-D653-2259063A211B}"/>
              </a:ext>
            </a:extLst>
          </p:cNvPr>
          <p:cNvSpPr/>
          <p:nvPr/>
        </p:nvSpPr>
        <p:spPr>
          <a:xfrm>
            <a:off x="6453718" y="22537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3</a:t>
            </a:r>
          </a:p>
        </p:txBody>
      </p:sp>
      <p:sp>
        <p:nvSpPr>
          <p:cNvPr id="6" name="Flowchart: Connector 5">
            <a:extLst>
              <a:ext uri="{FF2B5EF4-FFF2-40B4-BE49-F238E27FC236}">
                <a16:creationId xmlns:a16="http://schemas.microsoft.com/office/drawing/2014/main" id="{96C989F0-BFD2-2097-81BA-092158FB5435}"/>
              </a:ext>
            </a:extLst>
          </p:cNvPr>
          <p:cNvSpPr/>
          <p:nvPr/>
        </p:nvSpPr>
        <p:spPr>
          <a:xfrm>
            <a:off x="7653867" y="481578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C40F4D71-2ECD-323F-9712-DE1E28BB9AE4}"/>
              </a:ext>
            </a:extLst>
          </p:cNvPr>
          <p:cNvSpPr/>
          <p:nvPr/>
        </p:nvSpPr>
        <p:spPr>
          <a:xfrm>
            <a:off x="6858000" y="3810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9B3903EF-BB6A-D31E-1715-71F62CB912EF}"/>
              </a:ext>
            </a:extLst>
          </p:cNvPr>
          <p:cNvSpPr/>
          <p:nvPr/>
        </p:nvSpPr>
        <p:spPr>
          <a:xfrm>
            <a:off x="74676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98222556-D499-9CB6-6054-F34CEF0636B4}"/>
              </a:ext>
            </a:extLst>
          </p:cNvPr>
          <p:cNvSpPr/>
          <p:nvPr/>
        </p:nvSpPr>
        <p:spPr>
          <a:xfrm>
            <a:off x="8549957" y="411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F1A3C60F-E81D-776A-1498-4A32A35C5897}"/>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8457DD0-0189-5A7B-4258-A357F1811542}"/>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544B6C-E35F-99F0-8D8B-1B541679A648}"/>
              </a:ext>
            </a:extLst>
          </p:cNvPr>
          <p:cNvSpPr txBox="1"/>
          <p:nvPr/>
        </p:nvSpPr>
        <p:spPr>
          <a:xfrm>
            <a:off x="838200" y="2345065"/>
            <a:ext cx="4038599" cy="2246769"/>
          </a:xfrm>
          <a:prstGeom prst="rect">
            <a:avLst/>
          </a:prstGeom>
          <a:noFill/>
        </p:spPr>
        <p:txBody>
          <a:bodyPr wrap="square" rtlCol="0">
            <a:spAutoFit/>
          </a:bodyPr>
          <a:lstStyle/>
          <a:p>
            <a:r>
              <a:rPr lang="en-US" sz="2800" dirty="0">
                <a:solidFill>
                  <a:schemeClr val="bg1"/>
                </a:solidFill>
                <a:latin typeface="Adobe Devanagari"/>
              </a:rPr>
              <a:t>Develop a Comprehensive Suite of Machine Learning and AI-Based Models for Acne Assessment and Management.</a:t>
            </a:r>
          </a:p>
        </p:txBody>
      </p:sp>
      <p:pic>
        <p:nvPicPr>
          <p:cNvPr id="13" name="Picture 12">
            <a:extLst>
              <a:ext uri="{FF2B5EF4-FFF2-40B4-BE49-F238E27FC236}">
                <a16:creationId xmlns:a16="http://schemas.microsoft.com/office/drawing/2014/main" id="{7B024302-58C9-3391-44AA-D8F7B17B6C49}"/>
              </a:ext>
            </a:extLst>
          </p:cNvPr>
          <p:cNvPicPr>
            <a:picLocks noChangeAspect="1"/>
          </p:cNvPicPr>
          <p:nvPr/>
        </p:nvPicPr>
        <p:blipFill>
          <a:blip r:embed="rId3" cstate="print">
            <a:extLst>
              <a:ext uri="{28A0092B-C50C-407E-A947-70E740481C1C}">
                <a14:useLocalDpi xmlns:a14="http://schemas.microsoft.com/office/drawing/2010/main" val="0"/>
              </a:ext>
            </a:extLst>
          </a:blip>
          <a:srcRect l="2799" r="2799"/>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4A95F7-6075-E11B-3A9C-32867CA59C01}"/>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48107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Severity Signs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04800" y="1731129"/>
            <a:ext cx="4343400" cy="3395741"/>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471487" y="2155070"/>
            <a:ext cx="4252913" cy="2476062"/>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lnSpc>
                <a:spcPct val="150000"/>
              </a:lnSpc>
              <a:buFont typeface="Wingdings" panose="05000000000000000000" pitchFamily="2" charset="2"/>
              <a:buChar char="Ø"/>
            </a:pPr>
            <a:r>
              <a:rPr lang="en-US" sz="2000" dirty="0">
                <a:solidFill>
                  <a:schemeClr val="bg1"/>
                </a:solidFill>
                <a:latin typeface="Adobe Devanagari"/>
              </a:rPr>
              <a:t>Redness (erythema, inflammation)</a:t>
            </a:r>
          </a:p>
          <a:p>
            <a:pPr marL="342900" indent="-342900">
              <a:lnSpc>
                <a:spcPct val="150000"/>
              </a:lnSpc>
              <a:buFont typeface="Wingdings" panose="05000000000000000000" pitchFamily="2" charset="2"/>
              <a:buChar char="Ø"/>
            </a:pPr>
            <a:r>
              <a:rPr lang="en-US" sz="2000" dirty="0">
                <a:solidFill>
                  <a:schemeClr val="bg1"/>
                </a:solidFill>
                <a:latin typeface="Adobe Devanagari"/>
              </a:rPr>
              <a:t>Thickness </a:t>
            </a:r>
          </a:p>
          <a:p>
            <a:pPr marL="342900" indent="-342900">
              <a:lnSpc>
                <a:spcPct val="150000"/>
              </a:lnSpc>
              <a:buFont typeface="Wingdings" panose="05000000000000000000" pitchFamily="2" charset="2"/>
              <a:buChar char="Ø"/>
            </a:pPr>
            <a:r>
              <a:rPr lang="en-US" sz="2000" dirty="0">
                <a:solidFill>
                  <a:schemeClr val="bg1"/>
                </a:solidFill>
                <a:latin typeface="Adobe Devanagari"/>
              </a:rPr>
              <a:t>Scratching </a:t>
            </a:r>
          </a:p>
          <a:p>
            <a:pPr marL="342900" indent="-342900">
              <a:lnSpc>
                <a:spcPct val="150000"/>
              </a:lnSpc>
              <a:buFont typeface="Wingdings" panose="05000000000000000000" pitchFamily="2" charset="2"/>
              <a:buChar char="Ø"/>
            </a:pPr>
            <a:r>
              <a:rPr lang="en-US" sz="2000" dirty="0" err="1">
                <a:solidFill>
                  <a:schemeClr val="bg1"/>
                </a:solidFill>
                <a:latin typeface="Adobe Devanagari"/>
              </a:rPr>
              <a:t>Lichenification</a:t>
            </a:r>
            <a:endParaRPr lang="en-US" sz="2000" dirty="0">
              <a:solidFill>
                <a:schemeClr val="bg1"/>
              </a:solidFill>
              <a:latin typeface="Adobe Devanagari"/>
            </a:endParaRPr>
          </a:p>
        </p:txBody>
      </p:sp>
      <p:pic>
        <p:nvPicPr>
          <p:cNvPr id="6" name="Picture 5">
            <a:extLst>
              <a:ext uri="{FF2B5EF4-FFF2-40B4-BE49-F238E27FC236}">
                <a16:creationId xmlns:a16="http://schemas.microsoft.com/office/drawing/2014/main" id="{AFD83C6E-AECC-7541-113D-AA104F51B73D}"/>
              </a:ext>
            </a:extLst>
          </p:cNvPr>
          <p:cNvPicPr>
            <a:picLocks noChangeAspect="1"/>
          </p:cNvPicPr>
          <p:nvPr/>
        </p:nvPicPr>
        <p:blipFill rotWithShape="1">
          <a:blip r:embed="rId3"/>
          <a:srcRect b="49729"/>
          <a:stretch/>
        </p:blipFill>
        <p:spPr>
          <a:xfrm>
            <a:off x="4891087" y="2155070"/>
            <a:ext cx="7014607" cy="2743201"/>
          </a:xfrm>
          <a:prstGeom prst="rect">
            <a:avLst/>
          </a:prstGeom>
        </p:spPr>
      </p:pic>
    </p:spTree>
    <p:extLst>
      <p:ext uri="{BB962C8B-B14F-4D97-AF65-F5344CB8AC3E}">
        <p14:creationId xmlns:p14="http://schemas.microsoft.com/office/powerpoint/2010/main" val="47271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60336"/>
            <a:ext cx="11684000" cy="982663"/>
          </a:xfrm>
        </p:spPr>
        <p:txBody>
          <a:bodyPr>
            <a:normAutofit/>
          </a:bodyPr>
          <a:lstStyle/>
          <a:p>
            <a:r>
              <a:rPr lang="en-US" sz="4000" b="1" dirty="0">
                <a:solidFill>
                  <a:schemeClr val="bg1"/>
                </a:solidFill>
              </a:rPr>
              <a:t>Flow of the System</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latin typeface="Adobe Devanagari"/>
              </a:rPr>
              <a:t>IT21262104</a:t>
            </a:r>
            <a:r>
              <a:rPr lang="en-US" sz="1800" dirty="0">
                <a:solidFill>
                  <a:schemeClr val="bg1"/>
                </a:solidFill>
                <a:latin typeface="Adobe Devanagari"/>
              </a:rPr>
              <a:t>   |   </a:t>
            </a:r>
            <a:r>
              <a:rPr lang="en-US" sz="1800" dirty="0" err="1">
                <a:solidFill>
                  <a:schemeClr val="bg1"/>
                </a:solidFill>
                <a:latin typeface="Adobe Devanagari"/>
              </a:rPr>
              <a:t>Lakshani</a:t>
            </a:r>
            <a:r>
              <a:rPr lang="en-US" sz="1800" dirty="0">
                <a:solidFill>
                  <a:schemeClr val="bg1"/>
                </a:solidFill>
                <a:latin typeface="Adobe Devanagari"/>
              </a:rPr>
              <a:t> D.M.W.S  |   </a:t>
            </a:r>
            <a:r>
              <a:rPr lang="en-US" sz="1800" b="0" dirty="0">
                <a:solidFill>
                  <a:schemeClr val="bg1"/>
                </a:solidFill>
                <a:latin typeface="Adobe Devanagari"/>
              </a:rPr>
              <a:t>24-25J-210</a:t>
            </a:r>
          </a:p>
        </p:txBody>
      </p:sp>
      <p:pic>
        <p:nvPicPr>
          <p:cNvPr id="6" name="Picture 5" descr="A diagram of a diagram&#10;&#10;Description automatically generated with medium confidence">
            <a:extLst>
              <a:ext uri="{FF2B5EF4-FFF2-40B4-BE49-F238E27FC236}">
                <a16:creationId xmlns:a16="http://schemas.microsoft.com/office/drawing/2014/main" id="{D9BBFCEA-A7D0-F148-85F1-4D1BE1EC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16" y="1142287"/>
            <a:ext cx="11310367" cy="5106113"/>
          </a:xfrm>
          <a:prstGeom prst="rect">
            <a:avLst/>
          </a:prstGeom>
        </p:spPr>
      </p:pic>
    </p:spTree>
    <p:extLst>
      <p:ext uri="{BB962C8B-B14F-4D97-AF65-F5344CB8AC3E}">
        <p14:creationId xmlns:p14="http://schemas.microsoft.com/office/powerpoint/2010/main" val="118387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Affected Skin</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9" name="Picture 8" descr="A close-up of a rash on a person's arm&#10;&#10;Description automatically generated">
            <a:extLst>
              <a:ext uri="{FF2B5EF4-FFF2-40B4-BE49-F238E27FC236}">
                <a16:creationId xmlns:a16="http://schemas.microsoft.com/office/drawing/2014/main" id="{07A30DB2-CEA7-A57E-1586-EEE93EEAF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622637"/>
            <a:ext cx="3612726" cy="3612726"/>
          </a:xfrm>
          <a:prstGeom prst="rect">
            <a:avLst/>
          </a:prstGeom>
        </p:spPr>
      </p:pic>
      <p:pic>
        <p:nvPicPr>
          <p:cNvPr id="6" name="Picture 5" descr="Close-up of a person's legs with bruises&#10;&#10;Description automatically generated">
            <a:extLst>
              <a:ext uri="{FF2B5EF4-FFF2-40B4-BE49-F238E27FC236}">
                <a16:creationId xmlns:a16="http://schemas.microsoft.com/office/drawing/2014/main" id="{ABA4FA2D-3430-8B9B-8EA4-67DDC0CC47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7800" y="1896553"/>
            <a:ext cx="3962400" cy="2971800"/>
          </a:xfrm>
          <a:prstGeom prst="rect">
            <a:avLst/>
          </a:prstGeom>
        </p:spPr>
      </p:pic>
    </p:spTree>
    <p:extLst>
      <p:ext uri="{BB962C8B-B14F-4D97-AF65-F5344CB8AC3E}">
        <p14:creationId xmlns:p14="http://schemas.microsoft.com/office/powerpoint/2010/main" val="72827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76F2-2DDA-A01A-1C0C-FD47328AE2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6B24CD-64A8-D5D0-1E20-19AC8773D677}"/>
              </a:ext>
            </a:extLst>
          </p:cNvPr>
          <p:cNvSpPr>
            <a:spLocks noGrp="1"/>
          </p:cNvSpPr>
          <p:nvPr>
            <p:ph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65B67028-10E8-813F-8A94-ED2DF3316920}"/>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10064"/>
            <a:ext cx="12192000" cy="6410864"/>
          </a:xfrm>
          <a:prstGeom prst="rect">
            <a:avLst/>
          </a:prstGeom>
        </p:spPr>
      </p:pic>
      <p:sp>
        <p:nvSpPr>
          <p:cNvPr id="5" name="Title 4">
            <a:extLst>
              <a:ext uri="{FF2B5EF4-FFF2-40B4-BE49-F238E27FC236}">
                <a16:creationId xmlns:a16="http://schemas.microsoft.com/office/drawing/2014/main" id="{4752AB85-CABE-ACE5-C9E8-E497DE15866D}"/>
              </a:ext>
            </a:extLst>
          </p:cNvPr>
          <p:cNvSpPr txBox="1">
            <a:spLocks/>
          </p:cNvSpPr>
          <p:nvPr/>
        </p:nvSpPr>
        <p:spPr>
          <a:xfrm>
            <a:off x="467968" y="2735654"/>
            <a:ext cx="103632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rgbClr val="641800"/>
                </a:solidFill>
                <a:latin typeface="Adobe Devanagari"/>
              </a:rPr>
              <a:t>Automated AI-augmented Approach To Psoriasis Lesion Detection And </a:t>
            </a:r>
            <a:br>
              <a:rPr lang="en-US" sz="4000" b="1" dirty="0">
                <a:solidFill>
                  <a:srgbClr val="641800"/>
                </a:solidFill>
                <a:latin typeface="Adobe Devanagari"/>
              </a:rPr>
            </a:br>
            <a:r>
              <a:rPr lang="en-US" sz="4000" b="1" dirty="0">
                <a:solidFill>
                  <a:srgbClr val="641800"/>
                </a:solidFill>
                <a:latin typeface="Adobe Devanagari"/>
              </a:rPr>
              <a:t>Accurate Severity Evaluation</a:t>
            </a:r>
            <a:br>
              <a:rPr lang="en-US" sz="4000" b="1" dirty="0">
                <a:solidFill>
                  <a:srgbClr val="641800"/>
                </a:solidFill>
                <a:latin typeface="Adobe Devanagari"/>
              </a:rPr>
            </a:br>
            <a:endParaRPr lang="en-US" sz="4000" dirty="0"/>
          </a:p>
        </p:txBody>
      </p:sp>
      <p:sp>
        <p:nvSpPr>
          <p:cNvPr id="6" name="Text Placeholder 5">
            <a:extLst>
              <a:ext uri="{FF2B5EF4-FFF2-40B4-BE49-F238E27FC236}">
                <a16:creationId xmlns:a16="http://schemas.microsoft.com/office/drawing/2014/main" id="{35701BBA-8381-703A-C5EA-A82765B4DB9C}"/>
              </a:ext>
            </a:extLst>
          </p:cNvPr>
          <p:cNvSpPr txBox="1">
            <a:spLocks/>
          </p:cNvSpPr>
          <p:nvPr/>
        </p:nvSpPr>
        <p:spPr>
          <a:xfrm>
            <a:off x="963084" y="5273674"/>
            <a:ext cx="10363200" cy="46377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endParaRPr lang="en-US" dirty="0">
              <a:latin typeface="Adobe Devanagari"/>
            </a:endParaRPr>
          </a:p>
        </p:txBody>
      </p:sp>
      <p:sp>
        <p:nvSpPr>
          <p:cNvPr id="7" name="Rectangle 6">
            <a:extLst>
              <a:ext uri="{FF2B5EF4-FFF2-40B4-BE49-F238E27FC236}">
                <a16:creationId xmlns:a16="http://schemas.microsoft.com/office/drawing/2014/main" id="{0A175C0F-6280-AAAE-5E19-8EB8CC45FA0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24721882-4D0E-8890-8B89-55D9236BEFE7}"/>
              </a:ext>
            </a:extLst>
          </p:cNvPr>
          <p:cNvSpPr/>
          <p:nvPr/>
        </p:nvSpPr>
        <p:spPr>
          <a:xfrm>
            <a:off x="8839200" y="0"/>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78639B6E-04B0-697C-0F60-274153EDF55E}"/>
              </a:ext>
            </a:extLst>
          </p:cNvPr>
          <p:cNvSpPr/>
          <p:nvPr/>
        </p:nvSpPr>
        <p:spPr>
          <a:xfrm rot="5400000">
            <a:off x="10275901" y="859129"/>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3</a:t>
            </a:r>
          </a:p>
        </p:txBody>
      </p:sp>
      <p:pic>
        <p:nvPicPr>
          <p:cNvPr id="11" name="Picture 10">
            <a:extLst>
              <a:ext uri="{FF2B5EF4-FFF2-40B4-BE49-F238E27FC236}">
                <a16:creationId xmlns:a16="http://schemas.microsoft.com/office/drawing/2014/main" id="{6DD2409A-A3EB-D65C-DF15-8D5FB004F5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40696" y="128761"/>
            <a:ext cx="1743642" cy="1983581"/>
          </a:xfrm>
          <a:prstGeom prst="rect">
            <a:avLst/>
          </a:prstGeom>
        </p:spPr>
      </p:pic>
      <p:sp>
        <p:nvSpPr>
          <p:cNvPr id="12" name="Title 4">
            <a:extLst>
              <a:ext uri="{FF2B5EF4-FFF2-40B4-BE49-F238E27FC236}">
                <a16:creationId xmlns:a16="http://schemas.microsoft.com/office/drawing/2014/main" id="{EDB77DE0-9FA9-E9AE-548B-F0822472D830}"/>
              </a:ext>
            </a:extLst>
          </p:cNvPr>
          <p:cNvSpPr txBox="1">
            <a:spLocks/>
          </p:cNvSpPr>
          <p:nvPr/>
        </p:nvSpPr>
        <p:spPr>
          <a:xfrm>
            <a:off x="-2057400" y="4287458"/>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0" kern="1200" dirty="0">
                <a:solidFill>
                  <a:srgbClr val="000000"/>
                </a:solidFill>
                <a:effectLst/>
                <a:latin typeface="Adobe Devanagari"/>
                <a:ea typeface="+mn-ea"/>
                <a:cs typeface="+mn-cs"/>
              </a:rPr>
              <a:t>IT21261732 | Perera W.A.S.K</a:t>
            </a:r>
            <a:endParaRPr lang="en-US" sz="1600" dirty="0">
              <a:effectLst/>
              <a:latin typeface="Adobe Devanagari"/>
            </a:endParaRPr>
          </a:p>
        </p:txBody>
      </p:sp>
    </p:spTree>
    <p:extLst>
      <p:ext uri="{BB962C8B-B14F-4D97-AF65-F5344CB8AC3E}">
        <p14:creationId xmlns:p14="http://schemas.microsoft.com/office/powerpoint/2010/main" val="219668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CCD9-8539-8F40-C8DF-34510D237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329B7A-F55E-B3B2-E825-10033E9E0465}"/>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AA8B09F4-B0BC-18D8-1E51-229559F94CA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11" name="Picture 10">
            <a:extLst>
              <a:ext uri="{FF2B5EF4-FFF2-40B4-BE49-F238E27FC236}">
                <a16:creationId xmlns:a16="http://schemas.microsoft.com/office/drawing/2014/main" id="{F8212E1A-8F4C-C9D7-4987-E0BDDF8A84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2"/>
          </a:xfrm>
          <a:prstGeom prst="rect">
            <a:avLst/>
          </a:prstGeom>
        </p:spPr>
      </p:pic>
      <p:sp>
        <p:nvSpPr>
          <p:cNvPr id="12" name="Title 4">
            <a:extLst>
              <a:ext uri="{FF2B5EF4-FFF2-40B4-BE49-F238E27FC236}">
                <a16:creationId xmlns:a16="http://schemas.microsoft.com/office/drawing/2014/main" id="{005E49C1-B878-784F-8C2E-941BA075FD26}"/>
              </a:ext>
            </a:extLst>
          </p:cNvPr>
          <p:cNvSpPr txBox="1">
            <a:spLocks/>
          </p:cNvSpPr>
          <p:nvPr/>
        </p:nvSpPr>
        <p:spPr>
          <a:xfrm>
            <a:off x="1354317" y="572885"/>
            <a:ext cx="9372600" cy="762000"/>
          </a:xfrm>
          <a:prstGeom prst="rect">
            <a:avLst/>
          </a:prstGeom>
        </p:spPr>
        <p:txBody>
          <a:bodyPr vert="horz" lIns="91440" tIns="45720" rIns="91440" bIns="45720" rtlCol="0" anchor="ct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latin typeface="Adobe Devanagari"/>
              </a:rPr>
              <a:t>Background</a:t>
            </a:r>
            <a:br>
              <a:rPr lang="en-US" b="1" dirty="0">
                <a:solidFill>
                  <a:srgbClr val="641800"/>
                </a:solidFill>
                <a:latin typeface="Adobe Devanagari"/>
              </a:rPr>
            </a:br>
            <a:endParaRPr lang="en-US" dirty="0"/>
          </a:p>
        </p:txBody>
      </p:sp>
      <p:sp>
        <p:nvSpPr>
          <p:cNvPr id="13" name="Rectangle: Rounded Corners 12">
            <a:extLst>
              <a:ext uri="{FF2B5EF4-FFF2-40B4-BE49-F238E27FC236}">
                <a16:creationId xmlns:a16="http://schemas.microsoft.com/office/drawing/2014/main" id="{E916D7C2-CB27-7734-E2B2-86DA0F91FEAF}"/>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is psoriasis ?</a:t>
            </a:r>
          </a:p>
          <a:p>
            <a:pPr algn="ctr"/>
            <a:endParaRPr lang="en-US" sz="2800" dirty="0">
              <a:latin typeface="Adobe Devanagari"/>
            </a:endParaRPr>
          </a:p>
        </p:txBody>
      </p:sp>
      <p:sp>
        <p:nvSpPr>
          <p:cNvPr id="14" name="Rectangle: Rounded Corners 13">
            <a:extLst>
              <a:ext uri="{FF2B5EF4-FFF2-40B4-BE49-F238E27FC236}">
                <a16:creationId xmlns:a16="http://schemas.microsoft.com/office/drawing/2014/main" id="{405F5CDD-FF62-778C-772C-F20DB1DF5A65}"/>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Why is accurate detection and segmentation of psoriasis lesions important?</a:t>
            </a:r>
          </a:p>
          <a:p>
            <a:pPr algn="ctr"/>
            <a:endParaRPr lang="en-US" sz="2400" dirty="0">
              <a:latin typeface="Adobe Devanagari"/>
            </a:endParaRPr>
          </a:p>
        </p:txBody>
      </p:sp>
      <p:sp>
        <p:nvSpPr>
          <p:cNvPr id="15" name="Rectangle: Rounded Corners 14">
            <a:extLst>
              <a:ext uri="{FF2B5EF4-FFF2-40B4-BE49-F238E27FC236}">
                <a16:creationId xmlns:a16="http://schemas.microsoft.com/office/drawing/2014/main" id="{EEEA85EF-2362-36A5-6DAC-97931CBB2DDC}"/>
              </a:ext>
            </a:extLst>
          </p:cNvPr>
          <p:cNvSpPr/>
          <p:nvPr/>
        </p:nvSpPr>
        <p:spPr>
          <a:xfrm>
            <a:off x="8357746"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techniques improve the precision and reliability of psoriasis assessment?</a:t>
            </a:r>
          </a:p>
        </p:txBody>
      </p:sp>
    </p:spTree>
    <p:extLst>
      <p:ext uri="{BB962C8B-B14F-4D97-AF65-F5344CB8AC3E}">
        <p14:creationId xmlns:p14="http://schemas.microsoft.com/office/powerpoint/2010/main" val="207746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B23-B206-99B1-8A37-5F3A0CF6A487}"/>
              </a:ext>
            </a:extLst>
          </p:cNvPr>
          <p:cNvSpPr>
            <a:spLocks noGrp="1"/>
          </p:cNvSpPr>
          <p:nvPr>
            <p:ph type="title"/>
          </p:nvPr>
        </p:nvSpPr>
        <p:spPr>
          <a:xfrm>
            <a:off x="304800" y="304800"/>
            <a:ext cx="11684000" cy="792162"/>
          </a:xfrm>
        </p:spPr>
        <p:txBody>
          <a:bodyPr/>
          <a:lstStyle/>
          <a:p>
            <a:endParaRPr lang="en-US"/>
          </a:p>
        </p:txBody>
      </p:sp>
      <p:pic>
        <p:nvPicPr>
          <p:cNvPr id="3" name="Content Placeholder 3">
            <a:extLst>
              <a:ext uri="{FF2B5EF4-FFF2-40B4-BE49-F238E27FC236}">
                <a16:creationId xmlns:a16="http://schemas.microsoft.com/office/drawing/2014/main" id="{38AABDC1-5F4F-2ACB-B0B8-06DF389511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3700"/>
            <a:ext cx="6324600" cy="12192000"/>
          </a:xfrm>
          <a:prstGeom prst="rect">
            <a:avLst/>
          </a:prstGeom>
        </p:spPr>
      </p:pic>
      <p:sp>
        <p:nvSpPr>
          <p:cNvPr id="4" name="Rectangle 3">
            <a:extLst>
              <a:ext uri="{FF2B5EF4-FFF2-40B4-BE49-F238E27FC236}">
                <a16:creationId xmlns:a16="http://schemas.microsoft.com/office/drawing/2014/main" id="{9C73E9AD-D2DC-D04C-B66D-3ABED315E2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1614B968-6045-1362-6608-4E3002D5E100}"/>
              </a:ext>
            </a:extLst>
          </p:cNvPr>
          <p:cNvSpPr txBox="1"/>
          <p:nvPr/>
        </p:nvSpPr>
        <p:spPr>
          <a:xfrm>
            <a:off x="437790" y="279655"/>
            <a:ext cx="8325210" cy="707886"/>
          </a:xfrm>
          <a:prstGeom prst="rect">
            <a:avLst/>
          </a:prstGeom>
          <a:noFill/>
        </p:spPr>
        <p:txBody>
          <a:bodyPr wrap="square">
            <a:spAutoFit/>
          </a:bodyPr>
          <a:lstStyle/>
          <a:p>
            <a:r>
              <a:rPr lang="en-US" sz="4000" b="1" dirty="0">
                <a:latin typeface="Adobe Devanagari"/>
              </a:rPr>
              <a:t>What is psoriasis and what is scaling?</a:t>
            </a:r>
          </a:p>
        </p:txBody>
      </p:sp>
      <p:sp>
        <p:nvSpPr>
          <p:cNvPr id="6" name="Rectangle: Rounded Corners 5">
            <a:extLst>
              <a:ext uri="{FF2B5EF4-FFF2-40B4-BE49-F238E27FC236}">
                <a16:creationId xmlns:a16="http://schemas.microsoft.com/office/drawing/2014/main" id="{38D5F0A4-3BD6-FC0B-AD52-6721FC0A122F}"/>
              </a:ext>
            </a:extLst>
          </p:cNvPr>
          <p:cNvSpPr/>
          <p:nvPr/>
        </p:nvSpPr>
        <p:spPr>
          <a:xfrm>
            <a:off x="646981" y="1633269"/>
            <a:ext cx="3696419"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Nature of Psoriasis</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86C2818F-8E5E-E33D-C18E-FA45930DC8F5}"/>
              </a:ext>
            </a:extLst>
          </p:cNvPr>
          <p:cNvSpPr txBox="1"/>
          <p:nvPr/>
        </p:nvSpPr>
        <p:spPr>
          <a:xfrm>
            <a:off x="989162" y="2893365"/>
            <a:ext cx="3124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Chronic skin disease</a:t>
            </a:r>
          </a:p>
        </p:txBody>
      </p:sp>
      <p:sp>
        <p:nvSpPr>
          <p:cNvPr id="8" name="Flowchart: Connector 7">
            <a:extLst>
              <a:ext uri="{FF2B5EF4-FFF2-40B4-BE49-F238E27FC236}">
                <a16:creationId xmlns:a16="http://schemas.microsoft.com/office/drawing/2014/main" id="{E751DDE4-17CC-1DBC-B0F7-A79A9547D7B3}"/>
              </a:ext>
            </a:extLst>
          </p:cNvPr>
          <p:cNvSpPr/>
          <p:nvPr/>
        </p:nvSpPr>
        <p:spPr>
          <a:xfrm>
            <a:off x="990600" y="312419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B187ECA-1E03-3567-95EB-D1DB2AE5D787}"/>
              </a:ext>
            </a:extLst>
          </p:cNvPr>
          <p:cNvSpPr txBox="1"/>
          <p:nvPr/>
        </p:nvSpPr>
        <p:spPr>
          <a:xfrm>
            <a:off x="989162" y="3523304"/>
            <a:ext cx="31242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Rapid growth of skin</a:t>
            </a:r>
          </a:p>
          <a:p>
            <a:pPr>
              <a:buClr>
                <a:srgbClr val="FFFFFF"/>
              </a:buClr>
              <a:buSzPct val="105000"/>
            </a:pPr>
            <a:r>
              <a:rPr lang="en-US" sz="2400" dirty="0">
                <a:solidFill>
                  <a:schemeClr val="bg1"/>
                </a:solidFill>
                <a:latin typeface="Adobe Devanagari"/>
              </a:rPr>
              <a:t>   cells</a:t>
            </a:r>
          </a:p>
        </p:txBody>
      </p:sp>
      <p:sp>
        <p:nvSpPr>
          <p:cNvPr id="10" name="Flowchart: Connector 9">
            <a:extLst>
              <a:ext uri="{FF2B5EF4-FFF2-40B4-BE49-F238E27FC236}">
                <a16:creationId xmlns:a16="http://schemas.microsoft.com/office/drawing/2014/main" id="{15803B4F-46FF-5A04-C521-A6DC789B1AFE}"/>
              </a:ext>
            </a:extLst>
          </p:cNvPr>
          <p:cNvSpPr/>
          <p:nvPr/>
        </p:nvSpPr>
        <p:spPr>
          <a:xfrm>
            <a:off x="1028700" y="37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00081E0-F1CF-EE7F-A80E-295D1F9E081B}"/>
              </a:ext>
            </a:extLst>
          </p:cNvPr>
          <p:cNvSpPr txBox="1"/>
          <p:nvPr/>
        </p:nvSpPr>
        <p:spPr>
          <a:xfrm>
            <a:off x="989162" y="4426803"/>
            <a:ext cx="3278038"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Leads to the buildup of scales and inflammation</a:t>
            </a:r>
          </a:p>
        </p:txBody>
      </p:sp>
      <p:sp>
        <p:nvSpPr>
          <p:cNvPr id="12" name="Flowchart: Connector 11">
            <a:extLst>
              <a:ext uri="{FF2B5EF4-FFF2-40B4-BE49-F238E27FC236}">
                <a16:creationId xmlns:a16="http://schemas.microsoft.com/office/drawing/2014/main" id="{5511377F-1D02-0EC7-D734-50EE14C75FFC}"/>
              </a:ext>
            </a:extLst>
          </p:cNvPr>
          <p:cNvSpPr/>
          <p:nvPr/>
        </p:nvSpPr>
        <p:spPr>
          <a:xfrm>
            <a:off x="1066800" y="4659100"/>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356102C2-09F0-F77C-FC13-2A15E7908C2D}"/>
              </a:ext>
            </a:extLst>
          </p:cNvPr>
          <p:cNvSpPr/>
          <p:nvPr/>
        </p:nvSpPr>
        <p:spPr>
          <a:xfrm>
            <a:off x="7600590" y="1568406"/>
            <a:ext cx="3600810" cy="4157932"/>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dobe Devanagari"/>
              </a:rPr>
              <a:t>What is Scaling</a:t>
            </a: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pic>
        <p:nvPicPr>
          <p:cNvPr id="14" name="Picture 13" descr="A cartoon of a child scratching her body&#10;&#10;Description automatically generated">
            <a:extLst>
              <a:ext uri="{FF2B5EF4-FFF2-40B4-BE49-F238E27FC236}">
                <a16:creationId xmlns:a16="http://schemas.microsoft.com/office/drawing/2014/main" id="{D6DBFB9F-2A3A-392D-CACC-86172444B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412" y="2575821"/>
            <a:ext cx="3856299" cy="2505753"/>
          </a:xfrm>
          <a:prstGeom prst="rect">
            <a:avLst/>
          </a:prstGeom>
        </p:spPr>
      </p:pic>
      <p:sp>
        <p:nvSpPr>
          <p:cNvPr id="15" name="TextBox 14">
            <a:extLst>
              <a:ext uri="{FF2B5EF4-FFF2-40B4-BE49-F238E27FC236}">
                <a16:creationId xmlns:a16="http://schemas.microsoft.com/office/drawing/2014/main" id="{456B34D1-0299-FF5D-0F73-DC240C1AABC5}"/>
              </a:ext>
            </a:extLst>
          </p:cNvPr>
          <p:cNvSpPr txBox="1"/>
          <p:nvPr/>
        </p:nvSpPr>
        <p:spPr>
          <a:xfrm>
            <a:off x="7800795" y="2598003"/>
            <a:ext cx="3200400"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Buildup of excess skin</a:t>
            </a:r>
          </a:p>
          <a:p>
            <a:pPr>
              <a:buClr>
                <a:srgbClr val="FFFFFF"/>
              </a:buClr>
              <a:buSzPct val="105000"/>
            </a:pPr>
            <a:r>
              <a:rPr lang="en-US" sz="2400" dirty="0">
                <a:solidFill>
                  <a:schemeClr val="bg1"/>
                </a:solidFill>
                <a:latin typeface="Adobe Devanagari"/>
              </a:rPr>
              <a:t>   cells</a:t>
            </a:r>
          </a:p>
        </p:txBody>
      </p:sp>
      <p:sp>
        <p:nvSpPr>
          <p:cNvPr id="16" name="TextBox 15">
            <a:extLst>
              <a:ext uri="{FF2B5EF4-FFF2-40B4-BE49-F238E27FC236}">
                <a16:creationId xmlns:a16="http://schemas.microsoft.com/office/drawing/2014/main" id="{B2162421-C2C0-2DA9-EA74-6E801BD977AB}"/>
              </a:ext>
            </a:extLst>
          </p:cNvPr>
          <p:cNvSpPr txBox="1"/>
          <p:nvPr/>
        </p:nvSpPr>
        <p:spPr>
          <a:xfrm>
            <a:off x="7772400" y="3351283"/>
            <a:ext cx="3276600" cy="1200329"/>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Appears as thick,            </a:t>
            </a:r>
          </a:p>
          <a:p>
            <a:pPr>
              <a:buClr>
                <a:srgbClr val="FFFFFF"/>
              </a:buClr>
              <a:buSzPct val="105000"/>
            </a:pPr>
            <a:r>
              <a:rPr lang="en-US" sz="2400" dirty="0">
                <a:solidFill>
                  <a:schemeClr val="bg1"/>
                </a:solidFill>
                <a:latin typeface="Adobe Devanagari"/>
              </a:rPr>
              <a:t>   silvery patches on the </a:t>
            </a:r>
          </a:p>
          <a:p>
            <a:pPr>
              <a:buClr>
                <a:srgbClr val="FFFFFF"/>
              </a:buClr>
              <a:buSzPct val="105000"/>
            </a:pPr>
            <a:r>
              <a:rPr lang="en-US" sz="2400" dirty="0">
                <a:solidFill>
                  <a:schemeClr val="bg1"/>
                </a:solidFill>
                <a:latin typeface="Adobe Devanagari"/>
              </a:rPr>
              <a:t>   skin</a:t>
            </a:r>
          </a:p>
        </p:txBody>
      </p:sp>
      <p:sp>
        <p:nvSpPr>
          <p:cNvPr id="17" name="TextBox 16">
            <a:extLst>
              <a:ext uri="{FF2B5EF4-FFF2-40B4-BE49-F238E27FC236}">
                <a16:creationId xmlns:a16="http://schemas.microsoft.com/office/drawing/2014/main" id="{2E1EF891-A23C-8470-0BC5-DFBD63A5DD4D}"/>
              </a:ext>
            </a:extLst>
          </p:cNvPr>
          <p:cNvSpPr txBox="1"/>
          <p:nvPr/>
        </p:nvSpPr>
        <p:spPr>
          <a:xfrm>
            <a:off x="8001000" y="4619910"/>
            <a:ext cx="3124200" cy="461665"/>
          </a:xfrm>
          <a:prstGeom prst="rect">
            <a:avLst/>
          </a:prstGeom>
          <a:noFill/>
        </p:spPr>
        <p:txBody>
          <a:bodyPr wrap="square" rtlCol="0">
            <a:spAutoFit/>
          </a:bodyPr>
          <a:lstStyle/>
          <a:p>
            <a:pPr>
              <a:buClr>
                <a:srgbClr val="FFFFFF"/>
              </a:buClr>
              <a:buSzPct val="105000"/>
            </a:pPr>
            <a:r>
              <a:rPr lang="en-US" sz="2400" dirty="0">
                <a:solidFill>
                  <a:schemeClr val="bg1"/>
                </a:solidFill>
                <a:latin typeface="Adobe Devanagari"/>
              </a:rPr>
              <a:t>Indicates the severity</a:t>
            </a:r>
          </a:p>
        </p:txBody>
      </p:sp>
      <p:sp>
        <p:nvSpPr>
          <p:cNvPr id="18" name="Flowchart: Connector 17">
            <a:extLst>
              <a:ext uri="{FF2B5EF4-FFF2-40B4-BE49-F238E27FC236}">
                <a16:creationId xmlns:a16="http://schemas.microsoft.com/office/drawing/2014/main" id="{08FFB7A9-833C-16DF-52E7-BF1E62D94A59}"/>
              </a:ext>
            </a:extLst>
          </p:cNvPr>
          <p:cNvSpPr/>
          <p:nvPr/>
        </p:nvSpPr>
        <p:spPr>
          <a:xfrm>
            <a:off x="7891013" y="280363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35D34B8A-F90F-C208-D287-4D5E679801BF}"/>
              </a:ext>
            </a:extLst>
          </p:cNvPr>
          <p:cNvSpPr/>
          <p:nvPr/>
        </p:nvSpPr>
        <p:spPr>
          <a:xfrm>
            <a:off x="7891013" y="3566858"/>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Connector 19">
            <a:extLst>
              <a:ext uri="{FF2B5EF4-FFF2-40B4-BE49-F238E27FC236}">
                <a16:creationId xmlns:a16="http://schemas.microsoft.com/office/drawing/2014/main" id="{642A8607-01A1-9345-D377-88821FF104A3}"/>
              </a:ext>
            </a:extLst>
          </p:cNvPr>
          <p:cNvSpPr/>
          <p:nvPr/>
        </p:nvSpPr>
        <p:spPr>
          <a:xfrm>
            <a:off x="7872323" y="4842301"/>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788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D35B-DFF3-4D30-617C-662DF729D8F3}"/>
              </a:ext>
            </a:extLst>
          </p:cNvPr>
          <p:cNvSpPr>
            <a:spLocks noGrp="1"/>
          </p:cNvSpPr>
          <p:nvPr>
            <p:ph type="title"/>
          </p:nvPr>
        </p:nvSpPr>
        <p:spPr>
          <a:xfrm>
            <a:off x="304800" y="304800"/>
            <a:ext cx="11684000" cy="792162"/>
          </a:xfrm>
        </p:spPr>
        <p:txBody>
          <a:bodyPr/>
          <a:lstStyle/>
          <a:p>
            <a:r>
              <a:rPr lang="en-US" dirty="0"/>
              <a:t>---</a:t>
            </a:r>
          </a:p>
        </p:txBody>
      </p:sp>
      <p:pic>
        <p:nvPicPr>
          <p:cNvPr id="3" name="Content Placeholder 3">
            <a:extLst>
              <a:ext uri="{FF2B5EF4-FFF2-40B4-BE49-F238E27FC236}">
                <a16:creationId xmlns:a16="http://schemas.microsoft.com/office/drawing/2014/main" id="{F6D6CCA0-1F3D-8FEF-75B3-9F86A9A209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42167"/>
            <a:ext cx="6324600" cy="12192000"/>
          </a:xfrm>
          <a:prstGeom prst="rect">
            <a:avLst/>
          </a:prstGeom>
        </p:spPr>
      </p:pic>
      <p:sp>
        <p:nvSpPr>
          <p:cNvPr id="4" name="Rectangle 3">
            <a:extLst>
              <a:ext uri="{FF2B5EF4-FFF2-40B4-BE49-F238E27FC236}">
                <a16:creationId xmlns:a16="http://schemas.microsoft.com/office/drawing/2014/main" id="{6F77A710-4149-E96B-EFAD-3FB36EDFD5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extBox 4">
            <a:extLst>
              <a:ext uri="{FF2B5EF4-FFF2-40B4-BE49-F238E27FC236}">
                <a16:creationId xmlns:a16="http://schemas.microsoft.com/office/drawing/2014/main" id="{0C5B04DC-020D-662B-2CA4-BA037A23FDA1}"/>
              </a:ext>
            </a:extLst>
          </p:cNvPr>
          <p:cNvSpPr txBox="1"/>
          <p:nvPr/>
        </p:nvSpPr>
        <p:spPr>
          <a:xfrm>
            <a:off x="609600" y="621629"/>
            <a:ext cx="11379200" cy="1323439"/>
          </a:xfrm>
          <a:prstGeom prst="rect">
            <a:avLst/>
          </a:prstGeom>
          <a:noFill/>
        </p:spPr>
        <p:txBody>
          <a:bodyPr wrap="square">
            <a:spAutoFit/>
          </a:bodyPr>
          <a:lstStyle/>
          <a:p>
            <a:r>
              <a:rPr lang="en-US" sz="4000" b="1" dirty="0">
                <a:latin typeface="Adobe Devanagari"/>
              </a:rPr>
              <a:t>Why is accurate detection and segmentation of psoriasis lesions important?</a:t>
            </a:r>
          </a:p>
        </p:txBody>
      </p:sp>
      <p:sp>
        <p:nvSpPr>
          <p:cNvPr id="6" name="Rectangle: Rounded Corners 5">
            <a:extLst>
              <a:ext uri="{FF2B5EF4-FFF2-40B4-BE49-F238E27FC236}">
                <a16:creationId xmlns:a16="http://schemas.microsoft.com/office/drawing/2014/main" id="{82DDE6FD-1400-C093-0A61-321D1EEC3C77}"/>
              </a:ext>
            </a:extLst>
          </p:cNvPr>
          <p:cNvSpPr/>
          <p:nvPr/>
        </p:nvSpPr>
        <p:spPr>
          <a:xfrm>
            <a:off x="609600" y="2438400"/>
            <a:ext cx="50292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7" name="TextBox 6">
            <a:extLst>
              <a:ext uri="{FF2B5EF4-FFF2-40B4-BE49-F238E27FC236}">
                <a16:creationId xmlns:a16="http://schemas.microsoft.com/office/drawing/2014/main" id="{1DCD9CDA-30C6-C68A-F0BF-C241F50010BC}"/>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Ensures Timely Treatment</a:t>
            </a:r>
          </a:p>
        </p:txBody>
      </p:sp>
      <p:sp>
        <p:nvSpPr>
          <p:cNvPr id="8" name="TextBox 7">
            <a:extLst>
              <a:ext uri="{FF2B5EF4-FFF2-40B4-BE49-F238E27FC236}">
                <a16:creationId xmlns:a16="http://schemas.microsoft.com/office/drawing/2014/main" id="{0391E94E-124E-5F0A-737D-C00884ADA57B}"/>
              </a:ext>
            </a:extLst>
          </p:cNvPr>
          <p:cNvSpPr txBox="1"/>
          <p:nvPr/>
        </p:nvSpPr>
        <p:spPr>
          <a:xfrm>
            <a:off x="1113367" y="3571123"/>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Improves Patient Outcomes</a:t>
            </a:r>
          </a:p>
        </p:txBody>
      </p:sp>
      <p:sp>
        <p:nvSpPr>
          <p:cNvPr id="9" name="TextBox 8">
            <a:extLst>
              <a:ext uri="{FF2B5EF4-FFF2-40B4-BE49-F238E27FC236}">
                <a16:creationId xmlns:a16="http://schemas.microsoft.com/office/drawing/2014/main" id="{FD94F584-378E-CADC-F898-30C796896C3F}"/>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Reduces the psychological and </a:t>
            </a:r>
          </a:p>
          <a:p>
            <a:pPr>
              <a:buClr>
                <a:srgbClr val="FFFFFF"/>
              </a:buClr>
              <a:buSzPct val="105000"/>
            </a:pPr>
            <a:r>
              <a:rPr lang="en-US" sz="2400" dirty="0">
                <a:solidFill>
                  <a:schemeClr val="bg1"/>
                </a:solidFill>
                <a:latin typeface="Adobe Devanagari"/>
              </a:rPr>
              <a:t>   physical burden on patients</a:t>
            </a:r>
          </a:p>
        </p:txBody>
      </p:sp>
      <p:sp>
        <p:nvSpPr>
          <p:cNvPr id="10" name="Flowchart: Connector 9">
            <a:extLst>
              <a:ext uri="{FF2B5EF4-FFF2-40B4-BE49-F238E27FC236}">
                <a16:creationId xmlns:a16="http://schemas.microsoft.com/office/drawing/2014/main" id="{FB43DF8D-7276-FA5E-C9C7-9336799A47B1}"/>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96216D7F-5780-FD2B-26C9-15B300797572}"/>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35150123-73F2-C77C-E590-12384BAAA6A5}"/>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erson with psoriasis&#10;&#10;Description automatically generated">
            <a:extLst>
              <a:ext uri="{FF2B5EF4-FFF2-40B4-BE49-F238E27FC236}">
                <a16:creationId xmlns:a16="http://schemas.microsoft.com/office/drawing/2014/main" id="{639E4E42-A720-C713-0E1F-43684E799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2" y="2321386"/>
            <a:ext cx="4321302" cy="3037337"/>
          </a:xfrm>
          <a:prstGeom prst="rect">
            <a:avLst/>
          </a:prstGeom>
          <a:ln>
            <a:noFill/>
          </a:ln>
          <a:effectLst>
            <a:softEdge rad="112500"/>
          </a:effectLst>
        </p:spPr>
      </p:pic>
    </p:spTree>
    <p:extLst>
      <p:ext uri="{BB962C8B-B14F-4D97-AF65-F5344CB8AC3E}">
        <p14:creationId xmlns:p14="http://schemas.microsoft.com/office/powerpoint/2010/main" val="1377447435"/>
      </p:ext>
    </p:extLst>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669B-22ED-375B-E337-B0F0B30DB9AA}"/>
              </a:ext>
            </a:extLst>
          </p:cNvPr>
          <p:cNvSpPr>
            <a:spLocks noGrp="1"/>
          </p:cNvSpPr>
          <p:nvPr>
            <p:ph type="title"/>
          </p:nvPr>
        </p:nvSpPr>
        <p:spPr>
          <a:xfrm>
            <a:off x="304800" y="304800"/>
            <a:ext cx="11684000" cy="792162"/>
          </a:xfrm>
        </p:spPr>
        <p:txBody>
          <a:bodyPr/>
          <a:lstStyle/>
          <a:p>
            <a:r>
              <a:rPr lang="en-US" dirty="0"/>
              <a:t>---</a:t>
            </a:r>
          </a:p>
        </p:txBody>
      </p:sp>
      <p:sp>
        <p:nvSpPr>
          <p:cNvPr id="3" name="Rectangle 2">
            <a:extLst>
              <a:ext uri="{FF2B5EF4-FFF2-40B4-BE49-F238E27FC236}">
                <a16:creationId xmlns:a16="http://schemas.microsoft.com/office/drawing/2014/main" id="{79278D24-6139-D4E4-135D-2E13289199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1">
            <a:extLst>
              <a:ext uri="{FF2B5EF4-FFF2-40B4-BE49-F238E27FC236}">
                <a16:creationId xmlns:a16="http://schemas.microsoft.com/office/drawing/2014/main" id="{26FF796A-F7E0-BCD6-D172-BE19F4600E69}"/>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t>---</a:t>
            </a:r>
            <a:endParaRPr lang="en-US" dirty="0"/>
          </a:p>
        </p:txBody>
      </p:sp>
      <p:pic>
        <p:nvPicPr>
          <p:cNvPr id="5" name="Content Placeholder 3">
            <a:extLst>
              <a:ext uri="{FF2B5EF4-FFF2-40B4-BE49-F238E27FC236}">
                <a16:creationId xmlns:a16="http://schemas.microsoft.com/office/drawing/2014/main" id="{AB657A1B-498B-17BD-566A-15B30EB3BB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3700" y="-2934296"/>
            <a:ext cx="6324600" cy="12192000"/>
          </a:xfrm>
          <a:prstGeom prst="rect">
            <a:avLst/>
          </a:prstGeom>
        </p:spPr>
      </p:pic>
      <p:sp>
        <p:nvSpPr>
          <p:cNvPr id="6" name="Rectangle 5">
            <a:extLst>
              <a:ext uri="{FF2B5EF4-FFF2-40B4-BE49-F238E27FC236}">
                <a16:creationId xmlns:a16="http://schemas.microsoft.com/office/drawing/2014/main" id="{D122D94A-4DA0-AF8E-367B-3812437B4C1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7" name="TextBox 6">
            <a:extLst>
              <a:ext uri="{FF2B5EF4-FFF2-40B4-BE49-F238E27FC236}">
                <a16:creationId xmlns:a16="http://schemas.microsoft.com/office/drawing/2014/main" id="{5282EA75-E8DD-DE45-8036-F77575F82B1E}"/>
              </a:ext>
            </a:extLst>
          </p:cNvPr>
          <p:cNvSpPr txBox="1"/>
          <p:nvPr/>
        </p:nvSpPr>
        <p:spPr>
          <a:xfrm>
            <a:off x="685800" y="454468"/>
            <a:ext cx="11201400" cy="1938992"/>
          </a:xfrm>
          <a:prstGeom prst="rect">
            <a:avLst/>
          </a:prstGeom>
          <a:noFill/>
        </p:spPr>
        <p:txBody>
          <a:bodyPr wrap="square">
            <a:spAutoFit/>
          </a:bodyPr>
          <a:lstStyle/>
          <a:p>
            <a:r>
              <a:rPr lang="en-US" sz="4000" b="1" dirty="0">
                <a:latin typeface="Adobe Devanagari"/>
              </a:rPr>
              <a:t>How can advanced machine learning techniques improve the precision and reliability of psoriasis assessment?</a:t>
            </a:r>
          </a:p>
        </p:txBody>
      </p:sp>
      <p:sp>
        <p:nvSpPr>
          <p:cNvPr id="8" name="Rectangle: Rounded Corners 7">
            <a:extLst>
              <a:ext uri="{FF2B5EF4-FFF2-40B4-BE49-F238E27FC236}">
                <a16:creationId xmlns:a16="http://schemas.microsoft.com/office/drawing/2014/main" id="{58DE4BBC-1D33-AF73-299F-FD749AB84F76}"/>
              </a:ext>
            </a:extLst>
          </p:cNvPr>
          <p:cNvSpPr/>
          <p:nvPr/>
        </p:nvSpPr>
        <p:spPr>
          <a:xfrm>
            <a:off x="609600" y="2438400"/>
            <a:ext cx="5181600" cy="3124200"/>
          </a:xfrm>
          <a:prstGeom prst="roundRect">
            <a:avLst/>
          </a:prstGeom>
          <a:solidFill>
            <a:srgbClr val="641800"/>
          </a:solidFill>
          <a:ln w="38100">
            <a:no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lgn="ctr"/>
            <a:endParaRPr lang="en-US" sz="2800" dirty="0">
              <a:latin typeface="Adobe Devanagari"/>
            </a:endParaRPr>
          </a:p>
          <a:p>
            <a:pPr>
              <a:buClr>
                <a:srgbClr val="FFFFFF"/>
              </a:buClr>
              <a:buSzPct val="103000"/>
            </a:pPr>
            <a:endParaRPr lang="en-US" sz="2800" dirty="0">
              <a:latin typeface="Adobe Devanagari"/>
            </a:endParaRPr>
          </a:p>
        </p:txBody>
      </p:sp>
      <p:sp>
        <p:nvSpPr>
          <p:cNvPr id="9" name="TextBox 8">
            <a:extLst>
              <a:ext uri="{FF2B5EF4-FFF2-40B4-BE49-F238E27FC236}">
                <a16:creationId xmlns:a16="http://schemas.microsoft.com/office/drawing/2014/main" id="{B6824D58-014F-2E86-E96D-DD807BD18114}"/>
              </a:ext>
            </a:extLst>
          </p:cNvPr>
          <p:cNvSpPr txBox="1"/>
          <p:nvPr/>
        </p:nvSpPr>
        <p:spPr>
          <a:xfrm>
            <a:off x="1113367" y="2930872"/>
            <a:ext cx="3886200"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Enhanced Precision</a:t>
            </a:r>
          </a:p>
        </p:txBody>
      </p:sp>
      <p:sp>
        <p:nvSpPr>
          <p:cNvPr id="10" name="TextBox 9">
            <a:extLst>
              <a:ext uri="{FF2B5EF4-FFF2-40B4-BE49-F238E27FC236}">
                <a16:creationId xmlns:a16="http://schemas.microsoft.com/office/drawing/2014/main" id="{7278D3B2-8C54-67AF-D69E-53118EFE3A5B}"/>
              </a:ext>
            </a:extLst>
          </p:cNvPr>
          <p:cNvSpPr txBox="1"/>
          <p:nvPr/>
        </p:nvSpPr>
        <p:spPr>
          <a:xfrm>
            <a:off x="1113366" y="3571123"/>
            <a:ext cx="4525433" cy="461665"/>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Consistent and unbiased analysis</a:t>
            </a:r>
          </a:p>
        </p:txBody>
      </p:sp>
      <p:sp>
        <p:nvSpPr>
          <p:cNvPr id="11" name="TextBox 10">
            <a:extLst>
              <a:ext uri="{FF2B5EF4-FFF2-40B4-BE49-F238E27FC236}">
                <a16:creationId xmlns:a16="http://schemas.microsoft.com/office/drawing/2014/main" id="{0FC795BE-A566-3E01-5340-F645A6C02B83}"/>
              </a:ext>
            </a:extLst>
          </p:cNvPr>
          <p:cNvSpPr txBox="1"/>
          <p:nvPr/>
        </p:nvSpPr>
        <p:spPr>
          <a:xfrm>
            <a:off x="1113367" y="4114800"/>
            <a:ext cx="4296834" cy="830997"/>
          </a:xfrm>
          <a:prstGeom prst="rect">
            <a:avLst/>
          </a:prstGeom>
          <a:noFill/>
        </p:spPr>
        <p:txBody>
          <a:bodyPr wrap="square" rtlCol="0">
            <a:spAutoFit/>
          </a:bodyPr>
          <a:lstStyle/>
          <a:p>
            <a:pPr>
              <a:buClr>
                <a:srgbClr val="FFFFFF"/>
              </a:buClr>
              <a:buSzPct val="105000"/>
            </a:pPr>
            <a:r>
              <a:rPr lang="en-US" dirty="0"/>
              <a:t>    </a:t>
            </a:r>
            <a:r>
              <a:rPr lang="en-US" sz="2400" dirty="0">
                <a:solidFill>
                  <a:schemeClr val="bg1"/>
                </a:solidFill>
                <a:latin typeface="Adobe Devanagari"/>
              </a:rPr>
              <a:t>Enables real-time assessment</a:t>
            </a:r>
          </a:p>
          <a:p>
            <a:pPr>
              <a:buClr>
                <a:srgbClr val="FFFFFF"/>
              </a:buClr>
              <a:buSzPct val="105000"/>
            </a:pPr>
            <a:r>
              <a:rPr lang="en-US" sz="2400" dirty="0">
                <a:solidFill>
                  <a:schemeClr val="bg1"/>
                </a:solidFill>
                <a:latin typeface="Adobe Devanagari"/>
              </a:rPr>
              <a:t>   and monitoring</a:t>
            </a:r>
          </a:p>
        </p:txBody>
      </p:sp>
      <p:sp>
        <p:nvSpPr>
          <p:cNvPr id="12" name="Flowchart: Connector 11">
            <a:extLst>
              <a:ext uri="{FF2B5EF4-FFF2-40B4-BE49-F238E27FC236}">
                <a16:creationId xmlns:a16="http://schemas.microsoft.com/office/drawing/2014/main" id="{3DF3888D-3102-4160-2FF7-9DCF8E9BDFC7}"/>
              </a:ext>
            </a:extLst>
          </p:cNvPr>
          <p:cNvSpPr/>
          <p:nvPr/>
        </p:nvSpPr>
        <p:spPr>
          <a:xfrm>
            <a:off x="1113367" y="316653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Connector 12">
            <a:extLst>
              <a:ext uri="{FF2B5EF4-FFF2-40B4-BE49-F238E27FC236}">
                <a16:creationId xmlns:a16="http://schemas.microsoft.com/office/drawing/2014/main" id="{94C66C1C-8912-B33A-381A-A1E8E71E44B9}"/>
              </a:ext>
            </a:extLst>
          </p:cNvPr>
          <p:cNvSpPr/>
          <p:nvPr/>
        </p:nvSpPr>
        <p:spPr>
          <a:xfrm>
            <a:off x="1151467" y="3763854"/>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Connector 13">
            <a:extLst>
              <a:ext uri="{FF2B5EF4-FFF2-40B4-BE49-F238E27FC236}">
                <a16:creationId xmlns:a16="http://schemas.microsoft.com/office/drawing/2014/main" id="{E42D34C7-C406-4E8D-D824-8CE8CF15BC6D}"/>
              </a:ext>
            </a:extLst>
          </p:cNvPr>
          <p:cNvSpPr/>
          <p:nvPr/>
        </p:nvSpPr>
        <p:spPr>
          <a:xfrm>
            <a:off x="1113367" y="4325862"/>
            <a:ext cx="76200" cy="7620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3D61E53-3B75-9D80-9E0F-5F5A21B375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53202" y="2709314"/>
            <a:ext cx="4321302" cy="2261481"/>
          </a:xfrm>
          <a:prstGeom prst="rect">
            <a:avLst/>
          </a:prstGeom>
          <a:ln>
            <a:noFill/>
          </a:ln>
          <a:effectLst>
            <a:softEdge rad="112500"/>
          </a:effectLst>
        </p:spPr>
      </p:pic>
    </p:spTree>
    <p:extLst>
      <p:ext uri="{BB962C8B-B14F-4D97-AF65-F5344CB8AC3E}">
        <p14:creationId xmlns:p14="http://schemas.microsoft.com/office/powerpoint/2010/main" val="233024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B125-DC78-8E46-1FB4-F3A3828D1552}"/>
              </a:ext>
            </a:extLst>
          </p:cNvPr>
          <p:cNvSpPr>
            <a:spLocks noGrp="1"/>
          </p:cNvSpPr>
          <p:nvPr>
            <p:ph type="title"/>
          </p:nvPr>
        </p:nvSpPr>
        <p:spPr>
          <a:xfrm>
            <a:off x="304800" y="304800"/>
            <a:ext cx="11684000" cy="792162"/>
          </a:xfrm>
        </p:spPr>
        <p:txBody>
          <a:bodyPr/>
          <a:lstStyle/>
          <a:p>
            <a:endParaRPr lang="en-US"/>
          </a:p>
        </p:txBody>
      </p:sp>
      <p:pic>
        <p:nvPicPr>
          <p:cNvPr id="3" name="Picture 2">
            <a:extLst>
              <a:ext uri="{FF2B5EF4-FFF2-40B4-BE49-F238E27FC236}">
                <a16:creationId xmlns:a16="http://schemas.microsoft.com/office/drawing/2014/main" id="{96E49A9B-0106-0FF1-D9F8-75CDF6A54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2" y="-2971801"/>
            <a:ext cx="6248399" cy="12192001"/>
          </a:xfrm>
          <a:prstGeom prst="rect">
            <a:avLst/>
          </a:prstGeom>
        </p:spPr>
      </p:pic>
      <p:sp>
        <p:nvSpPr>
          <p:cNvPr id="4" name="Rectangle 3">
            <a:extLst>
              <a:ext uri="{FF2B5EF4-FFF2-40B4-BE49-F238E27FC236}">
                <a16:creationId xmlns:a16="http://schemas.microsoft.com/office/drawing/2014/main" id="{F6B832B3-A152-8BFB-FCF0-D161142B66D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Title 4">
            <a:extLst>
              <a:ext uri="{FF2B5EF4-FFF2-40B4-BE49-F238E27FC236}">
                <a16:creationId xmlns:a16="http://schemas.microsoft.com/office/drawing/2014/main" id="{FE37E983-AEC5-1680-E0CA-40CAD65D1A2A}"/>
              </a:ext>
            </a:extLst>
          </p:cNvPr>
          <p:cNvSpPr txBox="1">
            <a:spLocks/>
          </p:cNvSpPr>
          <p:nvPr/>
        </p:nvSpPr>
        <p:spPr>
          <a:xfrm>
            <a:off x="20782" y="293255"/>
            <a:ext cx="11684000" cy="1355726"/>
          </a:xfrm>
          <a:prstGeom prst="rect">
            <a:avLst/>
          </a:prstGeom>
        </p:spPr>
        <p:txBody>
          <a:bodyPr vert="horz" lIns="91440" tIns="45720" rIns="91440" bIns="45720" rtlCol="0" anchor="t">
            <a:normAutofit fontScale="925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pPr algn="ctr"/>
            <a:r>
              <a:rPr lang="en-US" cap="none" dirty="0"/>
              <a:t>  Automated Ai-augmented Approach To Psoriasis Lesion Detection And Accurate Scaling Severity Evaluation</a:t>
            </a:r>
          </a:p>
        </p:txBody>
      </p:sp>
      <p:sp>
        <p:nvSpPr>
          <p:cNvPr id="6" name="TextBox 5">
            <a:extLst>
              <a:ext uri="{FF2B5EF4-FFF2-40B4-BE49-F238E27FC236}">
                <a16:creationId xmlns:a16="http://schemas.microsoft.com/office/drawing/2014/main" id="{E9640CBC-5F4C-6ACE-1753-9E069F20CEFB}"/>
              </a:ext>
            </a:extLst>
          </p:cNvPr>
          <p:cNvSpPr txBox="1"/>
          <p:nvPr/>
        </p:nvSpPr>
        <p:spPr>
          <a:xfrm>
            <a:off x="533400" y="2294951"/>
            <a:ext cx="6629400" cy="584775"/>
          </a:xfrm>
          <a:prstGeom prst="rect">
            <a:avLst/>
          </a:prstGeom>
          <a:noFill/>
        </p:spPr>
        <p:txBody>
          <a:bodyPr wrap="square">
            <a:spAutoFit/>
          </a:bodyPr>
          <a:lstStyle/>
          <a:p>
            <a:r>
              <a:rPr lang="en-US" sz="3200" b="1" dirty="0">
                <a:latin typeface="Adobe Devanagari"/>
              </a:rPr>
              <a:t>Research Problem</a:t>
            </a:r>
          </a:p>
        </p:txBody>
      </p:sp>
      <p:sp>
        <p:nvSpPr>
          <p:cNvPr id="7" name="Rectangle: Diagonal Corners Rounded 6">
            <a:extLst>
              <a:ext uri="{FF2B5EF4-FFF2-40B4-BE49-F238E27FC236}">
                <a16:creationId xmlns:a16="http://schemas.microsoft.com/office/drawing/2014/main" id="{63CDDB87-BECB-44A7-37B5-FD56199AF5AF}"/>
              </a:ext>
            </a:extLst>
          </p:cNvPr>
          <p:cNvSpPr/>
          <p:nvPr/>
        </p:nvSpPr>
        <p:spPr>
          <a:xfrm>
            <a:off x="1219200" y="3048000"/>
            <a:ext cx="9677400" cy="274285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dirty="0">
              <a:latin typeface="Adobe Devanagari"/>
            </a:endParaRPr>
          </a:p>
          <a:p>
            <a:r>
              <a:rPr lang="en-US" sz="2400" dirty="0">
                <a:latin typeface="Adobe Devanagari"/>
              </a:rPr>
              <a:t>In what ways can cutting-edge machine learning methodologies be leveraged to significantly improve the  precision and reliability of psoriasis detection, segmentation, feature extraction, and severity assessment from digital images?</a:t>
            </a:r>
          </a:p>
        </p:txBody>
      </p:sp>
      <p:pic>
        <p:nvPicPr>
          <p:cNvPr id="8" name="Picture 7" descr="A cartoon of a person with rashes on her arm&#10;&#10;Description automatically generated">
            <a:extLst>
              <a:ext uri="{FF2B5EF4-FFF2-40B4-BE49-F238E27FC236}">
                <a16:creationId xmlns:a16="http://schemas.microsoft.com/office/drawing/2014/main" id="{ED4786F3-49D0-451C-661B-767B7DF68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856" y="1451279"/>
            <a:ext cx="2280696" cy="2541284"/>
          </a:xfrm>
          <a:prstGeom prst="rect">
            <a:avLst/>
          </a:prstGeom>
        </p:spPr>
      </p:pic>
    </p:spTree>
    <p:extLst>
      <p:ext uri="{BB962C8B-B14F-4D97-AF65-F5344CB8AC3E}">
        <p14:creationId xmlns:p14="http://schemas.microsoft.com/office/powerpoint/2010/main" val="3762869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1E967-3E39-CD44-0805-0B653EC4B7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3" name="Rectangle 2">
            <a:extLst>
              <a:ext uri="{FF2B5EF4-FFF2-40B4-BE49-F238E27FC236}">
                <a16:creationId xmlns:a16="http://schemas.microsoft.com/office/drawing/2014/main" id="{17749902-6CBA-D6C1-04D0-2A0AF8A043F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4" name="Title 4">
            <a:extLst>
              <a:ext uri="{FF2B5EF4-FFF2-40B4-BE49-F238E27FC236}">
                <a16:creationId xmlns:a16="http://schemas.microsoft.com/office/drawing/2014/main" id="{333A56FB-E4F7-A5BE-843C-84CA330981D4}"/>
              </a:ext>
            </a:extLst>
          </p:cNvPr>
          <p:cNvSpPr txBox="1">
            <a:spLocks/>
          </p:cNvSpPr>
          <p:nvPr/>
        </p:nvSpPr>
        <p:spPr>
          <a:xfrm>
            <a:off x="198617" y="238325"/>
            <a:ext cx="11684000" cy="861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Requirements</a:t>
            </a:r>
            <a:endParaRPr lang="en-US" sz="4000" dirty="0"/>
          </a:p>
        </p:txBody>
      </p:sp>
      <p:sp>
        <p:nvSpPr>
          <p:cNvPr id="5" name="Rectangle: Rounded Corners 4">
            <a:extLst>
              <a:ext uri="{FF2B5EF4-FFF2-40B4-BE49-F238E27FC236}">
                <a16:creationId xmlns:a16="http://schemas.microsoft.com/office/drawing/2014/main" id="{B83FB82C-B31E-93CD-A934-13A265CB4F9E}"/>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9EFBE5-F6D7-A411-8557-F649165E9817}"/>
              </a:ext>
            </a:extLst>
          </p:cNvPr>
          <p:cNvSpPr txBox="1"/>
          <p:nvPr/>
        </p:nvSpPr>
        <p:spPr>
          <a:xfrm>
            <a:off x="8839200" y="1862315"/>
            <a:ext cx="2362200" cy="2831544"/>
          </a:xfrm>
          <a:prstGeom prst="rect">
            <a:avLst/>
          </a:prstGeom>
          <a:noFill/>
        </p:spPr>
        <p:txBody>
          <a:bodyPr wrap="square" rtlCol="0">
            <a:spAutoFit/>
          </a:bodyPr>
          <a:lstStyle/>
          <a:p>
            <a:r>
              <a:rPr lang="en-US" sz="2000" b="1" dirty="0">
                <a:solidFill>
                  <a:schemeClr val="bg1">
                    <a:lumMod val="95000"/>
                  </a:schemeClr>
                </a:solidFill>
                <a:latin typeface="Adobe Devanagari"/>
              </a:rPr>
              <a:t>Non-Functional Requirements</a:t>
            </a:r>
          </a:p>
          <a:p>
            <a:endParaRPr lang="en-US" dirty="0">
              <a:solidFill>
                <a:schemeClr val="bg1">
                  <a:lumMod val="95000"/>
                </a:schemeClr>
              </a:solidFill>
              <a:latin typeface="Adobe Devanagari"/>
            </a:endParaRPr>
          </a:p>
          <a:p>
            <a:pPr marL="342900" indent="-342900">
              <a:buFont typeface="Wingdings" panose="05000000000000000000" pitchFamily="2" charset="2"/>
              <a:buChar char="Ø"/>
            </a:pPr>
            <a:r>
              <a:rPr lang="en-US" sz="2000" dirty="0">
                <a:solidFill>
                  <a:schemeClr val="bg1">
                    <a:lumMod val="95000"/>
                  </a:schemeClr>
                </a:solidFill>
                <a:latin typeface="Adobe Devanagari"/>
              </a:rPr>
              <a:t>Performance</a:t>
            </a:r>
          </a:p>
          <a:p>
            <a:pPr marL="342900" indent="-342900">
              <a:buFont typeface="Wingdings" panose="05000000000000000000" pitchFamily="2" charset="2"/>
              <a:buChar char="Ø"/>
            </a:pPr>
            <a:r>
              <a:rPr lang="en-US" sz="2000" dirty="0">
                <a:solidFill>
                  <a:schemeClr val="bg1">
                    <a:lumMod val="95000"/>
                  </a:schemeClr>
                </a:solidFill>
                <a:latin typeface="Adobe Devanagari"/>
              </a:rPr>
              <a:t>Scalability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Usability</a:t>
            </a:r>
          </a:p>
          <a:p>
            <a:pPr marL="342900" indent="-342900">
              <a:buFont typeface="Wingdings" panose="05000000000000000000" pitchFamily="2" charset="2"/>
              <a:buChar char="Ø"/>
            </a:pPr>
            <a:r>
              <a:rPr lang="en-US" sz="2000" dirty="0">
                <a:solidFill>
                  <a:schemeClr val="bg1">
                    <a:lumMod val="95000"/>
                  </a:schemeClr>
                </a:solidFill>
                <a:latin typeface="Adobe Devanagari"/>
              </a:rPr>
              <a:t>Security and Privacy</a:t>
            </a:r>
          </a:p>
          <a:p>
            <a:pPr marL="342900" indent="-342900">
              <a:buFont typeface="Wingdings" panose="05000000000000000000" pitchFamily="2" charset="2"/>
              <a:buChar char="Ø"/>
            </a:pPr>
            <a:r>
              <a:rPr lang="en-US" sz="2000" dirty="0">
                <a:solidFill>
                  <a:schemeClr val="bg1">
                    <a:lumMod val="95000"/>
                  </a:schemeClr>
                </a:solidFill>
                <a:latin typeface="Adobe Devanagari"/>
              </a:rPr>
              <a:t>Reliability</a:t>
            </a:r>
          </a:p>
        </p:txBody>
      </p:sp>
      <p:sp>
        <p:nvSpPr>
          <p:cNvPr id="7" name="Rectangle: Rounded Corners 6">
            <a:extLst>
              <a:ext uri="{FF2B5EF4-FFF2-40B4-BE49-F238E27FC236}">
                <a16:creationId xmlns:a16="http://schemas.microsoft.com/office/drawing/2014/main" id="{65235E59-6F0F-12A5-CBAC-8AC2D8AA3D2E}"/>
              </a:ext>
            </a:extLst>
          </p:cNvPr>
          <p:cNvSpPr/>
          <p:nvPr/>
        </p:nvSpPr>
        <p:spPr>
          <a:xfrm>
            <a:off x="392381" y="1611847"/>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CA0484E5-E0FA-B8EB-72FD-6B1DDEF991A8}"/>
              </a:ext>
            </a:extLst>
          </p:cNvPr>
          <p:cNvSpPr/>
          <p:nvPr/>
        </p:nvSpPr>
        <p:spPr>
          <a:xfrm>
            <a:off x="430080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AE9CAA1-7BAA-F2C8-70E0-6FDF5D486C0E}"/>
              </a:ext>
            </a:extLst>
          </p:cNvPr>
          <p:cNvSpPr txBox="1"/>
          <p:nvPr/>
        </p:nvSpPr>
        <p:spPr>
          <a:xfrm>
            <a:off x="4572000" y="1813508"/>
            <a:ext cx="3048000" cy="3754874"/>
          </a:xfrm>
          <a:prstGeom prst="rect">
            <a:avLst/>
          </a:prstGeom>
          <a:noFill/>
        </p:spPr>
        <p:txBody>
          <a:bodyPr wrap="square" rtlCol="0">
            <a:spAutoFit/>
          </a:bodyPr>
          <a:lstStyle/>
          <a:p>
            <a:r>
              <a:rPr lang="en-US" sz="2000" b="1" dirty="0">
                <a:solidFill>
                  <a:schemeClr val="bg1"/>
                </a:solidFill>
                <a:latin typeface="Adobe Devanagari"/>
              </a:rPr>
              <a:t>Functional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Psoriasis Detection and Segmentation Module</a:t>
            </a:r>
          </a:p>
          <a:p>
            <a:pPr marL="342900" indent="-342900">
              <a:buFont typeface="Wingdings" panose="05000000000000000000" pitchFamily="2" charset="2"/>
              <a:buChar char="Ø"/>
            </a:pPr>
            <a:r>
              <a:rPr lang="en-US" sz="2000" dirty="0">
                <a:solidFill>
                  <a:schemeClr val="bg1"/>
                </a:solidFill>
                <a:latin typeface="Adobe Devanagari"/>
              </a:rPr>
              <a:t>Feature Extraction Module</a:t>
            </a:r>
          </a:p>
          <a:p>
            <a:pPr marL="342900" indent="-342900">
              <a:buFont typeface="Wingdings" panose="05000000000000000000" pitchFamily="2" charset="2"/>
              <a:buChar char="Ø"/>
            </a:pPr>
            <a:r>
              <a:rPr lang="en-US" sz="2000" dirty="0">
                <a:solidFill>
                  <a:schemeClr val="bg1"/>
                </a:solidFill>
                <a:latin typeface="Adobe Devanagari"/>
              </a:rPr>
              <a:t>Psoriasis Scaling Severity Classification Module</a:t>
            </a:r>
          </a:p>
          <a:p>
            <a:pPr marL="342900" indent="-342900">
              <a:buFont typeface="Wingdings" panose="05000000000000000000" pitchFamily="2" charset="2"/>
              <a:buChar char="Ø"/>
            </a:pPr>
            <a:r>
              <a:rPr lang="en-US" sz="2000" dirty="0">
                <a:solidFill>
                  <a:schemeClr val="bg1"/>
                </a:solidFill>
                <a:latin typeface="Adobe Devanagari"/>
              </a:rPr>
              <a:t>Enhanced Scaling Severity Measurement Module</a:t>
            </a:r>
          </a:p>
        </p:txBody>
      </p:sp>
      <p:sp>
        <p:nvSpPr>
          <p:cNvPr id="10" name="TextBox 9">
            <a:extLst>
              <a:ext uri="{FF2B5EF4-FFF2-40B4-BE49-F238E27FC236}">
                <a16:creationId xmlns:a16="http://schemas.microsoft.com/office/drawing/2014/main" id="{0C0F9DF9-B454-173A-9E18-B08C319CCA23}"/>
              </a:ext>
            </a:extLst>
          </p:cNvPr>
          <p:cNvSpPr txBox="1"/>
          <p:nvPr/>
        </p:nvSpPr>
        <p:spPr>
          <a:xfrm>
            <a:off x="514352" y="1796575"/>
            <a:ext cx="3479800" cy="3766026"/>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Psoriasis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Gain a deep understanding of the specific areas within the Psoriasis and data science fields to proceed with the research effectively.</a:t>
            </a:r>
          </a:p>
        </p:txBody>
      </p:sp>
    </p:spTree>
    <p:extLst>
      <p:ext uri="{BB962C8B-B14F-4D97-AF65-F5344CB8AC3E}">
        <p14:creationId xmlns:p14="http://schemas.microsoft.com/office/powerpoint/2010/main" val="315874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2889-19D5-9630-FF80-00D42D459C2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D006F81-AFC9-E7C0-AE82-B49CB545DF3E}"/>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BF23F57-54BE-3C69-FD45-130491BBD71E}"/>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F1ECE26-DFB0-54B8-02B3-2C01C8AD1F36}"/>
              </a:ext>
            </a:extLst>
          </p:cNvPr>
          <p:cNvSpPr/>
          <p:nvPr/>
        </p:nvSpPr>
        <p:spPr>
          <a:xfrm>
            <a:off x="6588759" y="1877446"/>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4</a:t>
            </a:r>
          </a:p>
        </p:txBody>
      </p:sp>
      <p:sp>
        <p:nvSpPr>
          <p:cNvPr id="6" name="Flowchart: Connector 5">
            <a:extLst>
              <a:ext uri="{FF2B5EF4-FFF2-40B4-BE49-F238E27FC236}">
                <a16:creationId xmlns:a16="http://schemas.microsoft.com/office/drawing/2014/main" id="{D3AD80A8-9D2A-CEC0-5F66-2B9CBB50D7FD}"/>
              </a:ext>
            </a:extLst>
          </p:cNvPr>
          <p:cNvSpPr/>
          <p:nvPr/>
        </p:nvSpPr>
        <p:spPr>
          <a:xfrm>
            <a:off x="8930957" y="5105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9ED85744-D93A-7FB4-E00F-C5CFD668379E}"/>
              </a:ext>
            </a:extLst>
          </p:cNvPr>
          <p:cNvSpPr/>
          <p:nvPr/>
        </p:nvSpPr>
        <p:spPr>
          <a:xfrm>
            <a:off x="7787957" y="453883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A7065972-6CE0-B4D0-384D-49E565ED59B8}"/>
              </a:ext>
            </a:extLst>
          </p:cNvPr>
          <p:cNvSpPr/>
          <p:nvPr/>
        </p:nvSpPr>
        <p:spPr>
          <a:xfrm>
            <a:off x="7160259" y="3457498"/>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1464DB8E-B4F8-CF7C-FF15-33BCA9D64AD7}"/>
              </a:ext>
            </a:extLst>
          </p:cNvPr>
          <p:cNvSpPr/>
          <p:nvPr/>
        </p:nvSpPr>
        <p:spPr>
          <a:xfrm>
            <a:off x="7922259" y="983843"/>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85FE1693-1950-6ABD-60AA-E95A0F4344A4}"/>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100295E9-E6ED-4E9A-BD91-810C7E726A8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F3F8A2-BB12-255A-00E5-D2BC5DEC6D4C}"/>
              </a:ext>
            </a:extLst>
          </p:cNvPr>
          <p:cNvSpPr txBox="1"/>
          <p:nvPr/>
        </p:nvSpPr>
        <p:spPr>
          <a:xfrm>
            <a:off x="849895" y="2189288"/>
            <a:ext cx="4038599" cy="2677656"/>
          </a:xfrm>
          <a:prstGeom prst="rect">
            <a:avLst/>
          </a:prstGeom>
          <a:noFill/>
        </p:spPr>
        <p:txBody>
          <a:bodyPr wrap="square" rtlCol="0">
            <a:spAutoFit/>
          </a:bodyPr>
          <a:lstStyle/>
          <a:p>
            <a:r>
              <a:rPr lang="en-US" sz="2800" dirty="0">
                <a:solidFill>
                  <a:schemeClr val="bg1"/>
                </a:solidFill>
                <a:latin typeface="Adobe Devanagari"/>
              </a:rPr>
              <a:t>Develop an Advanced System for Accurate Detection and Severity Assessment of Eczema Using Image Processing Techniques.</a:t>
            </a:r>
          </a:p>
        </p:txBody>
      </p:sp>
      <p:pic>
        <p:nvPicPr>
          <p:cNvPr id="13" name="Picture 12">
            <a:extLst>
              <a:ext uri="{FF2B5EF4-FFF2-40B4-BE49-F238E27FC236}">
                <a16:creationId xmlns:a16="http://schemas.microsoft.com/office/drawing/2014/main" id="{665EE3D1-0EB4-72A3-17A4-F2D1A62228D7}"/>
              </a:ext>
            </a:extLst>
          </p:cNvPr>
          <p:cNvPicPr>
            <a:picLocks noChangeAspect="1"/>
          </p:cNvPicPr>
          <p:nvPr/>
        </p:nvPicPr>
        <p:blipFill>
          <a:blip r:embed="rId3" cstate="print">
            <a:extLst>
              <a:ext uri="{28A0092B-C50C-407E-A947-70E740481C1C}">
                <a14:useLocalDpi xmlns:a14="http://schemas.microsoft.com/office/drawing/2010/main" val="0"/>
              </a:ext>
            </a:extLst>
          </a:blip>
          <a:srcRect l="6523" r="6523"/>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2438670-250A-DF74-5FEA-2170BD813BE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48309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787578-0443-65B6-C2C1-9D04D8FE5B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3" name="Rectangle 2">
            <a:extLst>
              <a:ext uri="{FF2B5EF4-FFF2-40B4-BE49-F238E27FC236}">
                <a16:creationId xmlns:a16="http://schemas.microsoft.com/office/drawing/2014/main" id="{F38AC53B-6041-BB94-A29E-17D6E5A4C6EB}"/>
              </a:ext>
            </a:extLst>
          </p:cNvPr>
          <p:cNvSpPr/>
          <p:nvPr/>
        </p:nvSpPr>
        <p:spPr>
          <a:xfrm>
            <a:off x="76200" y="1066800"/>
            <a:ext cx="4482666" cy="5029200"/>
          </a:xfrm>
          <a:prstGeom prst="rect">
            <a:avLst/>
          </a:prstGeom>
          <a:solidFill>
            <a:schemeClr val="bg1"/>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C78DD4-AB28-0FB9-5044-804704F1DC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sp>
        <p:nvSpPr>
          <p:cNvPr id="5" name="Content Placeholder 5">
            <a:extLst>
              <a:ext uri="{FF2B5EF4-FFF2-40B4-BE49-F238E27FC236}">
                <a16:creationId xmlns:a16="http://schemas.microsoft.com/office/drawing/2014/main" id="{F285B477-FF36-D10D-C833-9E58FBBBCCEF}"/>
              </a:ext>
            </a:extLst>
          </p:cNvPr>
          <p:cNvSpPr txBox="1">
            <a:spLocks/>
          </p:cNvSpPr>
          <p:nvPr/>
        </p:nvSpPr>
        <p:spPr>
          <a:xfrm>
            <a:off x="4558866" y="290873"/>
            <a:ext cx="3561132" cy="61598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4000" b="1" dirty="0">
                <a:solidFill>
                  <a:schemeClr val="tx1"/>
                </a:solidFill>
                <a:latin typeface="Adobe Devanagari"/>
              </a:rPr>
              <a:t>Research Gap</a:t>
            </a:r>
          </a:p>
        </p:txBody>
      </p:sp>
      <p:graphicFrame>
        <p:nvGraphicFramePr>
          <p:cNvPr id="6" name="Table 5">
            <a:extLst>
              <a:ext uri="{FF2B5EF4-FFF2-40B4-BE49-F238E27FC236}">
                <a16:creationId xmlns:a16="http://schemas.microsoft.com/office/drawing/2014/main" id="{12CEC4D5-4245-1D00-C5C9-6229CA0CF5C0}"/>
              </a:ext>
            </a:extLst>
          </p:cNvPr>
          <p:cNvGraphicFramePr>
            <a:graphicFrameLocks noGrp="1"/>
          </p:cNvGraphicFramePr>
          <p:nvPr/>
        </p:nvGraphicFramePr>
        <p:xfrm>
          <a:off x="4738834" y="1840049"/>
          <a:ext cx="7239000" cy="371856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621333920"/>
                    </a:ext>
                  </a:extLst>
                </a:gridCol>
                <a:gridCol w="685799">
                  <a:extLst>
                    <a:ext uri="{9D8B030D-6E8A-4147-A177-3AD203B41FA5}">
                      <a16:colId xmlns:a16="http://schemas.microsoft.com/office/drawing/2014/main" val="406654605"/>
                    </a:ext>
                  </a:extLst>
                </a:gridCol>
                <a:gridCol w="692727">
                  <a:extLst>
                    <a:ext uri="{9D8B030D-6E8A-4147-A177-3AD203B41FA5}">
                      <a16:colId xmlns:a16="http://schemas.microsoft.com/office/drawing/2014/main" val="968908481"/>
                    </a:ext>
                  </a:extLst>
                </a:gridCol>
                <a:gridCol w="692727">
                  <a:extLst>
                    <a:ext uri="{9D8B030D-6E8A-4147-A177-3AD203B41FA5}">
                      <a16:colId xmlns:a16="http://schemas.microsoft.com/office/drawing/2014/main" val="1535627062"/>
                    </a:ext>
                  </a:extLst>
                </a:gridCol>
                <a:gridCol w="692727">
                  <a:extLst>
                    <a:ext uri="{9D8B030D-6E8A-4147-A177-3AD203B41FA5}">
                      <a16:colId xmlns:a16="http://schemas.microsoft.com/office/drawing/2014/main" val="734107691"/>
                    </a:ext>
                  </a:extLst>
                </a:gridCol>
                <a:gridCol w="738911">
                  <a:extLst>
                    <a:ext uri="{9D8B030D-6E8A-4147-A177-3AD203B41FA5}">
                      <a16:colId xmlns:a16="http://schemas.microsoft.com/office/drawing/2014/main" val="4258505927"/>
                    </a:ext>
                  </a:extLst>
                </a:gridCol>
                <a:gridCol w="1145309">
                  <a:extLst>
                    <a:ext uri="{9D8B030D-6E8A-4147-A177-3AD203B41FA5}">
                      <a16:colId xmlns:a16="http://schemas.microsoft.com/office/drawing/2014/main" val="3570165327"/>
                    </a:ext>
                  </a:extLst>
                </a:gridCol>
              </a:tblGrid>
              <a:tr h="370840">
                <a:tc>
                  <a:txBody>
                    <a:bodyPr/>
                    <a:lstStyle/>
                    <a:p>
                      <a:endParaRPr lang="en-US" dirty="0"/>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[1]</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[2]</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[3]</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[4]</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[5]</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Proposed Solution</a:t>
                      </a:r>
                    </a:p>
                  </a:txBody>
                  <a:tcPr>
                    <a:lnB w="12700" cap="flat" cmpd="sng" algn="ctr">
                      <a:solidFill>
                        <a:schemeClr val="tx1"/>
                      </a:solidFill>
                      <a:prstDash val="solid"/>
                      <a:round/>
                      <a:headEnd type="none" w="med" len="med"/>
                      <a:tailEnd type="none" w="med" len="med"/>
                    </a:lnB>
                    <a:solidFill>
                      <a:srgbClr val="641800"/>
                    </a:solidFill>
                  </a:tcPr>
                </a:tc>
                <a:extLst>
                  <a:ext uri="{0D108BD9-81ED-4DB2-BD59-A6C34878D82A}">
                    <a16:rowId xmlns:a16="http://schemas.microsoft.com/office/drawing/2014/main" val="3679045224"/>
                  </a:ext>
                </a:extLst>
              </a:tr>
              <a:tr h="370840">
                <a:tc>
                  <a:txBody>
                    <a:bodyPr/>
                    <a:lstStyle/>
                    <a:p>
                      <a:r>
                        <a:rPr lang="en-US" sz="1600" dirty="0">
                          <a:latin typeface="Adobe Devanagari"/>
                        </a:rPr>
                        <a:t>Implement Cutting-Edge Deep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3033408"/>
                  </a:ext>
                </a:extLst>
              </a:tr>
              <a:tr h="370840">
                <a:tc>
                  <a:txBody>
                    <a:bodyPr/>
                    <a:lstStyle/>
                    <a:p>
                      <a:r>
                        <a:rPr lang="en-US" sz="1600" dirty="0">
                          <a:latin typeface="Adobe Devanagari"/>
                        </a:rPr>
                        <a:t>Integrate Explainable AI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187441"/>
                  </a:ext>
                </a:extLst>
              </a:tr>
              <a:tr h="370840">
                <a:tc>
                  <a:txBody>
                    <a:bodyPr/>
                    <a:lstStyle/>
                    <a:p>
                      <a:r>
                        <a:rPr lang="en-US" sz="1600" dirty="0">
                          <a:latin typeface="Adobe Devanagari"/>
                        </a:rPr>
                        <a:t>Improve Robustness</a:t>
                      </a:r>
                    </a:p>
                    <a:p>
                      <a:endParaRPr lang="en-US" sz="1600" dirty="0">
                        <a:latin typeface="Adobe Devanaga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4234223"/>
                  </a:ext>
                </a:extLst>
              </a:tr>
              <a:tr h="370840">
                <a:tc>
                  <a:txBody>
                    <a:bodyPr/>
                    <a:lstStyle/>
                    <a:p>
                      <a:r>
                        <a:rPr lang="en-US" sz="1600" dirty="0">
                          <a:latin typeface="Adobe Devanagari"/>
                        </a:rPr>
                        <a:t>Develop Multi-Scale </a:t>
                      </a:r>
                      <a:r>
                        <a:rPr lang="en-US" sz="1600" dirty="0" err="1">
                          <a:latin typeface="Adobe Devanagari"/>
                        </a:rPr>
                        <a:t>Superpixel</a:t>
                      </a:r>
                      <a:r>
                        <a:rPr lang="en-US" sz="1600" dirty="0">
                          <a:latin typeface="Adobe Devanagari"/>
                        </a:rPr>
                        <a:t> Clustering 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4963756"/>
                  </a:ext>
                </a:extLst>
              </a:tr>
              <a:tr h="506911">
                <a:tc>
                  <a:txBody>
                    <a:bodyPr/>
                    <a:lstStyle/>
                    <a:p>
                      <a:r>
                        <a:rPr lang="en-US" sz="1600" dirty="0">
                          <a:latin typeface="Adobe Devanagari"/>
                        </a:rPr>
                        <a:t>Analyze the Distribution and Clustering of Scales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949388"/>
                  </a:ext>
                </a:extLst>
              </a:tr>
            </a:tbl>
          </a:graphicData>
        </a:graphic>
      </p:graphicFrame>
      <p:pic>
        <p:nvPicPr>
          <p:cNvPr id="7" name="Graphic 6" descr="Close with solid fill">
            <a:extLst>
              <a:ext uri="{FF2B5EF4-FFF2-40B4-BE49-F238E27FC236}">
                <a16:creationId xmlns:a16="http://schemas.microsoft.com/office/drawing/2014/main" id="{A7551E62-9DF1-CB8E-4AD4-9A1C2C5D1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9998" y="2590613"/>
            <a:ext cx="342900" cy="342900"/>
          </a:xfrm>
          <a:prstGeom prst="rect">
            <a:avLst/>
          </a:prstGeom>
        </p:spPr>
      </p:pic>
      <p:pic>
        <p:nvPicPr>
          <p:cNvPr id="8" name="Graphic 7" descr="Checkmark with solid fill">
            <a:extLst>
              <a:ext uri="{FF2B5EF4-FFF2-40B4-BE49-F238E27FC236}">
                <a16:creationId xmlns:a16="http://schemas.microsoft.com/office/drawing/2014/main" id="{273E2C37-3AA7-9778-4E1C-13DA5121D2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0747" y="2593130"/>
            <a:ext cx="342900" cy="342900"/>
          </a:xfrm>
          <a:prstGeom prst="rect">
            <a:avLst/>
          </a:prstGeom>
        </p:spPr>
      </p:pic>
      <p:pic>
        <p:nvPicPr>
          <p:cNvPr id="9" name="Graphic 8" descr="Checkmark with solid fill">
            <a:extLst>
              <a:ext uri="{FF2B5EF4-FFF2-40B4-BE49-F238E27FC236}">
                <a16:creationId xmlns:a16="http://schemas.microsoft.com/office/drawing/2014/main" id="{AA40F23D-4964-45BE-8ACF-697CC76DC2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1496" y="2590613"/>
            <a:ext cx="342900" cy="342900"/>
          </a:xfrm>
          <a:prstGeom prst="rect">
            <a:avLst/>
          </a:prstGeom>
        </p:spPr>
      </p:pic>
      <p:pic>
        <p:nvPicPr>
          <p:cNvPr id="10" name="Graphic 9" descr="Checkmark with solid fill">
            <a:extLst>
              <a:ext uri="{FF2B5EF4-FFF2-40B4-BE49-F238E27FC236}">
                <a16:creationId xmlns:a16="http://schemas.microsoft.com/office/drawing/2014/main" id="{680385C1-680C-158A-8265-EF945D1D01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15943" y="2590613"/>
            <a:ext cx="342900" cy="342900"/>
          </a:xfrm>
          <a:prstGeom prst="rect">
            <a:avLst/>
          </a:prstGeom>
        </p:spPr>
      </p:pic>
      <p:pic>
        <p:nvPicPr>
          <p:cNvPr id="11" name="Graphic 10" descr="Checkmark with solid fill">
            <a:extLst>
              <a:ext uri="{FF2B5EF4-FFF2-40B4-BE49-F238E27FC236}">
                <a16:creationId xmlns:a16="http://schemas.microsoft.com/office/drawing/2014/main" id="{6CA0314E-3ED8-B21B-2787-9161CD2F82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8899" y="2566777"/>
            <a:ext cx="342900" cy="342900"/>
          </a:xfrm>
          <a:prstGeom prst="rect">
            <a:avLst/>
          </a:prstGeom>
        </p:spPr>
      </p:pic>
      <p:pic>
        <p:nvPicPr>
          <p:cNvPr id="12" name="Graphic 11" descr="Checkmark with solid fill">
            <a:extLst>
              <a:ext uri="{FF2B5EF4-FFF2-40B4-BE49-F238E27FC236}">
                <a16:creationId xmlns:a16="http://schemas.microsoft.com/office/drawing/2014/main" id="{6CC02E55-3E20-2569-1E4F-48FF8E7EEE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2004" y="3113827"/>
            <a:ext cx="342900" cy="342900"/>
          </a:xfrm>
          <a:prstGeom prst="rect">
            <a:avLst/>
          </a:prstGeom>
        </p:spPr>
      </p:pic>
      <p:pic>
        <p:nvPicPr>
          <p:cNvPr id="13" name="Graphic 12" descr="Close with solid fill">
            <a:extLst>
              <a:ext uri="{FF2B5EF4-FFF2-40B4-BE49-F238E27FC236}">
                <a16:creationId xmlns:a16="http://schemas.microsoft.com/office/drawing/2014/main" id="{9278A30D-C5EE-B9FC-443E-E4E8D2A87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492" y="3106247"/>
            <a:ext cx="342900" cy="342900"/>
          </a:xfrm>
          <a:prstGeom prst="rect">
            <a:avLst/>
          </a:prstGeom>
        </p:spPr>
      </p:pic>
      <p:pic>
        <p:nvPicPr>
          <p:cNvPr id="14" name="Graphic 13" descr="Close with solid fill">
            <a:extLst>
              <a:ext uri="{FF2B5EF4-FFF2-40B4-BE49-F238E27FC236}">
                <a16:creationId xmlns:a16="http://schemas.microsoft.com/office/drawing/2014/main" id="{BBE4B43C-F0E2-7F38-E8EB-4DC87B554D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7192" y="3106247"/>
            <a:ext cx="342900" cy="342900"/>
          </a:xfrm>
          <a:prstGeom prst="rect">
            <a:avLst/>
          </a:prstGeom>
        </p:spPr>
      </p:pic>
      <p:pic>
        <p:nvPicPr>
          <p:cNvPr id="15" name="Graphic 14" descr="Close with solid fill">
            <a:extLst>
              <a:ext uri="{FF2B5EF4-FFF2-40B4-BE49-F238E27FC236}">
                <a16:creationId xmlns:a16="http://schemas.microsoft.com/office/drawing/2014/main" id="{D8EBA244-DD0B-39C4-B66E-7A54F2E819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5635" y="3119002"/>
            <a:ext cx="342900" cy="342900"/>
          </a:xfrm>
          <a:prstGeom prst="rect">
            <a:avLst/>
          </a:prstGeom>
        </p:spPr>
      </p:pic>
      <p:pic>
        <p:nvPicPr>
          <p:cNvPr id="16" name="Graphic 15" descr="Close with solid fill">
            <a:extLst>
              <a:ext uri="{FF2B5EF4-FFF2-40B4-BE49-F238E27FC236}">
                <a16:creationId xmlns:a16="http://schemas.microsoft.com/office/drawing/2014/main" id="{1F445972-27E1-129A-AB9A-FD1EBC858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496" y="3119002"/>
            <a:ext cx="342900" cy="342900"/>
          </a:xfrm>
          <a:prstGeom prst="rect">
            <a:avLst/>
          </a:prstGeom>
        </p:spPr>
      </p:pic>
      <p:pic>
        <p:nvPicPr>
          <p:cNvPr id="17" name="Graphic 16" descr="Close with solid fill">
            <a:extLst>
              <a:ext uri="{FF2B5EF4-FFF2-40B4-BE49-F238E27FC236}">
                <a16:creationId xmlns:a16="http://schemas.microsoft.com/office/drawing/2014/main" id="{4B35097E-3209-1885-2E20-7A8004A7F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2245" y="3115549"/>
            <a:ext cx="342900" cy="342900"/>
          </a:xfrm>
          <a:prstGeom prst="rect">
            <a:avLst/>
          </a:prstGeom>
        </p:spPr>
      </p:pic>
      <p:pic>
        <p:nvPicPr>
          <p:cNvPr id="18" name="Graphic 17" descr="Checkmark with solid fill">
            <a:extLst>
              <a:ext uri="{FF2B5EF4-FFF2-40B4-BE49-F238E27FC236}">
                <a16:creationId xmlns:a16="http://schemas.microsoft.com/office/drawing/2014/main" id="{1468D9F5-47EF-E5A4-20D0-4E1412C1E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16591" y="3688693"/>
            <a:ext cx="342900" cy="342900"/>
          </a:xfrm>
          <a:prstGeom prst="rect">
            <a:avLst/>
          </a:prstGeom>
        </p:spPr>
      </p:pic>
      <p:pic>
        <p:nvPicPr>
          <p:cNvPr id="19" name="Graphic 18" descr="Checkmark with solid fill">
            <a:extLst>
              <a:ext uri="{FF2B5EF4-FFF2-40B4-BE49-F238E27FC236}">
                <a16:creationId xmlns:a16="http://schemas.microsoft.com/office/drawing/2014/main" id="{F6BABF49-84A5-658B-820D-E98D6681B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4749" y="3707097"/>
            <a:ext cx="342900" cy="342900"/>
          </a:xfrm>
          <a:prstGeom prst="rect">
            <a:avLst/>
          </a:prstGeom>
        </p:spPr>
      </p:pic>
      <p:pic>
        <p:nvPicPr>
          <p:cNvPr id="20" name="Graphic 19" descr="Checkmark with solid fill">
            <a:extLst>
              <a:ext uri="{FF2B5EF4-FFF2-40B4-BE49-F238E27FC236}">
                <a16:creationId xmlns:a16="http://schemas.microsoft.com/office/drawing/2014/main" id="{48369820-2279-B36C-CEC8-0D12BEC6D0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8899" y="5056399"/>
            <a:ext cx="342900" cy="342900"/>
          </a:xfrm>
          <a:prstGeom prst="rect">
            <a:avLst/>
          </a:prstGeom>
        </p:spPr>
      </p:pic>
      <p:pic>
        <p:nvPicPr>
          <p:cNvPr id="21" name="Graphic 20" descr="Close with solid fill">
            <a:extLst>
              <a:ext uri="{FF2B5EF4-FFF2-40B4-BE49-F238E27FC236}">
                <a16:creationId xmlns:a16="http://schemas.microsoft.com/office/drawing/2014/main" id="{F4BECA95-2C16-432B-FEDD-90208B3ED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7764" y="5058417"/>
            <a:ext cx="342900" cy="342900"/>
          </a:xfrm>
          <a:prstGeom prst="rect">
            <a:avLst/>
          </a:prstGeom>
        </p:spPr>
      </p:pic>
      <p:pic>
        <p:nvPicPr>
          <p:cNvPr id="22" name="Graphic 21" descr="Close with solid fill">
            <a:extLst>
              <a:ext uri="{FF2B5EF4-FFF2-40B4-BE49-F238E27FC236}">
                <a16:creationId xmlns:a16="http://schemas.microsoft.com/office/drawing/2014/main" id="{36B79B9D-8993-7EC3-ADC7-742E059DB9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0012" y="5058417"/>
            <a:ext cx="342900" cy="342900"/>
          </a:xfrm>
          <a:prstGeom prst="rect">
            <a:avLst/>
          </a:prstGeom>
        </p:spPr>
      </p:pic>
      <p:pic>
        <p:nvPicPr>
          <p:cNvPr id="23" name="Graphic 22" descr="Close with solid fill">
            <a:extLst>
              <a:ext uri="{FF2B5EF4-FFF2-40B4-BE49-F238E27FC236}">
                <a16:creationId xmlns:a16="http://schemas.microsoft.com/office/drawing/2014/main" id="{A865C76B-6E60-33BE-4772-5D19873A9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2824" y="5058417"/>
            <a:ext cx="342900" cy="342900"/>
          </a:xfrm>
          <a:prstGeom prst="rect">
            <a:avLst/>
          </a:prstGeom>
        </p:spPr>
      </p:pic>
      <p:pic>
        <p:nvPicPr>
          <p:cNvPr id="24" name="Graphic 23" descr="Close with solid fill">
            <a:extLst>
              <a:ext uri="{FF2B5EF4-FFF2-40B4-BE49-F238E27FC236}">
                <a16:creationId xmlns:a16="http://schemas.microsoft.com/office/drawing/2014/main" id="{ACE6148C-AB2C-4473-4967-3D514BA0A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9198" y="5058417"/>
            <a:ext cx="342900" cy="342900"/>
          </a:xfrm>
          <a:prstGeom prst="rect">
            <a:avLst/>
          </a:prstGeom>
        </p:spPr>
      </p:pic>
      <p:pic>
        <p:nvPicPr>
          <p:cNvPr id="25" name="Graphic 24" descr="Close with solid fill">
            <a:extLst>
              <a:ext uri="{FF2B5EF4-FFF2-40B4-BE49-F238E27FC236}">
                <a16:creationId xmlns:a16="http://schemas.microsoft.com/office/drawing/2014/main" id="{AC8D26A3-734F-03F6-47D3-35FE5A7BC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114" y="5056399"/>
            <a:ext cx="342900" cy="342900"/>
          </a:xfrm>
          <a:prstGeom prst="rect">
            <a:avLst/>
          </a:prstGeom>
        </p:spPr>
      </p:pic>
      <p:pic>
        <p:nvPicPr>
          <p:cNvPr id="26" name="Graphic 25" descr="Checkmark with solid fill">
            <a:extLst>
              <a:ext uri="{FF2B5EF4-FFF2-40B4-BE49-F238E27FC236}">
                <a16:creationId xmlns:a16="http://schemas.microsoft.com/office/drawing/2014/main" id="{18A6DEF5-5BB9-D89D-C1C3-24843EF891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2004" y="4374417"/>
            <a:ext cx="342900" cy="342900"/>
          </a:xfrm>
          <a:prstGeom prst="rect">
            <a:avLst/>
          </a:prstGeom>
        </p:spPr>
      </p:pic>
      <p:pic>
        <p:nvPicPr>
          <p:cNvPr id="27" name="Graphic 26" descr="Close with solid fill">
            <a:extLst>
              <a:ext uri="{FF2B5EF4-FFF2-40B4-BE49-F238E27FC236}">
                <a16:creationId xmlns:a16="http://schemas.microsoft.com/office/drawing/2014/main" id="{3A3E1676-CCE3-7E4F-85BA-D7FF9638B1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492" y="4383973"/>
            <a:ext cx="342900" cy="342900"/>
          </a:xfrm>
          <a:prstGeom prst="rect">
            <a:avLst/>
          </a:prstGeom>
        </p:spPr>
      </p:pic>
      <p:pic>
        <p:nvPicPr>
          <p:cNvPr id="28" name="Graphic 27" descr="Close with solid fill">
            <a:extLst>
              <a:ext uri="{FF2B5EF4-FFF2-40B4-BE49-F238E27FC236}">
                <a16:creationId xmlns:a16="http://schemas.microsoft.com/office/drawing/2014/main" id="{E64F0825-9B8C-2409-8D49-171ABFA039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9198" y="4374417"/>
            <a:ext cx="342900" cy="342900"/>
          </a:xfrm>
          <a:prstGeom prst="rect">
            <a:avLst/>
          </a:prstGeom>
        </p:spPr>
      </p:pic>
      <p:pic>
        <p:nvPicPr>
          <p:cNvPr id="29" name="Graphic 28" descr="Close with solid fill">
            <a:extLst>
              <a:ext uri="{FF2B5EF4-FFF2-40B4-BE49-F238E27FC236}">
                <a16:creationId xmlns:a16="http://schemas.microsoft.com/office/drawing/2014/main" id="{5EE7DF98-D49F-700C-0819-A49A6C8A32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6114" y="4374417"/>
            <a:ext cx="342900" cy="342900"/>
          </a:xfrm>
          <a:prstGeom prst="rect">
            <a:avLst/>
          </a:prstGeom>
        </p:spPr>
      </p:pic>
      <p:cxnSp>
        <p:nvCxnSpPr>
          <p:cNvPr id="30" name="Straight Connector 29">
            <a:extLst>
              <a:ext uri="{FF2B5EF4-FFF2-40B4-BE49-F238E27FC236}">
                <a16:creationId xmlns:a16="http://schemas.microsoft.com/office/drawing/2014/main" id="{DC7ED449-FC85-AD6F-85BA-4D7DD7257DB4}"/>
              </a:ext>
            </a:extLst>
          </p:cNvPr>
          <p:cNvCxnSpPr>
            <a:cxnSpLocks/>
          </p:cNvCxnSpPr>
          <p:nvPr/>
        </p:nvCxnSpPr>
        <p:spPr>
          <a:xfrm>
            <a:off x="4694236" y="1848067"/>
            <a:ext cx="2590800" cy="59944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5B4326E-684D-0451-F05F-BD28FF9183F9}"/>
              </a:ext>
            </a:extLst>
          </p:cNvPr>
          <p:cNvSpPr txBox="1"/>
          <p:nvPr/>
        </p:nvSpPr>
        <p:spPr>
          <a:xfrm>
            <a:off x="5731992" y="1787123"/>
            <a:ext cx="1558756" cy="584775"/>
          </a:xfrm>
          <a:prstGeom prst="rect">
            <a:avLst/>
          </a:prstGeom>
          <a:noFill/>
        </p:spPr>
        <p:txBody>
          <a:bodyPr wrap="square" rtlCol="0">
            <a:spAutoFit/>
          </a:bodyPr>
          <a:lstStyle/>
          <a:p>
            <a:pPr algn="r"/>
            <a:r>
              <a:rPr lang="en-US" sz="1600" b="1" dirty="0">
                <a:solidFill>
                  <a:schemeClr val="bg1"/>
                </a:solidFill>
                <a:latin typeface="Adobe Devanagari"/>
              </a:rPr>
              <a:t>Research </a:t>
            </a:r>
          </a:p>
          <a:p>
            <a:pPr algn="r"/>
            <a:r>
              <a:rPr lang="en-US" sz="1600" b="1" dirty="0">
                <a:solidFill>
                  <a:schemeClr val="bg1"/>
                </a:solidFill>
                <a:latin typeface="Adobe Devanagari"/>
              </a:rPr>
              <a:t>Papers</a:t>
            </a:r>
          </a:p>
        </p:txBody>
      </p:sp>
      <p:sp>
        <p:nvSpPr>
          <p:cNvPr id="32" name="TextBox 31">
            <a:extLst>
              <a:ext uri="{FF2B5EF4-FFF2-40B4-BE49-F238E27FC236}">
                <a16:creationId xmlns:a16="http://schemas.microsoft.com/office/drawing/2014/main" id="{AFF429AE-AE40-F2D5-769D-C02A74D33946}"/>
              </a:ext>
            </a:extLst>
          </p:cNvPr>
          <p:cNvSpPr txBox="1"/>
          <p:nvPr/>
        </p:nvSpPr>
        <p:spPr>
          <a:xfrm>
            <a:off x="4035740" y="2016009"/>
            <a:ext cx="1558756" cy="338554"/>
          </a:xfrm>
          <a:prstGeom prst="rect">
            <a:avLst/>
          </a:prstGeom>
          <a:noFill/>
        </p:spPr>
        <p:txBody>
          <a:bodyPr wrap="square" rtlCol="0">
            <a:spAutoFit/>
          </a:bodyPr>
          <a:lstStyle/>
          <a:p>
            <a:pPr algn="r"/>
            <a:r>
              <a:rPr lang="en-US" sz="1600" b="1" dirty="0">
                <a:solidFill>
                  <a:schemeClr val="bg1"/>
                </a:solidFill>
                <a:latin typeface="Adobe Devanagari"/>
              </a:rPr>
              <a:t>Features</a:t>
            </a:r>
          </a:p>
        </p:txBody>
      </p:sp>
      <p:sp>
        <p:nvSpPr>
          <p:cNvPr id="33" name="TextBox 32">
            <a:extLst>
              <a:ext uri="{FF2B5EF4-FFF2-40B4-BE49-F238E27FC236}">
                <a16:creationId xmlns:a16="http://schemas.microsoft.com/office/drawing/2014/main" id="{0435EF6E-44CB-B8DA-D799-5C542987EB23}"/>
              </a:ext>
            </a:extLst>
          </p:cNvPr>
          <p:cNvSpPr txBox="1"/>
          <p:nvPr/>
        </p:nvSpPr>
        <p:spPr>
          <a:xfrm>
            <a:off x="258764" y="1715990"/>
            <a:ext cx="4176708" cy="4278094"/>
          </a:xfrm>
          <a:prstGeom prst="rect">
            <a:avLst/>
          </a:prstGeom>
          <a:noFill/>
        </p:spPr>
        <p:txBody>
          <a:bodyPr wrap="square" rtlCol="0">
            <a:spAutoFit/>
          </a:bodyPr>
          <a:lstStyle/>
          <a:p>
            <a:r>
              <a:rPr lang="en-US" sz="1600" b="1" dirty="0">
                <a:latin typeface="Adobe Devanagari"/>
              </a:rPr>
              <a:t>[1] </a:t>
            </a:r>
            <a:r>
              <a:rPr lang="en-US" sz="1600" dirty="0">
                <a:latin typeface="Adobe Devanagari"/>
              </a:rPr>
              <a:t>A Novel Approach for Automatic Identification of Psoriasis Affected Skin Area. </a:t>
            </a:r>
          </a:p>
          <a:p>
            <a:endParaRPr lang="en-US" sz="1600" dirty="0">
              <a:latin typeface="Adobe Devanagari"/>
            </a:endParaRPr>
          </a:p>
          <a:p>
            <a:r>
              <a:rPr lang="en-US" sz="1600" b="1" dirty="0">
                <a:latin typeface="Adobe Devanagari"/>
              </a:rPr>
              <a:t>[2] </a:t>
            </a:r>
            <a:r>
              <a:rPr lang="en-US" sz="1600" dirty="0">
                <a:latin typeface="Adobe Devanagari"/>
              </a:rPr>
              <a:t>Automatic Scale Severity Assessment Method in Psoriasis Skin Images Using Local Descriptors</a:t>
            </a:r>
          </a:p>
          <a:p>
            <a:endParaRPr lang="en-US" sz="1600" dirty="0">
              <a:latin typeface="Adobe Devanagari"/>
            </a:endParaRPr>
          </a:p>
          <a:p>
            <a:r>
              <a:rPr lang="en-US" sz="1600" b="1" dirty="0">
                <a:latin typeface="Adobe Devanagari"/>
              </a:rPr>
              <a:t>[3] </a:t>
            </a:r>
            <a:r>
              <a:rPr lang="en-US" sz="1600" dirty="0">
                <a:latin typeface="Adobe Devanagari"/>
              </a:rPr>
              <a:t>Comparison of Psoriasis Disease</a:t>
            </a:r>
          </a:p>
          <a:p>
            <a:r>
              <a:rPr lang="en-US" sz="1600" dirty="0">
                <a:latin typeface="Adobe Devanagari"/>
              </a:rPr>
              <a:t>Detection and Classification Through Various Image Processing Techniques-A Review</a:t>
            </a:r>
          </a:p>
          <a:p>
            <a:endParaRPr lang="en-US" sz="1600" dirty="0">
              <a:latin typeface="Adobe Devanagari"/>
            </a:endParaRPr>
          </a:p>
          <a:p>
            <a:r>
              <a:rPr lang="en-US" sz="1600" b="1" dirty="0">
                <a:latin typeface="Adobe Devanagari"/>
              </a:rPr>
              <a:t>[4] </a:t>
            </a:r>
            <a:r>
              <a:rPr lang="en-US" sz="1600" dirty="0">
                <a:latin typeface="Adobe Devanagari"/>
              </a:rPr>
              <a:t>Psoriasis Detection Based on Deep Neural Network</a:t>
            </a:r>
          </a:p>
          <a:p>
            <a:endParaRPr lang="en-US" sz="1600" dirty="0">
              <a:latin typeface="Adobe Devanagari"/>
            </a:endParaRPr>
          </a:p>
          <a:p>
            <a:r>
              <a:rPr lang="en-US" sz="1600" b="1" dirty="0">
                <a:latin typeface="Adobe Devanagari"/>
              </a:rPr>
              <a:t>[5] </a:t>
            </a:r>
            <a:r>
              <a:rPr lang="en-US" sz="1600" dirty="0">
                <a:latin typeface="Adobe Devanagari"/>
              </a:rPr>
              <a:t>Evaluation of psoriasis skin disease classification using convolutional neural network</a:t>
            </a:r>
          </a:p>
        </p:txBody>
      </p:sp>
      <p:sp>
        <p:nvSpPr>
          <p:cNvPr id="34" name="Flowchart: Connector 33">
            <a:extLst>
              <a:ext uri="{FF2B5EF4-FFF2-40B4-BE49-F238E27FC236}">
                <a16:creationId xmlns:a16="http://schemas.microsoft.com/office/drawing/2014/main" id="{1342F879-89F9-5D81-8961-99D4D7B708E4}"/>
              </a:ext>
            </a:extLst>
          </p:cNvPr>
          <p:cNvSpPr/>
          <p:nvPr/>
        </p:nvSpPr>
        <p:spPr>
          <a:xfrm>
            <a:off x="304800" y="1219200"/>
            <a:ext cx="152400" cy="152400"/>
          </a:xfrm>
          <a:prstGeom prst="flowChartConnector">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4CD2ECF2-46A1-27BE-53EC-4432C13C4537}"/>
              </a:ext>
            </a:extLst>
          </p:cNvPr>
          <p:cNvSpPr/>
          <p:nvPr/>
        </p:nvSpPr>
        <p:spPr>
          <a:xfrm>
            <a:off x="609600" y="1219200"/>
            <a:ext cx="152400" cy="152400"/>
          </a:xfrm>
          <a:prstGeom prst="flowChartConnector">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a:extLst>
              <a:ext uri="{FF2B5EF4-FFF2-40B4-BE49-F238E27FC236}">
                <a16:creationId xmlns:a16="http://schemas.microsoft.com/office/drawing/2014/main" id="{A2FB88A8-05C8-A456-FE80-25EF1A398D65}"/>
              </a:ext>
            </a:extLst>
          </p:cNvPr>
          <p:cNvSpPr/>
          <p:nvPr/>
        </p:nvSpPr>
        <p:spPr>
          <a:xfrm>
            <a:off x="928750" y="1219200"/>
            <a:ext cx="152400" cy="152400"/>
          </a:xfrm>
          <a:prstGeom prst="flowChartConnector">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2EA2ADE-090A-02E0-807D-52E671315263}"/>
              </a:ext>
            </a:extLst>
          </p:cNvPr>
          <p:cNvCxnSpPr>
            <a:cxnSpLocks/>
          </p:cNvCxnSpPr>
          <p:nvPr/>
        </p:nvCxnSpPr>
        <p:spPr>
          <a:xfrm>
            <a:off x="304800" y="1559818"/>
            <a:ext cx="3962400" cy="0"/>
          </a:xfrm>
          <a:prstGeom prst="line">
            <a:avLst/>
          </a:prstGeom>
          <a:ln w="28575">
            <a:solidFill>
              <a:srgbClr val="641800"/>
            </a:solidFill>
          </a:ln>
        </p:spPr>
        <p:style>
          <a:lnRef idx="1">
            <a:schemeClr val="accent1"/>
          </a:lnRef>
          <a:fillRef idx="0">
            <a:schemeClr val="accent1"/>
          </a:fillRef>
          <a:effectRef idx="0">
            <a:schemeClr val="accent1"/>
          </a:effectRef>
          <a:fontRef idx="minor">
            <a:schemeClr val="tx1"/>
          </a:fontRef>
        </p:style>
      </p:cxnSp>
      <p:pic>
        <p:nvPicPr>
          <p:cNvPr id="38" name="Graphic 37" descr="Close with solid fill">
            <a:extLst>
              <a:ext uri="{FF2B5EF4-FFF2-40B4-BE49-F238E27FC236}">
                <a16:creationId xmlns:a16="http://schemas.microsoft.com/office/drawing/2014/main" id="{4E372F50-66A6-A9AB-C443-D6C51BFA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492" y="2540014"/>
            <a:ext cx="342900" cy="342900"/>
          </a:xfrm>
          <a:prstGeom prst="rect">
            <a:avLst/>
          </a:prstGeom>
        </p:spPr>
      </p:pic>
      <p:pic>
        <p:nvPicPr>
          <p:cNvPr id="39" name="Graphic 38" descr="Close with solid fill">
            <a:extLst>
              <a:ext uri="{FF2B5EF4-FFF2-40B4-BE49-F238E27FC236}">
                <a16:creationId xmlns:a16="http://schemas.microsoft.com/office/drawing/2014/main" id="{9FF61996-CD8F-AD53-6970-D3D21C87A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6232" y="3741445"/>
            <a:ext cx="342900" cy="342900"/>
          </a:xfrm>
          <a:prstGeom prst="rect">
            <a:avLst/>
          </a:prstGeom>
        </p:spPr>
      </p:pic>
      <p:pic>
        <p:nvPicPr>
          <p:cNvPr id="40" name="Graphic 39" descr="Close with solid fill">
            <a:extLst>
              <a:ext uri="{FF2B5EF4-FFF2-40B4-BE49-F238E27FC236}">
                <a16:creationId xmlns:a16="http://schemas.microsoft.com/office/drawing/2014/main" id="{EA5EE74A-E2FC-4162-213F-FD92E4CF3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8103" y="4387635"/>
            <a:ext cx="342900" cy="342900"/>
          </a:xfrm>
          <a:prstGeom prst="rect">
            <a:avLst/>
          </a:prstGeom>
        </p:spPr>
      </p:pic>
      <p:pic>
        <p:nvPicPr>
          <p:cNvPr id="41" name="Graphic 40" descr="Checkmark with solid fill">
            <a:extLst>
              <a:ext uri="{FF2B5EF4-FFF2-40B4-BE49-F238E27FC236}">
                <a16:creationId xmlns:a16="http://schemas.microsoft.com/office/drawing/2014/main" id="{1D13E7FF-9647-BA66-4C38-AEC1954E91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6884" y="3681460"/>
            <a:ext cx="342900" cy="342900"/>
          </a:xfrm>
          <a:prstGeom prst="rect">
            <a:avLst/>
          </a:prstGeom>
        </p:spPr>
      </p:pic>
      <p:pic>
        <p:nvPicPr>
          <p:cNvPr id="42" name="Graphic 41" descr="Close with solid fill">
            <a:extLst>
              <a:ext uri="{FF2B5EF4-FFF2-40B4-BE49-F238E27FC236}">
                <a16:creationId xmlns:a16="http://schemas.microsoft.com/office/drawing/2014/main" id="{B7D17849-76A0-0EC6-A5E6-28273D14D1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6208" y="4383973"/>
            <a:ext cx="342900" cy="342900"/>
          </a:xfrm>
          <a:prstGeom prst="rect">
            <a:avLst/>
          </a:prstGeom>
        </p:spPr>
      </p:pic>
      <p:pic>
        <p:nvPicPr>
          <p:cNvPr id="43" name="Graphic 42" descr="Close with solid fill">
            <a:extLst>
              <a:ext uri="{FF2B5EF4-FFF2-40B4-BE49-F238E27FC236}">
                <a16:creationId xmlns:a16="http://schemas.microsoft.com/office/drawing/2014/main" id="{77BD6FA6-198A-AAA5-009B-E3DBF40D3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5583" y="3684768"/>
            <a:ext cx="342900" cy="342900"/>
          </a:xfrm>
          <a:prstGeom prst="rect">
            <a:avLst/>
          </a:prstGeom>
        </p:spPr>
      </p:pic>
      <p:pic>
        <p:nvPicPr>
          <p:cNvPr id="44" name="Graphic 43" descr="Close with solid fill">
            <a:extLst>
              <a:ext uri="{FF2B5EF4-FFF2-40B4-BE49-F238E27FC236}">
                <a16:creationId xmlns:a16="http://schemas.microsoft.com/office/drawing/2014/main" id="{6E26149F-E71A-85EB-F8B1-2885DB5AE7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4575" y="3678031"/>
            <a:ext cx="342900" cy="342900"/>
          </a:xfrm>
          <a:prstGeom prst="rect">
            <a:avLst/>
          </a:prstGeom>
        </p:spPr>
      </p:pic>
    </p:spTree>
    <p:extLst>
      <p:ext uri="{BB962C8B-B14F-4D97-AF65-F5344CB8AC3E}">
        <p14:creationId xmlns:p14="http://schemas.microsoft.com/office/powerpoint/2010/main" val="4124452042"/>
      </p:ext>
    </p:extLst>
  </p:cSld>
  <p:clrMapOvr>
    <a:masterClrMapping/>
  </p:clrMapOvr>
  <p:transition spd="slow">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7" name="Picture 6" descr="A diagram of a computer&#10;&#10;Description automatically generated">
            <a:extLst>
              <a:ext uri="{FF2B5EF4-FFF2-40B4-BE49-F238E27FC236}">
                <a16:creationId xmlns:a16="http://schemas.microsoft.com/office/drawing/2014/main" id="{17C51F84-2587-5E70-9238-DCCB065163B4}"/>
              </a:ext>
            </a:extLst>
          </p:cNvPr>
          <p:cNvPicPr>
            <a:picLocks noChangeAspect="1"/>
          </p:cNvPicPr>
          <p:nvPr/>
        </p:nvPicPr>
        <p:blipFill rotWithShape="1">
          <a:blip r:embed="rId3">
            <a:extLst>
              <a:ext uri="{28A0092B-C50C-407E-A947-70E740481C1C}">
                <a14:useLocalDpi xmlns:a14="http://schemas.microsoft.com/office/drawing/2010/main" val="0"/>
              </a:ext>
            </a:extLst>
          </a:blip>
          <a:srcRect l="2538" t="3935" r="2538" b="3694"/>
          <a:stretch/>
        </p:blipFill>
        <p:spPr>
          <a:xfrm>
            <a:off x="1076176" y="961372"/>
            <a:ext cx="10039648" cy="5301982"/>
          </a:xfrm>
          <a:prstGeom prst="rect">
            <a:avLst/>
          </a:prstGeom>
        </p:spPr>
      </p:pic>
    </p:spTree>
    <p:extLst>
      <p:ext uri="{BB962C8B-B14F-4D97-AF65-F5344CB8AC3E}">
        <p14:creationId xmlns:p14="http://schemas.microsoft.com/office/powerpoint/2010/main" val="144606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cap="none" dirty="0"/>
              <a:t>Completed Tasks</a:t>
            </a:r>
            <a:endParaRPr lang="en-US" sz="4000" b="1" cap="none" dirty="0"/>
          </a:p>
        </p:txBody>
      </p:sp>
      <p:sp>
        <p:nvSpPr>
          <p:cNvPr id="8" name="Rectangle: Diagonal Corners Rounded 6">
            <a:extLst>
              <a:ext uri="{FF2B5EF4-FFF2-40B4-BE49-F238E27FC236}">
                <a16:creationId xmlns:a16="http://schemas.microsoft.com/office/drawing/2014/main" id="{63CDDB87-BECB-44A7-37B5-FD56199AF5AF}"/>
              </a:ext>
            </a:extLst>
          </p:cNvPr>
          <p:cNvSpPr/>
          <p:nvPr/>
        </p:nvSpPr>
        <p:spPr>
          <a:xfrm>
            <a:off x="372532" y="1071799"/>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Prepared the dataset for psoriasis detection and severity classification in collaboration with dermatologists to validate severity levels</a:t>
            </a:r>
            <a:r>
              <a:rPr lang="en-US" sz="1200" b="1" dirty="0">
                <a:latin typeface="Adobe Devanagari"/>
              </a:rPr>
              <a:t>.</a:t>
            </a:r>
          </a:p>
        </p:txBody>
      </p:sp>
      <p:sp>
        <p:nvSpPr>
          <p:cNvPr id="6" name="Rectangle: Diagonal Corners Rounded 6">
            <a:extLst>
              <a:ext uri="{FF2B5EF4-FFF2-40B4-BE49-F238E27FC236}">
                <a16:creationId xmlns:a16="http://schemas.microsoft.com/office/drawing/2014/main" id="{3D7505A5-749F-4A71-9252-8E87D1716DB4}"/>
              </a:ext>
            </a:extLst>
          </p:cNvPr>
          <p:cNvSpPr/>
          <p:nvPr/>
        </p:nvSpPr>
        <p:spPr>
          <a:xfrm>
            <a:off x="397935" y="1919509"/>
            <a:ext cx="11501617" cy="6858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Conducted data preprocessing to standardize the dataset and applied data augmentation techniques to enhance training and testing samples.</a:t>
            </a:r>
          </a:p>
        </p:txBody>
      </p:sp>
      <p:sp>
        <p:nvSpPr>
          <p:cNvPr id="7" name="Rectangle: Diagonal Corners Rounded 6">
            <a:extLst>
              <a:ext uri="{FF2B5EF4-FFF2-40B4-BE49-F238E27FC236}">
                <a16:creationId xmlns:a16="http://schemas.microsoft.com/office/drawing/2014/main" id="{C1D01D2E-88DA-4980-B5E8-19D24C811E24}"/>
              </a:ext>
            </a:extLst>
          </p:cNvPr>
          <p:cNvSpPr/>
          <p:nvPr/>
        </p:nvSpPr>
        <p:spPr>
          <a:xfrm>
            <a:off x="372532" y="2798874"/>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Implemented models for psoriasis detection to identify affected areas with high precision.</a:t>
            </a:r>
          </a:p>
        </p:txBody>
      </p:sp>
      <p:sp>
        <p:nvSpPr>
          <p:cNvPr id="9" name="Rectangle: Diagonal Corners Rounded 6">
            <a:extLst>
              <a:ext uri="{FF2B5EF4-FFF2-40B4-BE49-F238E27FC236}">
                <a16:creationId xmlns:a16="http://schemas.microsoft.com/office/drawing/2014/main" id="{87B4A086-26E1-4EA2-8868-9FAEC968E834}"/>
              </a:ext>
            </a:extLst>
          </p:cNvPr>
          <p:cNvSpPr/>
          <p:nvPr/>
        </p:nvSpPr>
        <p:spPr>
          <a:xfrm>
            <a:off x="380999" y="3570294"/>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Developed models for psoriasis severity classification for accurate severity level categorization.</a:t>
            </a:r>
          </a:p>
        </p:txBody>
      </p:sp>
      <p:sp>
        <p:nvSpPr>
          <p:cNvPr id="10" name="Rectangle: Diagonal Corners Rounded 6">
            <a:extLst>
              <a:ext uri="{FF2B5EF4-FFF2-40B4-BE49-F238E27FC236}">
                <a16:creationId xmlns:a16="http://schemas.microsoft.com/office/drawing/2014/main" id="{AA64665C-3183-4F73-9AF8-FD32AF057D83}"/>
              </a:ext>
            </a:extLst>
          </p:cNvPr>
          <p:cNvSpPr/>
          <p:nvPr/>
        </p:nvSpPr>
        <p:spPr>
          <a:xfrm>
            <a:off x="381000" y="4397700"/>
            <a:ext cx="11518552" cy="50269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Integrated GOST module and MixConv block for improved performance.</a:t>
            </a:r>
          </a:p>
        </p:txBody>
      </p:sp>
      <p:sp>
        <p:nvSpPr>
          <p:cNvPr id="11" name="Rectangle: Diagonal Corners Rounded 6">
            <a:extLst>
              <a:ext uri="{FF2B5EF4-FFF2-40B4-BE49-F238E27FC236}">
                <a16:creationId xmlns:a16="http://schemas.microsoft.com/office/drawing/2014/main" id="{1E6639F0-A1AB-493F-B650-12F34DEC8D05}"/>
              </a:ext>
            </a:extLst>
          </p:cNvPr>
          <p:cNvSpPr/>
          <p:nvPr/>
        </p:nvSpPr>
        <p:spPr>
          <a:xfrm>
            <a:off x="380999" y="5149958"/>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b="1" dirty="0">
                <a:latin typeface="Adobe Devanagari"/>
              </a:rPr>
              <a:t>Designed and developed a web application for accessibility and ease of use. </a:t>
            </a:r>
          </a:p>
        </p:txBody>
      </p:sp>
      <p:sp>
        <p:nvSpPr>
          <p:cNvPr id="12" name="Rectangle: Diagonal Corners Rounded 6">
            <a:extLst>
              <a:ext uri="{FF2B5EF4-FFF2-40B4-BE49-F238E27FC236}">
                <a16:creationId xmlns:a16="http://schemas.microsoft.com/office/drawing/2014/main" id="{CD00682E-48B5-4D65-AF00-FC0D010ABA7F}"/>
              </a:ext>
            </a:extLst>
          </p:cNvPr>
          <p:cNvSpPr/>
          <p:nvPr/>
        </p:nvSpPr>
        <p:spPr>
          <a:xfrm>
            <a:off x="8297332" y="307678"/>
            <a:ext cx="3576817" cy="593100"/>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Completed Task   </a:t>
            </a:r>
            <a:r>
              <a:rPr lang="en-US" b="1" dirty="0">
                <a:latin typeface="Adobe Devanagari"/>
                <a:sym typeface="Wingdings" panose="05000000000000000000" pitchFamily="2" charset="2"/>
              </a:rPr>
              <a:t>    100% </a:t>
            </a:r>
            <a:endParaRPr lang="en-US" b="1" dirty="0">
              <a:latin typeface="Adobe Devanagari"/>
            </a:endParaRPr>
          </a:p>
        </p:txBody>
      </p:sp>
    </p:spTree>
    <p:extLst>
      <p:ext uri="{BB962C8B-B14F-4D97-AF65-F5344CB8AC3E}">
        <p14:creationId xmlns:p14="http://schemas.microsoft.com/office/powerpoint/2010/main" val="150847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Preparing and Data Validation – About Data set</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22634" y="1524000"/>
            <a:ext cx="5520965" cy="4114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533400" y="1828800"/>
            <a:ext cx="5334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The initial dataset included 1752 psoriasis skin images and 1054 normal skin images</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Validation was performed to remove the majority of images based on clinical severity classification.</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detection contains 270 psoriasis skin images and 270 normal skin images.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The new dataset for severity classification includes 100 images for Level 1 (Mild) </a:t>
            </a:r>
          </a:p>
          <a:p>
            <a:r>
              <a:rPr lang="en-US" b="1" dirty="0">
                <a:solidFill>
                  <a:schemeClr val="bg1"/>
                </a:solidFill>
                <a:latin typeface="Adobe Devanagari"/>
              </a:rPr>
              <a:t>     100 images for Level 2 (Moderate)</a:t>
            </a:r>
          </a:p>
          <a:p>
            <a:r>
              <a:rPr lang="en-US" b="1" dirty="0">
                <a:solidFill>
                  <a:schemeClr val="bg1"/>
                </a:solidFill>
                <a:latin typeface="Adobe Devanagari"/>
              </a:rPr>
              <a:t>     100 images for Level 3 (Severe).</a:t>
            </a:r>
          </a:p>
        </p:txBody>
      </p:sp>
      <p:pic>
        <p:nvPicPr>
          <p:cNvPr id="11" name="Picture 10" descr="A screenshot of a computer program&#10;&#10;Description automatically generated">
            <a:extLst>
              <a:ext uri="{FF2B5EF4-FFF2-40B4-BE49-F238E27FC236}">
                <a16:creationId xmlns:a16="http://schemas.microsoft.com/office/drawing/2014/main" id="{2253C44E-60D0-4B94-BEDF-649755EF9E04}"/>
              </a:ext>
            </a:extLst>
          </p:cNvPr>
          <p:cNvPicPr>
            <a:picLocks noChangeAspect="1"/>
          </p:cNvPicPr>
          <p:nvPr/>
        </p:nvPicPr>
        <p:blipFill>
          <a:blip r:embed="rId3"/>
          <a:stretch>
            <a:fillRect/>
          </a:stretch>
        </p:blipFill>
        <p:spPr>
          <a:xfrm>
            <a:off x="6131585" y="1600200"/>
            <a:ext cx="5767965" cy="1524000"/>
          </a:xfrm>
          <a:prstGeom prst="rect">
            <a:avLst/>
          </a:prstGeom>
        </p:spPr>
      </p:pic>
      <p:pic>
        <p:nvPicPr>
          <p:cNvPr id="13" name="Picture 12" descr="A collage of skin rashes&#10;&#10;Description automatically generated">
            <a:extLst>
              <a:ext uri="{FF2B5EF4-FFF2-40B4-BE49-F238E27FC236}">
                <a16:creationId xmlns:a16="http://schemas.microsoft.com/office/drawing/2014/main" id="{35267EBA-B07F-4349-B3C1-355A4E1E6FF7}"/>
              </a:ext>
            </a:extLst>
          </p:cNvPr>
          <p:cNvPicPr>
            <a:picLocks noChangeAspect="1"/>
          </p:cNvPicPr>
          <p:nvPr/>
        </p:nvPicPr>
        <p:blipFill>
          <a:blip r:embed="rId4"/>
          <a:stretch>
            <a:fillRect/>
          </a:stretch>
        </p:blipFill>
        <p:spPr>
          <a:xfrm>
            <a:off x="6629400" y="3443506"/>
            <a:ext cx="4598100" cy="2229161"/>
          </a:xfrm>
          <a:prstGeom prst="rect">
            <a:avLst/>
          </a:prstGeom>
        </p:spPr>
      </p:pic>
    </p:spTree>
    <p:extLst>
      <p:ext uri="{BB962C8B-B14F-4D97-AF65-F5344CB8AC3E}">
        <p14:creationId xmlns:p14="http://schemas.microsoft.com/office/powerpoint/2010/main" val="349516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Validation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382019" y="1723419"/>
            <a:ext cx="4987566" cy="3352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671283" y="2094087"/>
            <a:ext cx="4495801"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Images validated to severity levels by external supervisors with clinical expertise</a:t>
            </a:r>
            <a:r>
              <a:rPr lang="en-US" dirty="0">
                <a:solidFill>
                  <a:schemeClr val="bg1"/>
                </a:solidFill>
                <a:latin typeface="Adobe Devanagari"/>
              </a:rPr>
              <a:t>.</a:t>
            </a:r>
          </a:p>
          <a:p>
            <a:endParaRPr lang="en-US"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Adjustments made to the dataset based on feedback from external supervisors.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b="1" dirty="0">
                <a:solidFill>
                  <a:schemeClr val="bg1"/>
                </a:solidFill>
                <a:latin typeface="Adobe Devanagari"/>
              </a:rPr>
              <a:t>Non-essential images removed as per external supervisor recommendations.</a:t>
            </a:r>
          </a:p>
          <a:p>
            <a:endParaRPr lang="en-US" b="1" dirty="0">
              <a:solidFill>
                <a:schemeClr val="bg1"/>
              </a:solidFill>
              <a:latin typeface="Adobe Devanagari"/>
            </a:endParaRPr>
          </a:p>
        </p:txBody>
      </p:sp>
      <p:pic>
        <p:nvPicPr>
          <p:cNvPr id="6" name="Picture 5" descr="A screenshot of a computer&#10;&#10;Description automatically generated">
            <a:extLst>
              <a:ext uri="{FF2B5EF4-FFF2-40B4-BE49-F238E27FC236}">
                <a16:creationId xmlns:a16="http://schemas.microsoft.com/office/drawing/2014/main" id="{F8C4D173-991A-4335-946D-29C514ED5396}"/>
              </a:ext>
            </a:extLst>
          </p:cNvPr>
          <p:cNvPicPr>
            <a:picLocks noChangeAspect="1"/>
          </p:cNvPicPr>
          <p:nvPr/>
        </p:nvPicPr>
        <p:blipFill>
          <a:blip r:embed="rId3"/>
          <a:stretch>
            <a:fillRect/>
          </a:stretch>
        </p:blipFill>
        <p:spPr>
          <a:xfrm>
            <a:off x="5839647" y="549803"/>
            <a:ext cx="4354730" cy="3438526"/>
          </a:xfrm>
          <a:prstGeom prst="rect">
            <a:avLst/>
          </a:prstGeom>
        </p:spPr>
      </p:pic>
      <p:pic>
        <p:nvPicPr>
          <p:cNvPr id="5" name="Picture 4" descr="A document with writing on it&#10;&#10;Description automatically generated">
            <a:extLst>
              <a:ext uri="{FF2B5EF4-FFF2-40B4-BE49-F238E27FC236}">
                <a16:creationId xmlns:a16="http://schemas.microsoft.com/office/drawing/2014/main" id="{1AA51D86-2C37-33E2-6EFB-C887834457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2761" y="1981200"/>
            <a:ext cx="3467220" cy="3886200"/>
          </a:xfrm>
          <a:prstGeom prst="rect">
            <a:avLst/>
          </a:prstGeom>
        </p:spPr>
      </p:pic>
    </p:spTree>
    <p:extLst>
      <p:ext uri="{BB962C8B-B14F-4D97-AF65-F5344CB8AC3E}">
        <p14:creationId xmlns:p14="http://schemas.microsoft.com/office/powerpoint/2010/main" val="1560427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982663"/>
          </a:xfrm>
        </p:spPr>
        <p:txBody>
          <a:bodyPr>
            <a:normAutofit/>
          </a:bodyPr>
          <a:lstStyle/>
          <a:p>
            <a:r>
              <a:rPr lang="en-US" sz="3200" b="1" cap="none" dirty="0"/>
              <a:t>Data Analysis</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494061" y="867765"/>
            <a:ext cx="5063765" cy="9144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623087" y="1080571"/>
            <a:ext cx="5334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Visualizing the distribution Across Classes</a:t>
            </a:r>
          </a:p>
        </p:txBody>
      </p:sp>
      <p:pic>
        <p:nvPicPr>
          <p:cNvPr id="8" name="Picture 7">
            <a:extLst>
              <a:ext uri="{FF2B5EF4-FFF2-40B4-BE49-F238E27FC236}">
                <a16:creationId xmlns:a16="http://schemas.microsoft.com/office/drawing/2014/main" id="{8B8E2098-33F6-43B1-925E-174AEA44E8A5}"/>
              </a:ext>
            </a:extLst>
          </p:cNvPr>
          <p:cNvPicPr>
            <a:picLocks noChangeAspect="1"/>
          </p:cNvPicPr>
          <p:nvPr/>
        </p:nvPicPr>
        <p:blipFill>
          <a:blip r:embed="rId3"/>
          <a:stretch>
            <a:fillRect/>
          </a:stretch>
        </p:blipFill>
        <p:spPr>
          <a:xfrm>
            <a:off x="6934200" y="267371"/>
            <a:ext cx="4852583" cy="3819227"/>
          </a:xfrm>
          <a:prstGeom prst="rect">
            <a:avLst/>
          </a:prstGeom>
        </p:spPr>
      </p:pic>
      <p:pic>
        <p:nvPicPr>
          <p:cNvPr id="10" name="Picture 9">
            <a:extLst>
              <a:ext uri="{FF2B5EF4-FFF2-40B4-BE49-F238E27FC236}">
                <a16:creationId xmlns:a16="http://schemas.microsoft.com/office/drawing/2014/main" id="{96AB92C0-584C-4DCD-A47E-BC820F90AF9E}"/>
              </a:ext>
            </a:extLst>
          </p:cNvPr>
          <p:cNvPicPr>
            <a:picLocks noChangeAspect="1"/>
          </p:cNvPicPr>
          <p:nvPr/>
        </p:nvPicPr>
        <p:blipFill>
          <a:blip r:embed="rId4"/>
          <a:stretch>
            <a:fillRect/>
          </a:stretch>
        </p:blipFill>
        <p:spPr>
          <a:xfrm>
            <a:off x="304800" y="2971800"/>
            <a:ext cx="7619491" cy="3140076"/>
          </a:xfrm>
          <a:prstGeom prst="rect">
            <a:avLst/>
          </a:prstGeom>
        </p:spPr>
      </p:pic>
    </p:spTree>
    <p:extLst>
      <p:ext uri="{BB962C8B-B14F-4D97-AF65-F5344CB8AC3E}">
        <p14:creationId xmlns:p14="http://schemas.microsoft.com/office/powerpoint/2010/main" val="896320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643467" y="1134534"/>
            <a:ext cx="3810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879835" y="1435246"/>
            <a:ext cx="35052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preprocessing including</a:t>
            </a:r>
          </a:p>
          <a:p>
            <a:endParaRPr lang="en-US" b="1" dirty="0">
              <a:solidFill>
                <a:schemeClr val="bg1"/>
              </a:solidFill>
              <a:latin typeface="Adobe Devanagari"/>
            </a:endParaRPr>
          </a:p>
          <a:p>
            <a:pPr marL="742950" lvl="1" indent="-285750">
              <a:buFont typeface="Wingdings" panose="05000000000000000000" pitchFamily="2" charset="2"/>
              <a:buChar char="v"/>
            </a:pPr>
            <a:r>
              <a:rPr lang="en-US" b="1" dirty="0">
                <a:solidFill>
                  <a:schemeClr val="bg1"/>
                </a:solidFill>
                <a:latin typeface="Adobe Devanagari"/>
              </a:rPr>
              <a:t>Image resizing</a:t>
            </a:r>
          </a:p>
          <a:p>
            <a:pPr marL="742950" lvl="1" indent="-285750">
              <a:buFont typeface="Wingdings" panose="05000000000000000000" pitchFamily="2" charset="2"/>
              <a:buChar char="v"/>
            </a:pPr>
            <a:r>
              <a:rPr lang="en-US" b="1" dirty="0">
                <a:solidFill>
                  <a:schemeClr val="bg1"/>
                </a:solidFill>
                <a:latin typeface="Adobe Devanagari"/>
              </a:rPr>
              <a:t>Convert to RGB</a:t>
            </a:r>
          </a:p>
          <a:p>
            <a:pPr marL="742950" lvl="1" indent="-285750">
              <a:buFont typeface="Wingdings" panose="05000000000000000000" pitchFamily="2" charset="2"/>
              <a:buChar char="v"/>
            </a:pPr>
            <a:r>
              <a:rPr lang="en-US" b="1" dirty="0">
                <a:solidFill>
                  <a:schemeClr val="bg1"/>
                </a:solidFill>
                <a:latin typeface="Adobe Devanagari"/>
              </a:rPr>
              <a:t>Normalizing Data</a:t>
            </a:r>
          </a:p>
          <a:p>
            <a:pPr lvl="1"/>
            <a:endParaRPr lang="en-US" b="1" dirty="0">
              <a:solidFill>
                <a:schemeClr val="bg1"/>
              </a:solidFill>
              <a:latin typeface="Adobe Devanagari"/>
            </a:endParaRPr>
          </a:p>
          <a:p>
            <a:pPr lvl="1"/>
            <a:r>
              <a:rPr lang="en-US" b="1" dirty="0">
                <a:solidFill>
                  <a:schemeClr val="bg1"/>
                </a:solidFill>
                <a:latin typeface="Adobe Devanagari"/>
              </a:rPr>
              <a:t>    </a:t>
            </a:r>
          </a:p>
        </p:txBody>
      </p:sp>
      <p:pic>
        <p:nvPicPr>
          <p:cNvPr id="6" name="Picture 5" descr="A screen shot of a computer&#10;&#10;Description automatically generated">
            <a:extLst>
              <a:ext uri="{FF2B5EF4-FFF2-40B4-BE49-F238E27FC236}">
                <a16:creationId xmlns:a16="http://schemas.microsoft.com/office/drawing/2014/main" id="{A9019CB5-D4C8-475E-AD2D-23D029838F94}"/>
              </a:ext>
            </a:extLst>
          </p:cNvPr>
          <p:cNvPicPr>
            <a:picLocks noChangeAspect="1"/>
          </p:cNvPicPr>
          <p:nvPr/>
        </p:nvPicPr>
        <p:blipFill>
          <a:blip r:embed="rId3"/>
          <a:stretch>
            <a:fillRect/>
          </a:stretch>
        </p:blipFill>
        <p:spPr>
          <a:xfrm>
            <a:off x="550336" y="3556035"/>
            <a:ext cx="4267200" cy="86356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EB42CEB1-66CC-4012-84BD-9AF73A3FDC3C}"/>
              </a:ext>
            </a:extLst>
          </p:cNvPr>
          <p:cNvPicPr>
            <a:picLocks noChangeAspect="1"/>
          </p:cNvPicPr>
          <p:nvPr/>
        </p:nvPicPr>
        <p:blipFill>
          <a:blip r:embed="rId4"/>
          <a:stretch>
            <a:fillRect/>
          </a:stretch>
        </p:blipFill>
        <p:spPr>
          <a:xfrm>
            <a:off x="4991170" y="1108605"/>
            <a:ext cx="7027197" cy="4530195"/>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622F3F26-41E5-4B3C-A382-A773EC692DDB}"/>
              </a:ext>
            </a:extLst>
          </p:cNvPr>
          <p:cNvPicPr>
            <a:picLocks noChangeAspect="1"/>
          </p:cNvPicPr>
          <p:nvPr/>
        </p:nvPicPr>
        <p:blipFill>
          <a:blip r:embed="rId5"/>
          <a:stretch>
            <a:fillRect/>
          </a:stretch>
        </p:blipFill>
        <p:spPr>
          <a:xfrm>
            <a:off x="550336" y="4609956"/>
            <a:ext cx="4267200" cy="1028844"/>
          </a:xfrm>
          <a:prstGeom prst="rect">
            <a:avLst/>
          </a:prstGeom>
        </p:spPr>
      </p:pic>
    </p:spTree>
    <p:extLst>
      <p:ext uri="{BB962C8B-B14F-4D97-AF65-F5344CB8AC3E}">
        <p14:creationId xmlns:p14="http://schemas.microsoft.com/office/powerpoint/2010/main" val="465300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6"/>
            <a:ext cx="11684000" cy="754065"/>
          </a:xfrm>
        </p:spPr>
        <p:txBody>
          <a:bodyPr>
            <a:normAutofit/>
          </a:bodyPr>
          <a:lstStyle/>
          <a:p>
            <a:r>
              <a:rPr lang="en-US" sz="3200" b="1" cap="none" dirty="0"/>
              <a:t>Data Preprocessing and Data Augmentation</a:t>
            </a:r>
          </a:p>
        </p:txBody>
      </p:sp>
      <p:sp>
        <p:nvSpPr>
          <p:cNvPr id="7" name="Rectangle: Diagonal Corners Rounded 6">
            <a:extLst>
              <a:ext uri="{FF2B5EF4-FFF2-40B4-BE49-F238E27FC236}">
                <a16:creationId xmlns:a16="http://schemas.microsoft.com/office/drawing/2014/main" id="{51C68665-A217-4062-AC3E-E59EA5EBDAD8}"/>
              </a:ext>
            </a:extLst>
          </p:cNvPr>
          <p:cNvSpPr/>
          <p:nvPr/>
        </p:nvSpPr>
        <p:spPr>
          <a:xfrm>
            <a:off x="590585" y="1158876"/>
            <a:ext cx="3371815" cy="6463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9" name="TextBox 8">
            <a:extLst>
              <a:ext uri="{FF2B5EF4-FFF2-40B4-BE49-F238E27FC236}">
                <a16:creationId xmlns:a16="http://schemas.microsoft.com/office/drawing/2014/main" id="{E72EF14F-8F24-460C-90C3-D262B9569CB8}"/>
              </a:ext>
            </a:extLst>
          </p:cNvPr>
          <p:cNvSpPr txBox="1"/>
          <p:nvPr/>
        </p:nvSpPr>
        <p:spPr>
          <a:xfrm>
            <a:off x="931336" y="1284889"/>
            <a:ext cx="257386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latin typeface="Adobe Devanagari"/>
              </a:rPr>
              <a:t>Data Augmentation</a:t>
            </a:r>
          </a:p>
          <a:p>
            <a:pPr lvl="1"/>
            <a:r>
              <a:rPr lang="en-US" b="1" dirty="0">
                <a:solidFill>
                  <a:schemeClr val="bg1"/>
                </a:solidFill>
                <a:latin typeface="Adobe Devanagari"/>
              </a:rPr>
              <a:t>    </a:t>
            </a:r>
          </a:p>
        </p:txBody>
      </p:sp>
      <p:pic>
        <p:nvPicPr>
          <p:cNvPr id="8" name="Picture 7" descr="A screen shot of a computer program&#10;&#10;Description automatically generated">
            <a:extLst>
              <a:ext uri="{FF2B5EF4-FFF2-40B4-BE49-F238E27FC236}">
                <a16:creationId xmlns:a16="http://schemas.microsoft.com/office/drawing/2014/main" id="{BC360F65-F026-445E-9958-B8CBE92CBDAF}"/>
              </a:ext>
            </a:extLst>
          </p:cNvPr>
          <p:cNvPicPr>
            <a:picLocks noChangeAspect="1"/>
          </p:cNvPicPr>
          <p:nvPr/>
        </p:nvPicPr>
        <p:blipFill>
          <a:blip r:embed="rId3"/>
          <a:stretch>
            <a:fillRect/>
          </a:stretch>
        </p:blipFill>
        <p:spPr>
          <a:xfrm>
            <a:off x="590585" y="2057233"/>
            <a:ext cx="5429215" cy="1905000"/>
          </a:xfrm>
          <a:prstGeom prst="rect">
            <a:avLst/>
          </a:prstGeom>
        </p:spPr>
      </p:pic>
      <p:pic>
        <p:nvPicPr>
          <p:cNvPr id="12" name="Picture 11" descr="A computer screen shot of a black screen&#10;&#10;Description automatically generated">
            <a:extLst>
              <a:ext uri="{FF2B5EF4-FFF2-40B4-BE49-F238E27FC236}">
                <a16:creationId xmlns:a16="http://schemas.microsoft.com/office/drawing/2014/main" id="{2A4EBFF1-1073-4523-9096-A38AD0AF2B6C}"/>
              </a:ext>
            </a:extLst>
          </p:cNvPr>
          <p:cNvPicPr>
            <a:picLocks noChangeAspect="1"/>
          </p:cNvPicPr>
          <p:nvPr/>
        </p:nvPicPr>
        <p:blipFill>
          <a:blip r:embed="rId4"/>
          <a:stretch>
            <a:fillRect/>
          </a:stretch>
        </p:blipFill>
        <p:spPr>
          <a:xfrm>
            <a:off x="590585" y="4109930"/>
            <a:ext cx="5482083" cy="1887274"/>
          </a:xfrm>
          <a:prstGeom prst="rect">
            <a:avLst/>
          </a:prstGeom>
        </p:spPr>
      </p:pic>
      <p:pic>
        <p:nvPicPr>
          <p:cNvPr id="13" name="Picture 12">
            <a:extLst>
              <a:ext uri="{FF2B5EF4-FFF2-40B4-BE49-F238E27FC236}">
                <a16:creationId xmlns:a16="http://schemas.microsoft.com/office/drawing/2014/main" id="{BD6FFCB5-250C-4732-A9DC-A8D2A4E7BD28}"/>
              </a:ext>
            </a:extLst>
          </p:cNvPr>
          <p:cNvPicPr>
            <a:picLocks noChangeAspect="1"/>
          </p:cNvPicPr>
          <p:nvPr/>
        </p:nvPicPr>
        <p:blipFill>
          <a:blip r:embed="rId5"/>
          <a:stretch>
            <a:fillRect/>
          </a:stretch>
        </p:blipFill>
        <p:spPr>
          <a:xfrm>
            <a:off x="6236735" y="1158876"/>
            <a:ext cx="5791198" cy="4038600"/>
          </a:xfrm>
          <a:prstGeom prst="rect">
            <a:avLst/>
          </a:prstGeom>
        </p:spPr>
      </p:pic>
    </p:spTree>
    <p:extLst>
      <p:ext uri="{BB962C8B-B14F-4D97-AF65-F5344CB8AC3E}">
        <p14:creationId xmlns:p14="http://schemas.microsoft.com/office/powerpoint/2010/main" val="361785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pPr algn="ctr"/>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403667251"/>
              </p:ext>
            </p:extLst>
          </p:nvPr>
        </p:nvGraphicFramePr>
        <p:xfrm>
          <a:off x="457200" y="1040872"/>
          <a:ext cx="11353800" cy="4908565"/>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06237569"/>
                    </a:ext>
                  </a:extLst>
                </a:gridCol>
                <a:gridCol w="3124200">
                  <a:extLst>
                    <a:ext uri="{9D8B030D-6E8A-4147-A177-3AD203B41FA5}">
                      <a16:colId xmlns:a16="http://schemas.microsoft.com/office/drawing/2014/main" val="1767413352"/>
                    </a:ext>
                  </a:extLst>
                </a:gridCol>
                <a:gridCol w="3124200">
                  <a:extLst>
                    <a:ext uri="{9D8B030D-6E8A-4147-A177-3AD203B41FA5}">
                      <a16:colId xmlns:a16="http://schemas.microsoft.com/office/drawing/2014/main" val="2410297771"/>
                    </a:ext>
                  </a:extLst>
                </a:gridCol>
                <a:gridCol w="3276600">
                  <a:extLst>
                    <a:ext uri="{9D8B030D-6E8A-4147-A177-3AD203B41FA5}">
                      <a16:colId xmlns:a16="http://schemas.microsoft.com/office/drawing/2014/main" val="763336743"/>
                    </a:ext>
                  </a:extLst>
                </a:gridCol>
              </a:tblGrid>
              <a:tr h="817121">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ResNet50</a:t>
                      </a:r>
                    </a:p>
                  </a:txBody>
                  <a:tcPr>
                    <a:solidFill>
                      <a:srgbClr val="641800"/>
                    </a:solidFill>
                  </a:tcPr>
                </a:tc>
                <a:tc>
                  <a:txBody>
                    <a:bodyPr/>
                    <a:lstStyle/>
                    <a:p>
                      <a:pPr algn="ctr"/>
                      <a:r>
                        <a:rPr lang="en-US" dirty="0">
                          <a:latin typeface="Adobe Devanagari"/>
                        </a:rPr>
                        <a:t> EfficientNetV2B0</a:t>
                      </a:r>
                    </a:p>
                  </a:txBody>
                  <a:tcPr>
                    <a:solidFill>
                      <a:srgbClr val="641800"/>
                    </a:solidFill>
                  </a:tcPr>
                </a:tc>
                <a:tc>
                  <a:txBody>
                    <a:bodyPr/>
                    <a:lstStyle/>
                    <a:p>
                      <a:pPr algn="ctr"/>
                      <a:r>
                        <a:rPr lang="en-US" sz="1800" b="1" i="0" kern="1200" dirty="0">
                          <a:solidFill>
                            <a:schemeClr val="lt1"/>
                          </a:solidFill>
                          <a:effectLst/>
                          <a:latin typeface="Adobe Devanagari"/>
                          <a:ea typeface="+mn-ea"/>
                          <a:cs typeface="+mn-cs"/>
                        </a:rPr>
                        <a:t>CNN</a:t>
                      </a:r>
                      <a:endParaRPr lang="en-US" dirty="0">
                        <a:latin typeface="Adobe Devanagari"/>
                      </a:endParaRPr>
                    </a:p>
                  </a:txBody>
                  <a:tcPr>
                    <a:solidFill>
                      <a:srgbClr val="641800"/>
                    </a:solidFill>
                  </a:tcPr>
                </a:tc>
                <a:extLst>
                  <a:ext uri="{0D108BD9-81ED-4DB2-BD59-A6C34878D82A}">
                    <a16:rowId xmlns:a16="http://schemas.microsoft.com/office/drawing/2014/main" val="1342609781"/>
                  </a:ext>
                </a:extLst>
              </a:tr>
              <a:tr h="817121">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Deep residual architecture with high feature extraction capability.</a:t>
                      </a:r>
                    </a:p>
                  </a:txBody>
                  <a:tcPr>
                    <a:solidFill>
                      <a:srgbClr val="DFC4A7"/>
                    </a:solidFill>
                  </a:tcPr>
                </a:tc>
                <a:tc>
                  <a:txBody>
                    <a:bodyPr/>
                    <a:lstStyle/>
                    <a:p>
                      <a:r>
                        <a:rPr lang="en-US" sz="1600" dirty="0">
                          <a:latin typeface="Adobe Devanagari"/>
                        </a:rPr>
                        <a:t>Optimized model with efficient scaling and reduced parameters.</a:t>
                      </a:r>
                    </a:p>
                  </a:txBody>
                  <a:tcPr>
                    <a:solidFill>
                      <a:srgbClr val="DFC4A7"/>
                    </a:solidFill>
                  </a:tcPr>
                </a:tc>
                <a:tc>
                  <a:txBody>
                    <a:bodyPr/>
                    <a:lstStyle/>
                    <a:p>
                      <a:r>
                        <a:rPr lang="en-US" sz="1600" dirty="0">
                          <a:latin typeface="Adobe Devanagari"/>
                        </a:rPr>
                        <a:t>Custom convolutional layers designed for psoriasis classification.</a:t>
                      </a:r>
                    </a:p>
                  </a:txBody>
                  <a:tcPr>
                    <a:solidFill>
                      <a:srgbClr val="DFC4A7"/>
                    </a:solidFill>
                  </a:tcPr>
                </a:tc>
                <a:extLst>
                  <a:ext uri="{0D108BD9-81ED-4DB2-BD59-A6C34878D82A}">
                    <a16:rowId xmlns:a16="http://schemas.microsoft.com/office/drawing/2014/main" val="481250229"/>
                  </a:ext>
                </a:extLst>
              </a:tr>
              <a:tr h="817121">
                <a:tc>
                  <a:txBody>
                    <a:bodyPr/>
                    <a:lstStyle/>
                    <a:p>
                      <a:pPr algn="ctr"/>
                      <a:r>
                        <a:rPr lang="en-US" sz="1600" b="1" dirty="0">
                          <a:latin typeface="Adobe Devanagari"/>
                        </a:rPr>
                        <a:t>Validation Accuracy</a:t>
                      </a:r>
                    </a:p>
                  </a:txBody>
                  <a:tcPr>
                    <a:solidFill>
                      <a:schemeClr val="bg1">
                        <a:lumMod val="85000"/>
                      </a:schemeClr>
                    </a:solidFill>
                  </a:tcPr>
                </a:tc>
                <a:tc>
                  <a:txBody>
                    <a:bodyPr/>
                    <a:lstStyle/>
                    <a:p>
                      <a:pPr algn="just"/>
                      <a:r>
                        <a:rPr lang="en-US" sz="1600" dirty="0">
                          <a:latin typeface="Adobe Devanagari"/>
                        </a:rPr>
                        <a:t>0.93 — High accuracy for psoriasis detection.</a:t>
                      </a:r>
                    </a:p>
                  </a:txBody>
                  <a:tcPr>
                    <a:solidFill>
                      <a:schemeClr val="bg1">
                        <a:lumMod val="85000"/>
                      </a:schemeClr>
                    </a:solidFill>
                  </a:tcPr>
                </a:tc>
                <a:tc>
                  <a:txBody>
                    <a:bodyPr/>
                    <a:lstStyle/>
                    <a:p>
                      <a:r>
                        <a:rPr lang="en-US" sz="1600" dirty="0">
                          <a:latin typeface="Adobe Devanagari"/>
                        </a:rPr>
                        <a:t>100% — High accuracy for psoriasis detection.</a:t>
                      </a:r>
                    </a:p>
                  </a:txBody>
                  <a:tcPr>
                    <a:solidFill>
                      <a:schemeClr val="bg1">
                        <a:lumMod val="85000"/>
                      </a:schemeClr>
                    </a:solidFill>
                  </a:tcPr>
                </a:tc>
                <a:tc>
                  <a:txBody>
                    <a:bodyPr/>
                    <a:lstStyle/>
                    <a:p>
                      <a:r>
                        <a:rPr lang="en-US" sz="1600" dirty="0">
                          <a:latin typeface="Adobe Devanagari"/>
                        </a:rPr>
                        <a:t>0.78 — Moderate performance, struggles in classification</a:t>
                      </a:r>
                    </a:p>
                  </a:txBody>
                  <a:tcPr>
                    <a:solidFill>
                      <a:schemeClr val="bg1">
                        <a:lumMod val="85000"/>
                      </a:schemeClr>
                    </a:solidFill>
                  </a:tcPr>
                </a:tc>
                <a:extLst>
                  <a:ext uri="{0D108BD9-81ED-4DB2-BD59-A6C34878D82A}">
                    <a16:rowId xmlns:a16="http://schemas.microsoft.com/office/drawing/2014/main" val="4010969495"/>
                  </a:ext>
                </a:extLst>
              </a:tr>
              <a:tr h="817121">
                <a:tc>
                  <a:txBody>
                    <a:bodyPr/>
                    <a:lstStyle/>
                    <a:p>
                      <a:pPr algn="ctr"/>
                      <a:r>
                        <a:rPr lang="en-US" sz="1600" b="1" dirty="0">
                          <a:latin typeface="Adobe Devanagari"/>
                        </a:rPr>
                        <a:t>Precision (Class 0/1)</a:t>
                      </a:r>
                    </a:p>
                  </a:txBody>
                  <a:tcPr>
                    <a:solidFill>
                      <a:srgbClr val="DFC4A7"/>
                    </a:solidFill>
                  </a:tcPr>
                </a:tc>
                <a:tc>
                  <a:txBody>
                    <a:bodyPr/>
                    <a:lstStyle/>
                    <a:p>
                      <a:r>
                        <a:rPr lang="en-US" sz="1600" dirty="0">
                          <a:latin typeface="Adobe Devanagari"/>
                        </a:rPr>
                        <a:t>0.89 / 0.98 — Reliable precision across both classes.</a:t>
                      </a:r>
                    </a:p>
                  </a:txBody>
                  <a:tcPr>
                    <a:solidFill>
                      <a:srgbClr val="DFC4A7"/>
                    </a:solidFill>
                  </a:tcPr>
                </a:tc>
                <a:tc>
                  <a:txBody>
                    <a:bodyPr/>
                    <a:lstStyle/>
                    <a:p>
                      <a:r>
                        <a:rPr lang="en-US" sz="1600" dirty="0">
                          <a:latin typeface="Adobe Devanagari"/>
                        </a:rPr>
                        <a:t>1.00 / 1.00 — Highly reliable precision</a:t>
                      </a:r>
                    </a:p>
                  </a:txBody>
                  <a:tcPr>
                    <a:solidFill>
                      <a:srgbClr val="DFC4A7"/>
                    </a:solidFill>
                  </a:tcPr>
                </a:tc>
                <a:tc>
                  <a:txBody>
                    <a:bodyPr/>
                    <a:lstStyle/>
                    <a:p>
                      <a:r>
                        <a:rPr lang="en-US" sz="1600" dirty="0">
                          <a:latin typeface="Adobe Devanagari"/>
                        </a:rPr>
                        <a:t>1.00 / 0.67 — High precision for normal skin but lower for psoriasis</a:t>
                      </a:r>
                    </a:p>
                  </a:txBody>
                  <a:tcPr>
                    <a:solidFill>
                      <a:srgbClr val="DFC4A7"/>
                    </a:solidFill>
                  </a:tcPr>
                </a:tc>
                <a:extLst>
                  <a:ext uri="{0D108BD9-81ED-4DB2-BD59-A6C34878D82A}">
                    <a16:rowId xmlns:a16="http://schemas.microsoft.com/office/drawing/2014/main" val="4288446379"/>
                  </a:ext>
                </a:extLst>
              </a:tr>
              <a:tr h="817121">
                <a:tc>
                  <a:txBody>
                    <a:bodyPr/>
                    <a:lstStyle/>
                    <a:p>
                      <a:pPr algn="ctr"/>
                      <a:r>
                        <a:rPr lang="en-US" sz="1600" b="1" dirty="0">
                          <a:latin typeface="Adobe Devanagari"/>
                        </a:rPr>
                        <a:t>Recall (Class 0/1)</a:t>
                      </a:r>
                    </a:p>
                  </a:txBody>
                  <a:tcPr>
                    <a:solidFill>
                      <a:schemeClr val="bg1">
                        <a:lumMod val="85000"/>
                      </a:schemeClr>
                    </a:solidFill>
                  </a:tcPr>
                </a:tc>
                <a:tc>
                  <a:txBody>
                    <a:bodyPr/>
                    <a:lstStyle/>
                    <a:p>
                      <a:r>
                        <a:rPr lang="en-US" sz="1600" dirty="0">
                          <a:latin typeface="Adobe Devanagari"/>
                        </a:rPr>
                        <a:t>0.98 / 0.86 — High recall, but slight imbalance.</a:t>
                      </a:r>
                    </a:p>
                  </a:txBody>
                  <a:tcPr>
                    <a:solidFill>
                      <a:schemeClr val="bg1">
                        <a:lumMod val="85000"/>
                      </a:schemeClr>
                    </a:solidFill>
                  </a:tcPr>
                </a:tc>
                <a:tc>
                  <a:txBody>
                    <a:bodyPr/>
                    <a:lstStyle/>
                    <a:p>
                      <a:r>
                        <a:rPr lang="en-US" sz="1600" dirty="0">
                          <a:latin typeface="Adobe Devanagari"/>
                        </a:rPr>
                        <a:t>1.00 / 1.00 — Strong recall performance.</a:t>
                      </a:r>
                    </a:p>
                  </a:txBody>
                  <a:tcPr>
                    <a:solidFill>
                      <a:schemeClr val="bg1">
                        <a:lumMod val="85000"/>
                      </a:schemeClr>
                    </a:solidFill>
                  </a:tcPr>
                </a:tc>
                <a:tc>
                  <a:txBody>
                    <a:bodyPr/>
                    <a:lstStyle/>
                    <a:p>
                      <a:r>
                        <a:rPr lang="en-US" sz="1600" dirty="0">
                          <a:latin typeface="Adobe Devanagari"/>
                        </a:rPr>
                        <a:t>0.59 / 1.00 — Struggles with recall for normal skin.</a:t>
                      </a:r>
                    </a:p>
                  </a:txBody>
                  <a:tcPr>
                    <a:solidFill>
                      <a:schemeClr val="bg1">
                        <a:lumMod val="85000"/>
                      </a:schemeClr>
                    </a:solidFill>
                  </a:tcPr>
                </a:tc>
                <a:extLst>
                  <a:ext uri="{0D108BD9-81ED-4DB2-BD59-A6C34878D82A}">
                    <a16:rowId xmlns:a16="http://schemas.microsoft.com/office/drawing/2014/main" val="189094127"/>
                  </a:ext>
                </a:extLst>
              </a:tr>
              <a:tr h="817121">
                <a:tc>
                  <a:txBody>
                    <a:bodyPr/>
                    <a:lstStyle/>
                    <a:p>
                      <a:pPr algn="ctr"/>
                      <a:r>
                        <a:rPr lang="en-US" sz="1600" b="1" i="0" kern="1200" dirty="0">
                          <a:solidFill>
                            <a:schemeClr val="dk1"/>
                          </a:solidFill>
                          <a:effectLst/>
                          <a:latin typeface="Adobe Devanagari"/>
                          <a:ea typeface="+mn-ea"/>
                          <a:cs typeface="+mn-cs"/>
                        </a:rPr>
                        <a:t>F1 Score (Class 0/1)</a:t>
                      </a:r>
                      <a:endParaRPr lang="en-US" sz="1600" dirty="0">
                        <a:latin typeface="Adobe Devanagari"/>
                      </a:endParaRPr>
                    </a:p>
                  </a:txBody>
                  <a:tcPr>
                    <a:solidFill>
                      <a:srgbClr val="DFC4A7"/>
                    </a:solidFill>
                  </a:tcPr>
                </a:tc>
                <a:tc>
                  <a:txBody>
                    <a:bodyPr/>
                    <a:lstStyle/>
                    <a:p>
                      <a:r>
                        <a:rPr lang="en-US" sz="1600" dirty="0">
                          <a:latin typeface="Adobe Devanagari"/>
                        </a:rPr>
                        <a:t>0.94 / 0.91 — Balanced F1 scores for both classes.</a:t>
                      </a:r>
                    </a:p>
                  </a:txBody>
                  <a:tcPr>
                    <a:solidFill>
                      <a:srgbClr val="DFC4A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dobe Devanagari"/>
                        </a:rPr>
                        <a:t>1.00 / 1.00 — Balanced F1 scores for both classes.</a:t>
                      </a:r>
                    </a:p>
                    <a:p>
                      <a:endParaRPr lang="en-US" sz="1600" dirty="0">
                        <a:latin typeface="Adobe Devanagari"/>
                      </a:endParaRPr>
                    </a:p>
                  </a:txBody>
                  <a:tcPr>
                    <a:solidFill>
                      <a:srgbClr val="DFC4A7"/>
                    </a:solidFill>
                  </a:tcPr>
                </a:tc>
                <a:tc>
                  <a:txBody>
                    <a:bodyPr/>
                    <a:lstStyle/>
                    <a:p>
                      <a:r>
                        <a:rPr lang="en-US" sz="1600" dirty="0">
                          <a:latin typeface="Adobe Devanagari"/>
                        </a:rPr>
                        <a:t>0.74 / 0.80 — Lower F1 score due to recall issues</a:t>
                      </a:r>
                    </a:p>
                  </a:txBody>
                  <a:tcPr>
                    <a:solidFill>
                      <a:srgbClr val="DFC4A7"/>
                    </a:solidFill>
                  </a:tcPr>
                </a:tc>
                <a:extLst>
                  <a:ext uri="{0D108BD9-81ED-4DB2-BD59-A6C34878D82A}">
                    <a16:rowId xmlns:a16="http://schemas.microsoft.com/office/drawing/2014/main" val="199384666"/>
                  </a:ext>
                </a:extLst>
              </a:tr>
            </a:tbl>
          </a:graphicData>
        </a:graphic>
      </p:graphicFrame>
    </p:spTree>
    <p:extLst>
      <p:ext uri="{BB962C8B-B14F-4D97-AF65-F5344CB8AC3E}">
        <p14:creationId xmlns:p14="http://schemas.microsoft.com/office/powerpoint/2010/main" val="94222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pPr algn="ctr"/>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2357034641"/>
              </p:ext>
            </p:extLst>
          </p:nvPr>
        </p:nvGraphicFramePr>
        <p:xfrm>
          <a:off x="1066800" y="1040873"/>
          <a:ext cx="10363200" cy="4657613"/>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3506237569"/>
                    </a:ext>
                  </a:extLst>
                </a:gridCol>
                <a:gridCol w="7010400">
                  <a:extLst>
                    <a:ext uri="{9D8B030D-6E8A-4147-A177-3AD203B41FA5}">
                      <a16:colId xmlns:a16="http://schemas.microsoft.com/office/drawing/2014/main" val="1767413352"/>
                    </a:ext>
                  </a:extLst>
                </a:gridCol>
              </a:tblGrid>
              <a:tr h="790053">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YOLO</a:t>
                      </a:r>
                    </a:p>
                  </a:txBody>
                  <a:tcPr>
                    <a:solidFill>
                      <a:srgbClr val="641800"/>
                    </a:solidFill>
                  </a:tcPr>
                </a:tc>
                <a:extLst>
                  <a:ext uri="{0D108BD9-81ED-4DB2-BD59-A6C34878D82A}">
                    <a16:rowId xmlns:a16="http://schemas.microsoft.com/office/drawing/2014/main" val="1342609781"/>
                  </a:ext>
                </a:extLst>
              </a:tr>
              <a:tr h="607474">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YOLOv8 model with CNN backbone optimized for real-time object detection.</a:t>
                      </a:r>
                    </a:p>
                  </a:txBody>
                  <a:tcPr>
                    <a:solidFill>
                      <a:srgbClr val="DFC4A7"/>
                    </a:solidFill>
                  </a:tcPr>
                </a:tc>
                <a:extLst>
                  <a:ext uri="{0D108BD9-81ED-4DB2-BD59-A6C34878D82A}">
                    <a16:rowId xmlns:a16="http://schemas.microsoft.com/office/drawing/2014/main" val="481250229"/>
                  </a:ext>
                </a:extLst>
              </a:tr>
              <a:tr h="663082">
                <a:tc>
                  <a:txBody>
                    <a:bodyPr/>
                    <a:lstStyle/>
                    <a:p>
                      <a:pPr algn="ctr"/>
                      <a:r>
                        <a:rPr lang="en-US" sz="1600" b="1" dirty="0">
                          <a:latin typeface="Adobe Devanagari"/>
                        </a:rPr>
                        <a:t>Precision / Recall / mAP@50</a:t>
                      </a:r>
                    </a:p>
                  </a:txBody>
                  <a:tcPr>
                    <a:solidFill>
                      <a:schemeClr val="bg1">
                        <a:lumMod val="85000"/>
                      </a:schemeClr>
                    </a:solidFill>
                  </a:tcPr>
                </a:tc>
                <a:tc>
                  <a:txBody>
                    <a:bodyPr/>
                    <a:lstStyle/>
                    <a:p>
                      <a:pPr algn="just"/>
                      <a:r>
                        <a:rPr lang="en-US" sz="1600" dirty="0">
                          <a:latin typeface="Adobe Devanagari"/>
                        </a:rPr>
                        <a:t>0.977 / 0.981 / 0.98 — Strong detection accuracy across all cases.</a:t>
                      </a:r>
                    </a:p>
                  </a:txBody>
                  <a:tcPr>
                    <a:solidFill>
                      <a:schemeClr val="bg1">
                        <a:lumMod val="85000"/>
                      </a:schemeClr>
                    </a:solidFill>
                  </a:tcPr>
                </a:tc>
                <a:extLst>
                  <a:ext uri="{0D108BD9-81ED-4DB2-BD59-A6C34878D82A}">
                    <a16:rowId xmlns:a16="http://schemas.microsoft.com/office/drawing/2014/main" val="4010969495"/>
                  </a:ext>
                </a:extLst>
              </a:tr>
              <a:tr h="523688">
                <a:tc>
                  <a:txBody>
                    <a:bodyPr/>
                    <a:lstStyle/>
                    <a:p>
                      <a:pPr algn="ctr"/>
                      <a:r>
                        <a:rPr lang="en-US" sz="1600" b="1" dirty="0">
                          <a:latin typeface="Adobe Devanagari"/>
                        </a:rPr>
                        <a:t>mAP@50-95</a:t>
                      </a:r>
                    </a:p>
                  </a:txBody>
                  <a:tcPr>
                    <a:solidFill>
                      <a:srgbClr val="DFC4A7"/>
                    </a:solidFill>
                  </a:tcPr>
                </a:tc>
                <a:tc>
                  <a:txBody>
                    <a:bodyPr/>
                    <a:lstStyle/>
                    <a:p>
                      <a:r>
                        <a:rPr lang="en-US" sz="1600" dirty="0">
                          <a:latin typeface="Adobe Devanagari"/>
                        </a:rPr>
                        <a:t>0.861 — Good generalization across different </a:t>
                      </a:r>
                      <a:r>
                        <a:rPr lang="en-US" sz="1600" dirty="0" err="1">
                          <a:latin typeface="Adobe Devanagari"/>
                        </a:rPr>
                        <a:t>IoU</a:t>
                      </a:r>
                      <a:r>
                        <a:rPr lang="en-US" sz="1600" dirty="0">
                          <a:latin typeface="Adobe Devanagari"/>
                        </a:rPr>
                        <a:t> thresholds.</a:t>
                      </a:r>
                    </a:p>
                  </a:txBody>
                  <a:tcPr>
                    <a:solidFill>
                      <a:srgbClr val="DFC4A7"/>
                    </a:solidFill>
                  </a:tcPr>
                </a:tc>
                <a:extLst>
                  <a:ext uri="{0D108BD9-81ED-4DB2-BD59-A6C34878D82A}">
                    <a16:rowId xmlns:a16="http://schemas.microsoft.com/office/drawing/2014/main" val="4288446379"/>
                  </a:ext>
                </a:extLst>
              </a:tr>
              <a:tr h="617558">
                <a:tc>
                  <a:txBody>
                    <a:bodyPr/>
                    <a:lstStyle/>
                    <a:p>
                      <a:pPr algn="ctr"/>
                      <a:r>
                        <a:rPr lang="nn-NO" sz="1600" b="1" dirty="0">
                          <a:latin typeface="Adobe Devanagari"/>
                        </a:rPr>
                        <a:t>Normal Skin (P / R / mAP@50)</a:t>
                      </a:r>
                      <a:endParaRPr lang="en-US" sz="1600" b="1" dirty="0">
                        <a:latin typeface="Adobe Devanagari"/>
                      </a:endParaRPr>
                    </a:p>
                  </a:txBody>
                  <a:tcPr>
                    <a:solidFill>
                      <a:schemeClr val="bg1">
                        <a:lumMod val="85000"/>
                      </a:schemeClr>
                    </a:solidFill>
                  </a:tcPr>
                </a:tc>
                <a:tc>
                  <a:txBody>
                    <a:bodyPr/>
                    <a:lstStyle/>
                    <a:p>
                      <a:r>
                        <a:rPr lang="en-US" sz="1600" dirty="0">
                          <a:latin typeface="Adobe Devanagari"/>
                        </a:rPr>
                        <a:t>0.988 / 0.979 / 0.978 — High accuracy in detecting normal skin.</a:t>
                      </a:r>
                    </a:p>
                  </a:txBody>
                  <a:tcPr>
                    <a:solidFill>
                      <a:schemeClr val="bg1">
                        <a:lumMod val="85000"/>
                      </a:schemeClr>
                    </a:solidFill>
                  </a:tcPr>
                </a:tc>
                <a:extLst>
                  <a:ext uri="{0D108BD9-81ED-4DB2-BD59-A6C34878D82A}">
                    <a16:rowId xmlns:a16="http://schemas.microsoft.com/office/drawing/2014/main" val="189094127"/>
                  </a:ext>
                </a:extLst>
              </a:tr>
              <a:tr h="665705">
                <a:tc>
                  <a:txBody>
                    <a:bodyPr/>
                    <a:lstStyle/>
                    <a:p>
                      <a:pPr algn="ctr"/>
                      <a:r>
                        <a:rPr lang="nn-NO" sz="1600" b="1" i="0" kern="1200" dirty="0">
                          <a:solidFill>
                            <a:schemeClr val="dk1"/>
                          </a:solidFill>
                          <a:effectLst/>
                          <a:latin typeface="Adobe Devanagari"/>
                          <a:ea typeface="+mn-ea"/>
                          <a:cs typeface="+mn-cs"/>
                        </a:rPr>
                        <a:t>Psoriasis Skin (P / R / mAP@50)</a:t>
                      </a:r>
                      <a:endParaRPr lang="en-US" sz="1600" dirty="0">
                        <a:latin typeface="Adobe Devanagari"/>
                      </a:endParaRPr>
                    </a:p>
                  </a:txBody>
                  <a:tcPr>
                    <a:solidFill>
                      <a:srgbClr val="DFC4A7"/>
                    </a:solidFill>
                  </a:tcPr>
                </a:tc>
                <a:tc>
                  <a:txBody>
                    <a:bodyPr/>
                    <a:lstStyle/>
                    <a:p>
                      <a:r>
                        <a:rPr lang="en-US" sz="1600" dirty="0">
                          <a:latin typeface="Adobe Devanagari"/>
                        </a:rPr>
                        <a:t>0.966 / 0.984 / 0.981 — Reliable detection of psoriasis regions</a:t>
                      </a:r>
                    </a:p>
                  </a:txBody>
                  <a:tcPr>
                    <a:solidFill>
                      <a:srgbClr val="DFC4A7"/>
                    </a:solidFill>
                  </a:tcPr>
                </a:tc>
                <a:extLst>
                  <a:ext uri="{0D108BD9-81ED-4DB2-BD59-A6C34878D82A}">
                    <a16:rowId xmlns:a16="http://schemas.microsoft.com/office/drawing/2014/main" val="199384666"/>
                  </a:ext>
                </a:extLst>
              </a:tr>
              <a:tr h="790053">
                <a:tc>
                  <a:txBody>
                    <a:bodyPr/>
                    <a:lstStyle/>
                    <a:p>
                      <a:pPr algn="ctr"/>
                      <a:r>
                        <a:rPr lang="en-US" sz="1600" b="1" dirty="0">
                          <a:latin typeface="Adobe Devanagari"/>
                        </a:rPr>
                        <a:t>Inference Speed</a:t>
                      </a:r>
                    </a:p>
                  </a:txBody>
                  <a:tcPr>
                    <a:solidFill>
                      <a:schemeClr val="bg1">
                        <a:lumMod val="85000"/>
                      </a:schemeClr>
                    </a:solidFill>
                  </a:tcPr>
                </a:tc>
                <a:tc>
                  <a:txBody>
                    <a:bodyPr/>
                    <a:lstStyle/>
                    <a:p>
                      <a:r>
                        <a:rPr lang="en-US" sz="1600" dirty="0">
                          <a:latin typeface="Adobe Devanagari"/>
                        </a:rPr>
                        <a:t>6.2ms per image — Optimized for real-time performance</a:t>
                      </a:r>
                    </a:p>
                  </a:txBody>
                  <a:tcPr>
                    <a:solidFill>
                      <a:schemeClr val="bg1">
                        <a:lumMod val="85000"/>
                      </a:schemeClr>
                    </a:solidFill>
                  </a:tcPr>
                </a:tc>
                <a:extLst>
                  <a:ext uri="{0D108BD9-81ED-4DB2-BD59-A6C34878D82A}">
                    <a16:rowId xmlns:a16="http://schemas.microsoft.com/office/drawing/2014/main" val="3076465898"/>
                  </a:ext>
                </a:extLst>
              </a:tr>
            </a:tbl>
          </a:graphicData>
        </a:graphic>
      </p:graphicFrame>
    </p:spTree>
    <p:extLst>
      <p:ext uri="{BB962C8B-B14F-4D97-AF65-F5344CB8AC3E}">
        <p14:creationId xmlns:p14="http://schemas.microsoft.com/office/powerpoint/2010/main" val="88976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FFC4-FD36-C895-63DC-5E67BD2F6F2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FC570D3-AE96-8738-33C3-66517832C6A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D9A9318B-C64C-F540-4351-404D7B88A2D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3049A5DD-51E1-E6CA-1966-31FB054021D4}"/>
              </a:ext>
            </a:extLst>
          </p:cNvPr>
          <p:cNvSpPr/>
          <p:nvPr/>
        </p:nvSpPr>
        <p:spPr>
          <a:xfrm>
            <a:off x="7124700" y="124705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5</a:t>
            </a:r>
          </a:p>
        </p:txBody>
      </p:sp>
      <p:sp>
        <p:nvSpPr>
          <p:cNvPr id="6" name="Flowchart: Connector 5">
            <a:extLst>
              <a:ext uri="{FF2B5EF4-FFF2-40B4-BE49-F238E27FC236}">
                <a16:creationId xmlns:a16="http://schemas.microsoft.com/office/drawing/2014/main" id="{838241E7-7134-A109-08E2-FB75FB6979F7}"/>
              </a:ext>
            </a:extLst>
          </p:cNvPr>
          <p:cNvSpPr/>
          <p:nvPr/>
        </p:nvSpPr>
        <p:spPr>
          <a:xfrm>
            <a:off x="9311957" y="50292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B17529DC-3A96-3B38-13BF-B38D641D22A5}"/>
              </a:ext>
            </a:extLst>
          </p:cNvPr>
          <p:cNvSpPr/>
          <p:nvPr/>
        </p:nvSpPr>
        <p:spPr>
          <a:xfrm>
            <a:off x="8135090" y="4655615"/>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8" name="Flowchart: Connector 7">
            <a:extLst>
              <a:ext uri="{FF2B5EF4-FFF2-40B4-BE49-F238E27FC236}">
                <a16:creationId xmlns:a16="http://schemas.microsoft.com/office/drawing/2014/main" id="{54B5D65A-73F6-231D-BEA2-C81820631C5A}"/>
              </a:ext>
            </a:extLst>
          </p:cNvPr>
          <p:cNvSpPr/>
          <p:nvPr/>
        </p:nvSpPr>
        <p:spPr>
          <a:xfrm>
            <a:off x="7315200" y="3806501"/>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9" name="Flowchart: Connector 8">
            <a:extLst>
              <a:ext uri="{FF2B5EF4-FFF2-40B4-BE49-F238E27FC236}">
                <a16:creationId xmlns:a16="http://schemas.microsoft.com/office/drawing/2014/main" id="{67497CB2-DDB4-E736-C84C-1EF1FD56FE12}"/>
              </a:ext>
            </a:extLst>
          </p:cNvPr>
          <p:cNvSpPr/>
          <p:nvPr/>
        </p:nvSpPr>
        <p:spPr>
          <a:xfrm>
            <a:off x="7016751" y="2697367"/>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10" name="TextBox 9">
            <a:extLst>
              <a:ext uri="{FF2B5EF4-FFF2-40B4-BE49-F238E27FC236}">
                <a16:creationId xmlns:a16="http://schemas.microsoft.com/office/drawing/2014/main" id="{D341C69C-5572-44F6-74D1-0B09DB3B2A29}"/>
              </a:ext>
            </a:extLst>
          </p:cNvPr>
          <p:cNvSpPr txBox="1"/>
          <p:nvPr/>
        </p:nvSpPr>
        <p:spPr>
          <a:xfrm>
            <a:off x="3048000" y="703329"/>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90ADB2E1-3AB0-1235-244F-1C9BA3B3EBD7}"/>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8C8A2E-9314-8135-27EB-97E492C038DD}"/>
              </a:ext>
            </a:extLst>
          </p:cNvPr>
          <p:cNvSpPr txBox="1"/>
          <p:nvPr/>
        </p:nvSpPr>
        <p:spPr>
          <a:xfrm>
            <a:off x="834658" y="2408846"/>
            <a:ext cx="4038599" cy="2246769"/>
          </a:xfrm>
          <a:prstGeom prst="rect">
            <a:avLst/>
          </a:prstGeom>
          <a:noFill/>
        </p:spPr>
        <p:txBody>
          <a:bodyPr wrap="square" rtlCol="0">
            <a:spAutoFit/>
          </a:bodyPr>
          <a:lstStyle/>
          <a:p>
            <a:r>
              <a:rPr lang="en-US" sz="2800" dirty="0">
                <a:solidFill>
                  <a:schemeClr val="bg1"/>
                </a:solidFill>
                <a:latin typeface="Adobe Devanagari"/>
              </a:rPr>
              <a:t>Apply Machine Learning and Computer Vision to Detect Psoriasis and Assess Its Severity from Images.</a:t>
            </a:r>
          </a:p>
        </p:txBody>
      </p:sp>
      <p:pic>
        <p:nvPicPr>
          <p:cNvPr id="13" name="Picture 12">
            <a:extLst>
              <a:ext uri="{FF2B5EF4-FFF2-40B4-BE49-F238E27FC236}">
                <a16:creationId xmlns:a16="http://schemas.microsoft.com/office/drawing/2014/main" id="{B1FAA3CC-B30A-63E5-E9E6-ED2242D5D4B7}"/>
              </a:ext>
            </a:extLst>
          </p:cNvPr>
          <p:cNvPicPr>
            <a:picLocks noChangeAspect="1"/>
          </p:cNvPicPr>
          <p:nvPr/>
        </p:nvPicPr>
        <p:blipFill>
          <a:blip r:embed="rId3">
            <a:extLst>
              <a:ext uri="{28A0092B-C50C-407E-A947-70E740481C1C}">
                <a14:useLocalDpi xmlns:a14="http://schemas.microsoft.com/office/drawing/2010/main" val="0"/>
              </a:ext>
            </a:extLst>
          </a:blip>
          <a:srcRect t="6265" b="6265"/>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08525359-8170-05CE-7A49-739789470C3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9983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pic>
        <p:nvPicPr>
          <p:cNvPr id="11" name="Picture 10" descr="A screenshot of a computer program&#10;&#10;Description automatically generated">
            <a:extLst>
              <a:ext uri="{FF2B5EF4-FFF2-40B4-BE49-F238E27FC236}">
                <a16:creationId xmlns:a16="http://schemas.microsoft.com/office/drawing/2014/main" id="{41C1E918-5F5E-426D-ADCA-13B71517D70F}"/>
              </a:ext>
            </a:extLst>
          </p:cNvPr>
          <p:cNvPicPr>
            <a:picLocks noChangeAspect="1"/>
          </p:cNvPicPr>
          <p:nvPr/>
        </p:nvPicPr>
        <p:blipFill>
          <a:blip r:embed="rId3"/>
          <a:stretch>
            <a:fillRect/>
          </a:stretch>
        </p:blipFill>
        <p:spPr>
          <a:xfrm>
            <a:off x="465667" y="1612107"/>
            <a:ext cx="5562599" cy="1592262"/>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D69BE930-1CF1-4105-9CE2-50C8797BE74A}"/>
              </a:ext>
            </a:extLst>
          </p:cNvPr>
          <p:cNvPicPr>
            <a:picLocks noChangeAspect="1"/>
          </p:cNvPicPr>
          <p:nvPr/>
        </p:nvPicPr>
        <p:blipFill>
          <a:blip r:embed="rId4"/>
          <a:stretch>
            <a:fillRect/>
          </a:stretch>
        </p:blipFill>
        <p:spPr>
          <a:xfrm>
            <a:off x="474134" y="3300413"/>
            <a:ext cx="5554132" cy="287178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90346F9-9A15-415F-8A8A-B9C245F9923F}"/>
              </a:ext>
            </a:extLst>
          </p:cNvPr>
          <p:cNvPicPr>
            <a:picLocks noChangeAspect="1"/>
          </p:cNvPicPr>
          <p:nvPr/>
        </p:nvPicPr>
        <p:blipFill>
          <a:blip r:embed="rId5"/>
          <a:stretch>
            <a:fillRect/>
          </a:stretch>
        </p:blipFill>
        <p:spPr>
          <a:xfrm>
            <a:off x="6236049" y="1612106"/>
            <a:ext cx="5646568" cy="4026693"/>
          </a:xfrm>
          <a:prstGeom prst="rect">
            <a:avLst/>
          </a:prstGeom>
        </p:spPr>
      </p:pic>
    </p:spTree>
    <p:extLst>
      <p:ext uri="{BB962C8B-B14F-4D97-AF65-F5344CB8AC3E}">
        <p14:creationId xmlns:p14="http://schemas.microsoft.com/office/powerpoint/2010/main" val="27606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3200" cap="none" dirty="0"/>
              <a:t>Training Deep Learning Models - Detection</a:t>
            </a:r>
            <a:endParaRPr lang="en-US" sz="32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sp>
        <p:nvSpPr>
          <p:cNvPr id="9" name="Rectangle: Diagonal Corners Rounded 8">
            <a:extLst>
              <a:ext uri="{FF2B5EF4-FFF2-40B4-BE49-F238E27FC236}">
                <a16:creationId xmlns:a16="http://schemas.microsoft.com/office/drawing/2014/main" id="{CE98FBB4-BD76-4CBE-9355-AC6F4B854669}"/>
              </a:ext>
            </a:extLst>
          </p:cNvPr>
          <p:cNvSpPr/>
          <p:nvPr/>
        </p:nvSpPr>
        <p:spPr>
          <a:xfrm>
            <a:off x="198617" y="1699364"/>
            <a:ext cx="68879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D789B6D1-E810-479F-B467-73C85A8B798E}"/>
              </a:ext>
            </a:extLst>
          </p:cNvPr>
          <p:cNvSpPr txBox="1"/>
          <p:nvPr/>
        </p:nvSpPr>
        <p:spPr>
          <a:xfrm>
            <a:off x="294041" y="1968559"/>
            <a:ext cx="6610178" cy="4185761"/>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Optimized for high accuracy with low computational cost, ideal for efficient detection.</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EfficientNetV2B0 as the base, fine-tuning all layers to enable better feature extraction for classification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Integrated L2 kernel regularization and dropout layers to reduce overfitting and improve the model's robustness.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Added dense layers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precise binary classification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with Adam optimizer and sparse categorical cross-entropy loss, validating it using augmented data for enhanced performance.</a:t>
            </a:r>
          </a:p>
          <a:p>
            <a:endParaRPr lang="en-US" b="1" dirty="0">
              <a:solidFill>
                <a:schemeClr val="bg1"/>
              </a:solidFill>
              <a:latin typeface="Adobe Devanagari"/>
            </a:endParaRPr>
          </a:p>
        </p:txBody>
      </p:sp>
      <p:pic>
        <p:nvPicPr>
          <p:cNvPr id="7" name="Picture 6" descr="A screenshot of a computer&#10;&#10;Description automatically generated">
            <a:extLst>
              <a:ext uri="{FF2B5EF4-FFF2-40B4-BE49-F238E27FC236}">
                <a16:creationId xmlns:a16="http://schemas.microsoft.com/office/drawing/2014/main" id="{D08DA025-EF32-4B38-BFAD-80343962FB1A}"/>
              </a:ext>
            </a:extLst>
          </p:cNvPr>
          <p:cNvPicPr>
            <a:picLocks noChangeAspect="1"/>
          </p:cNvPicPr>
          <p:nvPr/>
        </p:nvPicPr>
        <p:blipFill>
          <a:blip r:embed="rId3"/>
          <a:stretch>
            <a:fillRect/>
          </a:stretch>
        </p:blipFill>
        <p:spPr>
          <a:xfrm>
            <a:off x="7696200" y="3957636"/>
            <a:ext cx="3703819" cy="2207543"/>
          </a:xfrm>
          <a:prstGeom prst="rect">
            <a:avLst/>
          </a:prstGeom>
        </p:spPr>
      </p:pic>
      <p:pic>
        <p:nvPicPr>
          <p:cNvPr id="8" name="Picture 7">
            <a:extLst>
              <a:ext uri="{FF2B5EF4-FFF2-40B4-BE49-F238E27FC236}">
                <a16:creationId xmlns:a16="http://schemas.microsoft.com/office/drawing/2014/main" id="{A735F47F-13D6-4ABE-A9EC-9FB54A3FD9B7}"/>
              </a:ext>
            </a:extLst>
          </p:cNvPr>
          <p:cNvPicPr>
            <a:picLocks noChangeAspect="1"/>
          </p:cNvPicPr>
          <p:nvPr/>
        </p:nvPicPr>
        <p:blipFill>
          <a:blip r:embed="rId4"/>
          <a:stretch>
            <a:fillRect/>
          </a:stretch>
        </p:blipFill>
        <p:spPr>
          <a:xfrm>
            <a:off x="7620000" y="231774"/>
            <a:ext cx="4038600" cy="3654425"/>
          </a:xfrm>
          <a:prstGeom prst="rect">
            <a:avLst/>
          </a:prstGeom>
        </p:spPr>
      </p:pic>
    </p:spTree>
    <p:extLst>
      <p:ext uri="{BB962C8B-B14F-4D97-AF65-F5344CB8AC3E}">
        <p14:creationId xmlns:p14="http://schemas.microsoft.com/office/powerpoint/2010/main" val="319458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3200" cap="none" dirty="0"/>
              <a:t>Training Deep Learning Models - Detection</a:t>
            </a:r>
            <a:endParaRPr lang="en-US" sz="32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457200" y="998539"/>
            <a:ext cx="1981199"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Efficientnetv2-B0</a:t>
            </a:r>
          </a:p>
        </p:txBody>
      </p:sp>
      <p:pic>
        <p:nvPicPr>
          <p:cNvPr id="6" name="Picture 5">
            <a:extLst>
              <a:ext uri="{FF2B5EF4-FFF2-40B4-BE49-F238E27FC236}">
                <a16:creationId xmlns:a16="http://schemas.microsoft.com/office/drawing/2014/main" id="{4A748248-4A9C-448A-9100-1062173945A5}"/>
              </a:ext>
            </a:extLst>
          </p:cNvPr>
          <p:cNvPicPr>
            <a:picLocks noChangeAspect="1"/>
          </p:cNvPicPr>
          <p:nvPr/>
        </p:nvPicPr>
        <p:blipFill>
          <a:blip r:embed="rId3"/>
          <a:stretch>
            <a:fillRect/>
          </a:stretch>
        </p:blipFill>
        <p:spPr>
          <a:xfrm>
            <a:off x="990600" y="1828800"/>
            <a:ext cx="4807892" cy="3748088"/>
          </a:xfrm>
          <a:prstGeom prst="rect">
            <a:avLst/>
          </a:prstGeom>
        </p:spPr>
      </p:pic>
      <p:pic>
        <p:nvPicPr>
          <p:cNvPr id="11" name="Picture 10">
            <a:extLst>
              <a:ext uri="{FF2B5EF4-FFF2-40B4-BE49-F238E27FC236}">
                <a16:creationId xmlns:a16="http://schemas.microsoft.com/office/drawing/2014/main" id="{B81234CA-9980-4FDC-9152-50684964E363}"/>
              </a:ext>
            </a:extLst>
          </p:cNvPr>
          <p:cNvPicPr>
            <a:picLocks noChangeAspect="1"/>
          </p:cNvPicPr>
          <p:nvPr/>
        </p:nvPicPr>
        <p:blipFill>
          <a:blip r:embed="rId4"/>
          <a:stretch>
            <a:fillRect/>
          </a:stretch>
        </p:blipFill>
        <p:spPr>
          <a:xfrm>
            <a:off x="6368317" y="1752600"/>
            <a:ext cx="4807892" cy="3901927"/>
          </a:xfrm>
          <a:prstGeom prst="rect">
            <a:avLst/>
          </a:prstGeom>
        </p:spPr>
      </p:pic>
    </p:spTree>
    <p:extLst>
      <p:ext uri="{BB962C8B-B14F-4D97-AF65-F5344CB8AC3E}">
        <p14:creationId xmlns:p14="http://schemas.microsoft.com/office/powerpoint/2010/main" val="1191068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1219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ResNet50</a:t>
            </a:r>
          </a:p>
        </p:txBody>
      </p:sp>
      <p:pic>
        <p:nvPicPr>
          <p:cNvPr id="8" name="Picture 7" descr="A screenshot of a computer program&#10;&#10;Description automatically generated">
            <a:extLst>
              <a:ext uri="{FF2B5EF4-FFF2-40B4-BE49-F238E27FC236}">
                <a16:creationId xmlns:a16="http://schemas.microsoft.com/office/drawing/2014/main" id="{E2F6FA9D-0F7D-4484-8689-B55F2A94BC40}"/>
              </a:ext>
            </a:extLst>
          </p:cNvPr>
          <p:cNvPicPr>
            <a:picLocks noChangeAspect="1"/>
          </p:cNvPicPr>
          <p:nvPr/>
        </p:nvPicPr>
        <p:blipFill>
          <a:blip r:embed="rId3"/>
          <a:stretch>
            <a:fillRect/>
          </a:stretch>
        </p:blipFill>
        <p:spPr>
          <a:xfrm>
            <a:off x="382590" y="1522412"/>
            <a:ext cx="5398550" cy="3153277"/>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2B729A89-2165-44EE-AF02-CCC775A7AF5F}"/>
              </a:ext>
            </a:extLst>
          </p:cNvPr>
          <p:cNvPicPr>
            <a:picLocks noChangeAspect="1"/>
          </p:cNvPicPr>
          <p:nvPr/>
        </p:nvPicPr>
        <p:blipFill>
          <a:blip r:embed="rId4"/>
          <a:stretch>
            <a:fillRect/>
          </a:stretch>
        </p:blipFill>
        <p:spPr>
          <a:xfrm>
            <a:off x="382590" y="4675689"/>
            <a:ext cx="6612968" cy="150516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2400DD27-7B5A-49BF-B74E-1AC7EBC55808}"/>
              </a:ext>
            </a:extLst>
          </p:cNvPr>
          <p:cNvPicPr>
            <a:picLocks noChangeAspect="1"/>
          </p:cNvPicPr>
          <p:nvPr/>
        </p:nvPicPr>
        <p:blipFill>
          <a:blip r:embed="rId5"/>
          <a:stretch>
            <a:fillRect/>
          </a:stretch>
        </p:blipFill>
        <p:spPr>
          <a:xfrm>
            <a:off x="5842881" y="731812"/>
            <a:ext cx="6287377" cy="3905795"/>
          </a:xfrm>
          <a:prstGeom prst="rect">
            <a:avLst/>
          </a:prstGeom>
        </p:spPr>
      </p:pic>
    </p:spTree>
    <p:extLst>
      <p:ext uri="{BB962C8B-B14F-4D97-AF65-F5344CB8AC3E}">
        <p14:creationId xmlns:p14="http://schemas.microsoft.com/office/powerpoint/2010/main" val="233351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12192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ResNet50</a:t>
            </a:r>
          </a:p>
        </p:txBody>
      </p:sp>
      <p:sp>
        <p:nvSpPr>
          <p:cNvPr id="9" name="Rectangle: Diagonal Corners Rounded 8">
            <a:extLst>
              <a:ext uri="{FF2B5EF4-FFF2-40B4-BE49-F238E27FC236}">
                <a16:creationId xmlns:a16="http://schemas.microsoft.com/office/drawing/2014/main" id="{C241C07E-8DFB-47DF-8783-97899725B0B2}"/>
              </a:ext>
            </a:extLst>
          </p:cNvPr>
          <p:cNvSpPr/>
          <p:nvPr/>
        </p:nvSpPr>
        <p:spPr>
          <a:xfrm>
            <a:off x="198617" y="1699364"/>
            <a:ext cx="63545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E04B8EF9-97CA-4276-AB3F-59E462577501}"/>
              </a:ext>
            </a:extLst>
          </p:cNvPr>
          <p:cNvSpPr txBox="1"/>
          <p:nvPr/>
        </p:nvSpPr>
        <p:spPr>
          <a:xfrm>
            <a:off x="413719" y="2126490"/>
            <a:ext cx="6139481" cy="387798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Excellent at extracting features using deep residual learning.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ResNet50 as the base, adding custom layers for better feature extraction and classification.</a:t>
            </a:r>
            <a:endParaRPr lang="en-US" sz="1600" dirty="0">
              <a:solidFill>
                <a:schemeClr val="bg1"/>
              </a:solidFill>
              <a:latin typeface="Adobe Devanagari"/>
            </a:endParaRP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Integrated a dense layer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binary classification of normal and psoriasis skin</a:t>
            </a:r>
            <a:r>
              <a:rPr lang="en-US" b="1" dirty="0">
                <a:solidFill>
                  <a:schemeClr val="bg1"/>
                </a:solidFill>
                <a:latin typeface="Adobe Devanagari"/>
              </a:rPr>
              <a:t>.</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Used dropout regularization to reduce overfitting and improve model robustness.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with the Adam optimizer and sparse categorical cross-entropy loss, validating it on a separate dataset for performance evaluation.</a:t>
            </a:r>
            <a:endParaRPr lang="en-US" b="1" dirty="0">
              <a:solidFill>
                <a:schemeClr val="bg1"/>
              </a:solidFill>
              <a:latin typeface="Adobe Devanagari"/>
            </a:endParaRPr>
          </a:p>
          <a:p>
            <a:endParaRPr lang="en-US" b="1" dirty="0">
              <a:solidFill>
                <a:schemeClr val="bg1"/>
              </a:solidFill>
              <a:latin typeface="Adobe Devanagari"/>
            </a:endParaRPr>
          </a:p>
        </p:txBody>
      </p:sp>
      <p:pic>
        <p:nvPicPr>
          <p:cNvPr id="7" name="Picture 6" descr="A diagram of a confusion matrix&#10;&#10;Description automatically generated with medium confidence">
            <a:extLst>
              <a:ext uri="{FF2B5EF4-FFF2-40B4-BE49-F238E27FC236}">
                <a16:creationId xmlns:a16="http://schemas.microsoft.com/office/drawing/2014/main" id="{E9EA2197-1D5E-44B2-83CC-CCDF64AF6263}"/>
              </a:ext>
            </a:extLst>
          </p:cNvPr>
          <p:cNvPicPr>
            <a:picLocks noChangeAspect="1"/>
          </p:cNvPicPr>
          <p:nvPr/>
        </p:nvPicPr>
        <p:blipFill>
          <a:blip r:embed="rId3"/>
          <a:stretch>
            <a:fillRect/>
          </a:stretch>
        </p:blipFill>
        <p:spPr>
          <a:xfrm>
            <a:off x="7048500" y="200234"/>
            <a:ext cx="4648200" cy="3361251"/>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E8E20440-5C96-4FCF-885F-73D6378F6C88}"/>
              </a:ext>
            </a:extLst>
          </p:cNvPr>
          <p:cNvPicPr>
            <a:picLocks noChangeAspect="1"/>
          </p:cNvPicPr>
          <p:nvPr/>
        </p:nvPicPr>
        <p:blipFill>
          <a:blip r:embed="rId4"/>
          <a:stretch>
            <a:fillRect/>
          </a:stretch>
        </p:blipFill>
        <p:spPr>
          <a:xfrm>
            <a:off x="7048500" y="3805960"/>
            <a:ext cx="4858428" cy="2105319"/>
          </a:xfrm>
          <a:prstGeom prst="rect">
            <a:avLst/>
          </a:prstGeom>
        </p:spPr>
      </p:pic>
    </p:spTree>
    <p:extLst>
      <p:ext uri="{BB962C8B-B14F-4D97-AF65-F5344CB8AC3E}">
        <p14:creationId xmlns:p14="http://schemas.microsoft.com/office/powerpoint/2010/main" val="110549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CNN</a:t>
            </a:r>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699364"/>
            <a:ext cx="6506983"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86825" y="1989691"/>
            <a:ext cx="6139481" cy="357020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Custom-built for specific datasets to capture unique features.</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a CNN model with three convolutional layers, each followed by max-pooling and dropout to extract hierarchical features while reducing overfitting.</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Added dense layers with </a:t>
            </a:r>
            <a:r>
              <a:rPr lang="en-US" sz="1600" b="1" dirty="0" err="1">
                <a:solidFill>
                  <a:schemeClr val="bg1"/>
                </a:solidFill>
                <a:latin typeface="Adobe Devanagari"/>
              </a:rPr>
              <a:t>ReLU</a:t>
            </a:r>
            <a:r>
              <a:rPr lang="en-US" sz="1600" b="1" dirty="0">
                <a:solidFill>
                  <a:schemeClr val="bg1"/>
                </a:solidFill>
                <a:latin typeface="Adobe Devanagari"/>
              </a:rPr>
              <a:t> activation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binary classification of normal and psoriasis skin.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training.</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for 30 epochs using augmented data, validating performance on a separate dataset to ensure robust classification.</a:t>
            </a:r>
          </a:p>
        </p:txBody>
      </p:sp>
      <p:pic>
        <p:nvPicPr>
          <p:cNvPr id="6" name="Picture 5">
            <a:extLst>
              <a:ext uri="{FF2B5EF4-FFF2-40B4-BE49-F238E27FC236}">
                <a16:creationId xmlns:a16="http://schemas.microsoft.com/office/drawing/2014/main" id="{23F68385-5333-48BE-ACC5-F4A04C2FE7B9}"/>
              </a:ext>
            </a:extLst>
          </p:cNvPr>
          <p:cNvPicPr>
            <a:picLocks noChangeAspect="1"/>
          </p:cNvPicPr>
          <p:nvPr/>
        </p:nvPicPr>
        <p:blipFill>
          <a:blip r:embed="rId3"/>
          <a:stretch>
            <a:fillRect/>
          </a:stretch>
        </p:blipFill>
        <p:spPr>
          <a:xfrm>
            <a:off x="7162800" y="160337"/>
            <a:ext cx="4419600" cy="371249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96A2659-613B-4F94-81CD-C4E978005190}"/>
              </a:ext>
            </a:extLst>
          </p:cNvPr>
          <p:cNvPicPr>
            <a:picLocks noChangeAspect="1"/>
          </p:cNvPicPr>
          <p:nvPr/>
        </p:nvPicPr>
        <p:blipFill>
          <a:blip r:embed="rId4"/>
          <a:stretch>
            <a:fillRect/>
          </a:stretch>
        </p:blipFill>
        <p:spPr>
          <a:xfrm>
            <a:off x="6842444" y="4189010"/>
            <a:ext cx="5212711" cy="1743212"/>
          </a:xfrm>
          <a:prstGeom prst="rect">
            <a:avLst/>
          </a:prstGeom>
        </p:spPr>
      </p:pic>
    </p:spTree>
    <p:extLst>
      <p:ext uri="{BB962C8B-B14F-4D97-AF65-F5344CB8AC3E}">
        <p14:creationId xmlns:p14="http://schemas.microsoft.com/office/powerpoint/2010/main" val="33824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530879"/>
            <a:ext cx="6506983" cy="457961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439941" y="1560197"/>
            <a:ext cx="6139481" cy="455509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Fast and accurate for real-time object detection and localization.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Defined the dataset YAML file with paths for training and validation data, along with class labels (normal skin / psoriasis skin)</a:t>
            </a:r>
            <a:r>
              <a:rPr lang="en-US" sz="1600" dirty="0">
                <a:solidFill>
                  <a:schemeClr val="bg1"/>
                </a:solidFill>
                <a:latin typeface="Adobe Devanagari"/>
              </a:rPr>
              <a:t>.</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Utilized the pre-trained YOLOv8 model for psoriasis detection, fine-tuning it on the custom dataset.</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Visualized paired result images (ground truth vs. predictions) using a custom function for better interpretability of model outputs.</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Evaluated model predictions on the validation set by generating classification reports, confusion matrices, and visual metrics to assess performance.</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Validated the model using YOLOv8's built-in evaluation function to further analyze accuracy and performance.</a:t>
            </a:r>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609600" y="798198"/>
            <a:ext cx="2438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 – Finalize Model</a:t>
            </a:r>
          </a:p>
        </p:txBody>
      </p:sp>
      <p:pic>
        <p:nvPicPr>
          <p:cNvPr id="12" name="Picture 11">
            <a:extLst>
              <a:ext uri="{FF2B5EF4-FFF2-40B4-BE49-F238E27FC236}">
                <a16:creationId xmlns:a16="http://schemas.microsoft.com/office/drawing/2014/main" id="{E461FC96-5C43-43C4-9D64-C7AA877DB10E}"/>
              </a:ext>
            </a:extLst>
          </p:cNvPr>
          <p:cNvPicPr>
            <a:picLocks noChangeAspect="1"/>
          </p:cNvPicPr>
          <p:nvPr/>
        </p:nvPicPr>
        <p:blipFill rotWithShape="1">
          <a:blip r:embed="rId3"/>
          <a:srcRect l="6558" r="8196"/>
          <a:stretch/>
        </p:blipFill>
        <p:spPr>
          <a:xfrm>
            <a:off x="7222891" y="188108"/>
            <a:ext cx="3751057" cy="3390378"/>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DD35D73-F9C4-4DAE-B047-329D857C299F}"/>
              </a:ext>
            </a:extLst>
          </p:cNvPr>
          <p:cNvPicPr>
            <a:picLocks noChangeAspect="1"/>
          </p:cNvPicPr>
          <p:nvPr/>
        </p:nvPicPr>
        <p:blipFill>
          <a:blip r:embed="rId4"/>
          <a:stretch>
            <a:fillRect/>
          </a:stretch>
        </p:blipFill>
        <p:spPr>
          <a:xfrm>
            <a:off x="6778385" y="3850958"/>
            <a:ext cx="5340829" cy="2124968"/>
          </a:xfrm>
          <a:prstGeom prst="rect">
            <a:avLst/>
          </a:prstGeom>
        </p:spPr>
      </p:pic>
    </p:spTree>
    <p:extLst>
      <p:ext uri="{BB962C8B-B14F-4D97-AF65-F5344CB8AC3E}">
        <p14:creationId xmlns:p14="http://schemas.microsoft.com/office/powerpoint/2010/main" val="10694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309383" y="728802"/>
            <a:ext cx="2438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 – Finalize Model</a:t>
            </a:r>
          </a:p>
        </p:txBody>
      </p:sp>
      <p:pic>
        <p:nvPicPr>
          <p:cNvPr id="12" name="Picture 11">
            <a:extLst>
              <a:ext uri="{FF2B5EF4-FFF2-40B4-BE49-F238E27FC236}">
                <a16:creationId xmlns:a16="http://schemas.microsoft.com/office/drawing/2014/main" id="{E461FC96-5C43-43C4-9D64-C7AA877DB10E}"/>
              </a:ext>
            </a:extLst>
          </p:cNvPr>
          <p:cNvPicPr>
            <a:picLocks noChangeAspect="1"/>
          </p:cNvPicPr>
          <p:nvPr/>
        </p:nvPicPr>
        <p:blipFill rotWithShape="1">
          <a:blip r:embed="rId4"/>
          <a:srcRect l="6558" r="8196"/>
          <a:stretch/>
        </p:blipFill>
        <p:spPr>
          <a:xfrm>
            <a:off x="7315200" y="160337"/>
            <a:ext cx="4508150" cy="383936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DD35D73-F9C4-4DAE-B047-329D857C299F}"/>
              </a:ext>
            </a:extLst>
          </p:cNvPr>
          <p:cNvPicPr>
            <a:picLocks noChangeAspect="1"/>
          </p:cNvPicPr>
          <p:nvPr/>
        </p:nvPicPr>
        <p:blipFill>
          <a:blip r:embed="rId5"/>
          <a:stretch>
            <a:fillRect/>
          </a:stretch>
        </p:blipFill>
        <p:spPr>
          <a:xfrm>
            <a:off x="6778385" y="4061566"/>
            <a:ext cx="5340829" cy="2124968"/>
          </a:xfrm>
          <a:prstGeom prst="rect">
            <a:avLst/>
          </a:prstGeom>
        </p:spPr>
      </p:pic>
      <p:graphicFrame>
        <p:nvGraphicFramePr>
          <p:cNvPr id="13" name="Diagram 12">
            <a:extLst>
              <a:ext uri="{FF2B5EF4-FFF2-40B4-BE49-F238E27FC236}">
                <a16:creationId xmlns:a16="http://schemas.microsoft.com/office/drawing/2014/main" id="{420CAC60-85F8-451F-9ABC-32D4581208B4}"/>
              </a:ext>
            </a:extLst>
          </p:cNvPr>
          <p:cNvGraphicFramePr/>
          <p:nvPr>
            <p:extLst>
              <p:ext uri="{D42A27DB-BD31-4B8C-83A1-F6EECF244321}">
                <p14:modId xmlns:p14="http://schemas.microsoft.com/office/powerpoint/2010/main" val="3965115587"/>
              </p:ext>
            </p:extLst>
          </p:nvPr>
        </p:nvGraphicFramePr>
        <p:xfrm>
          <a:off x="181684" y="1132470"/>
          <a:ext cx="7192783" cy="48434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1246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914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YOLO</a:t>
            </a:r>
          </a:p>
        </p:txBody>
      </p:sp>
      <p:pic>
        <p:nvPicPr>
          <p:cNvPr id="8" name="Picture 7" descr="A graph of a graph&#10;&#10;Description automatically generated with medium confidence">
            <a:extLst>
              <a:ext uri="{FF2B5EF4-FFF2-40B4-BE49-F238E27FC236}">
                <a16:creationId xmlns:a16="http://schemas.microsoft.com/office/drawing/2014/main" id="{8DC9262A-B057-4524-9FCA-933AFA90C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564340"/>
            <a:ext cx="3896883" cy="2597922"/>
          </a:xfrm>
          <a:prstGeom prst="rect">
            <a:avLst/>
          </a:prstGeom>
        </p:spPr>
      </p:pic>
      <p:pic>
        <p:nvPicPr>
          <p:cNvPr id="6" name="Picture 5">
            <a:extLst>
              <a:ext uri="{FF2B5EF4-FFF2-40B4-BE49-F238E27FC236}">
                <a16:creationId xmlns:a16="http://schemas.microsoft.com/office/drawing/2014/main" id="{51FA41D8-3503-4B87-B726-C74E2DD4C0D3}"/>
              </a:ext>
            </a:extLst>
          </p:cNvPr>
          <p:cNvPicPr>
            <a:picLocks noChangeAspect="1"/>
          </p:cNvPicPr>
          <p:nvPr/>
        </p:nvPicPr>
        <p:blipFill>
          <a:blip r:embed="rId4"/>
          <a:stretch>
            <a:fillRect/>
          </a:stretch>
        </p:blipFill>
        <p:spPr>
          <a:xfrm>
            <a:off x="5069379" y="925778"/>
            <a:ext cx="3890359" cy="2593573"/>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A683E220-2E0D-4E5E-9C00-3B53CD7786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3508567"/>
            <a:ext cx="3890358" cy="2593572"/>
          </a:xfrm>
          <a:prstGeom prst="rect">
            <a:avLst/>
          </a:prstGeom>
        </p:spPr>
      </p:pic>
      <p:pic>
        <p:nvPicPr>
          <p:cNvPr id="17" name="Picture 16" descr="A graph of a curve&#10;&#10;Description automatically generated">
            <a:extLst>
              <a:ext uri="{FF2B5EF4-FFF2-40B4-BE49-F238E27FC236}">
                <a16:creationId xmlns:a16="http://schemas.microsoft.com/office/drawing/2014/main" id="{CC4C038C-7C77-48D8-8A5E-BA114D42F8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0264" y="3048000"/>
            <a:ext cx="3846716" cy="2564477"/>
          </a:xfrm>
          <a:prstGeom prst="rect">
            <a:avLst/>
          </a:prstGeom>
        </p:spPr>
      </p:pic>
    </p:spTree>
    <p:extLst>
      <p:ext uri="{BB962C8B-B14F-4D97-AF65-F5344CB8AC3E}">
        <p14:creationId xmlns:p14="http://schemas.microsoft.com/office/powerpoint/2010/main" val="747875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kumimoji="0" lang="en-US" sz="28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Detection</a:t>
            </a:r>
            <a:endParaRPr lang="en-US" sz="2800" b="1" cap="none" dirty="0"/>
          </a:p>
        </p:txBody>
      </p:sp>
      <p:sp>
        <p:nvSpPr>
          <p:cNvPr id="11" name="Rectangle: Diagonal Corners Rounded 10">
            <a:extLst>
              <a:ext uri="{FF2B5EF4-FFF2-40B4-BE49-F238E27FC236}">
                <a16:creationId xmlns:a16="http://schemas.microsoft.com/office/drawing/2014/main" id="{AD0162CB-0764-400C-8FFB-D173707CFAB8}"/>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YOLO</a:t>
            </a:r>
          </a:p>
        </p:txBody>
      </p:sp>
      <p:pic>
        <p:nvPicPr>
          <p:cNvPr id="6" name="Picture 5" descr="A collage of skin rashes&#10;&#10;Description automatically generated">
            <a:extLst>
              <a:ext uri="{FF2B5EF4-FFF2-40B4-BE49-F238E27FC236}">
                <a16:creationId xmlns:a16="http://schemas.microsoft.com/office/drawing/2014/main" id="{061B26A3-87CB-4F0F-950B-64A95C55B88E}"/>
              </a:ext>
            </a:extLst>
          </p:cNvPr>
          <p:cNvPicPr>
            <a:picLocks noChangeAspect="1"/>
          </p:cNvPicPr>
          <p:nvPr/>
        </p:nvPicPr>
        <p:blipFill>
          <a:blip r:embed="rId3"/>
          <a:stretch>
            <a:fillRect/>
          </a:stretch>
        </p:blipFill>
        <p:spPr>
          <a:xfrm>
            <a:off x="1600200" y="1495154"/>
            <a:ext cx="9448800" cy="4600845"/>
          </a:xfrm>
          <a:prstGeom prst="rect">
            <a:avLst/>
          </a:prstGeom>
        </p:spPr>
      </p:pic>
    </p:spTree>
    <p:extLst>
      <p:ext uri="{BB962C8B-B14F-4D97-AF65-F5344CB8AC3E}">
        <p14:creationId xmlns:p14="http://schemas.microsoft.com/office/powerpoint/2010/main" val="79414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rot="5400000" flipV="1">
            <a:off x="-1143000" y="2705100"/>
            <a:ext cx="4038600" cy="1447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Gannt Chart</a:t>
            </a:r>
          </a:p>
        </p:txBody>
      </p:sp>
      <p:pic>
        <p:nvPicPr>
          <p:cNvPr id="3" name="Picture 2" descr="A screenshot of a computer&#10;&#10;Description automatically generated">
            <a:extLst>
              <a:ext uri="{FF2B5EF4-FFF2-40B4-BE49-F238E27FC236}">
                <a16:creationId xmlns:a16="http://schemas.microsoft.com/office/drawing/2014/main" id="{3FE431F4-4D95-DBA4-5E9D-C827C7CEF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37"/>
            <a:ext cx="9753600" cy="6248837"/>
          </a:xfrm>
          <a:prstGeom prst="rect">
            <a:avLst/>
          </a:prstGeom>
        </p:spPr>
      </p:pic>
      <p:sp>
        <p:nvSpPr>
          <p:cNvPr id="2" name="Rectangle 1">
            <a:extLst>
              <a:ext uri="{FF2B5EF4-FFF2-40B4-BE49-F238E27FC236}">
                <a16:creationId xmlns:a16="http://schemas.microsoft.com/office/drawing/2014/main" id="{BBA9BA4B-8CF7-18FF-F94A-30E2433DE6AB}"/>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0642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Detection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7" name="Picture 6" descr="A screen shot of a computer&#10;&#10;Description automatically generated">
            <a:extLst>
              <a:ext uri="{FF2B5EF4-FFF2-40B4-BE49-F238E27FC236}">
                <a16:creationId xmlns:a16="http://schemas.microsoft.com/office/drawing/2014/main" id="{A014092A-8C7E-486B-BE4F-C9568E7A921D}"/>
              </a:ext>
            </a:extLst>
          </p:cNvPr>
          <p:cNvPicPr>
            <a:picLocks noChangeAspect="1"/>
          </p:cNvPicPr>
          <p:nvPr/>
        </p:nvPicPr>
        <p:blipFill>
          <a:blip r:embed="rId3"/>
          <a:stretch>
            <a:fillRect/>
          </a:stretch>
        </p:blipFill>
        <p:spPr>
          <a:xfrm>
            <a:off x="609600" y="1871861"/>
            <a:ext cx="5934658" cy="2274623"/>
          </a:xfrm>
          <a:prstGeom prst="rect">
            <a:avLst/>
          </a:prstGeom>
        </p:spPr>
      </p:pic>
      <p:pic>
        <p:nvPicPr>
          <p:cNvPr id="9" name="Picture 8" descr="A computer screen shot of a program&#10;&#10;Description automatically generated">
            <a:extLst>
              <a:ext uri="{FF2B5EF4-FFF2-40B4-BE49-F238E27FC236}">
                <a16:creationId xmlns:a16="http://schemas.microsoft.com/office/drawing/2014/main" id="{5F1B5C21-4FDD-407A-87FD-1E5383F56EA8}"/>
              </a:ext>
            </a:extLst>
          </p:cNvPr>
          <p:cNvPicPr>
            <a:picLocks noChangeAspect="1"/>
          </p:cNvPicPr>
          <p:nvPr/>
        </p:nvPicPr>
        <p:blipFill>
          <a:blip r:embed="rId4"/>
          <a:stretch>
            <a:fillRect/>
          </a:stretch>
        </p:blipFill>
        <p:spPr>
          <a:xfrm>
            <a:off x="609600" y="4241853"/>
            <a:ext cx="7674735" cy="187658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7F429F5-E87A-46AC-AC46-352FB4243866}"/>
              </a:ext>
            </a:extLst>
          </p:cNvPr>
          <p:cNvPicPr>
            <a:picLocks noChangeAspect="1"/>
          </p:cNvPicPr>
          <p:nvPr/>
        </p:nvPicPr>
        <p:blipFill>
          <a:blip r:embed="rId5"/>
          <a:stretch>
            <a:fillRect/>
          </a:stretch>
        </p:blipFill>
        <p:spPr>
          <a:xfrm>
            <a:off x="6629400" y="722268"/>
            <a:ext cx="4953000" cy="3424216"/>
          </a:xfrm>
          <a:prstGeom prst="rect">
            <a:avLst/>
          </a:prstGeom>
        </p:spPr>
      </p:pic>
    </p:spTree>
    <p:extLst>
      <p:ext uri="{BB962C8B-B14F-4D97-AF65-F5344CB8AC3E}">
        <p14:creationId xmlns:p14="http://schemas.microsoft.com/office/powerpoint/2010/main" val="260945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699364"/>
            <a:ext cx="5829605" cy="4411132"/>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62919" y="2119826"/>
            <a:ext cx="5534688" cy="332398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Combines multi-scale feature detection with residual learning for better performance.</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the model using InceptionResNetV2 as the base, adding global average pooling, dropout layers, and dense layers for binary classification(normal/ psoriasis skin).</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training.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Trained the model for 20 epochs using augmented data, validating performance on a separate dataset to ensure robust classification.</a:t>
            </a:r>
          </a:p>
        </p:txBody>
      </p:sp>
      <p:sp>
        <p:nvSpPr>
          <p:cNvPr id="12" name="Rectangle: Diagonal Corners Rounded 11">
            <a:extLst>
              <a:ext uri="{FF2B5EF4-FFF2-40B4-BE49-F238E27FC236}">
                <a16:creationId xmlns:a16="http://schemas.microsoft.com/office/drawing/2014/main" id="{95C093C6-2146-4BC7-B8E0-ADAC9FFFE242}"/>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6" name="Picture 5" descr="A diagram of a diagram&#10;&#10;Description automatically generated with medium confidence">
            <a:extLst>
              <a:ext uri="{FF2B5EF4-FFF2-40B4-BE49-F238E27FC236}">
                <a16:creationId xmlns:a16="http://schemas.microsoft.com/office/drawing/2014/main" id="{259D45D1-D535-434A-8D5A-5422AFDE02EE}"/>
              </a:ext>
            </a:extLst>
          </p:cNvPr>
          <p:cNvPicPr>
            <a:picLocks noChangeAspect="1"/>
          </p:cNvPicPr>
          <p:nvPr/>
        </p:nvPicPr>
        <p:blipFill>
          <a:blip r:embed="rId3"/>
          <a:stretch>
            <a:fillRect/>
          </a:stretch>
        </p:blipFill>
        <p:spPr>
          <a:xfrm>
            <a:off x="6861797" y="44143"/>
            <a:ext cx="4251381" cy="3338819"/>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94A5BE78-1822-41A9-9899-3A12C3F98EDA}"/>
              </a:ext>
            </a:extLst>
          </p:cNvPr>
          <p:cNvPicPr>
            <a:picLocks noChangeAspect="1"/>
          </p:cNvPicPr>
          <p:nvPr/>
        </p:nvPicPr>
        <p:blipFill>
          <a:blip r:embed="rId4"/>
          <a:stretch>
            <a:fillRect/>
          </a:stretch>
        </p:blipFill>
        <p:spPr>
          <a:xfrm>
            <a:off x="6861797" y="3627437"/>
            <a:ext cx="4353533" cy="2133898"/>
          </a:xfrm>
          <a:prstGeom prst="rect">
            <a:avLst/>
          </a:prstGeom>
        </p:spPr>
      </p:pic>
    </p:spTree>
    <p:extLst>
      <p:ext uri="{BB962C8B-B14F-4D97-AF65-F5344CB8AC3E}">
        <p14:creationId xmlns:p14="http://schemas.microsoft.com/office/powerpoint/2010/main" val="141488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cap="none" dirty="0"/>
              <a:t>Training Deep Learning Models - Detection</a:t>
            </a:r>
            <a:endParaRPr lang="en-US" sz="2800" b="1" cap="none" dirty="0"/>
          </a:p>
        </p:txBody>
      </p:sp>
      <p:sp>
        <p:nvSpPr>
          <p:cNvPr id="12" name="Rectangle: Diagonal Corners Rounded 11">
            <a:extLst>
              <a:ext uri="{FF2B5EF4-FFF2-40B4-BE49-F238E27FC236}">
                <a16:creationId xmlns:a16="http://schemas.microsoft.com/office/drawing/2014/main" id="{95C093C6-2146-4BC7-B8E0-ADAC9FFFE242}"/>
              </a:ext>
            </a:extLst>
          </p:cNvPr>
          <p:cNvSpPr/>
          <p:nvPr/>
        </p:nvSpPr>
        <p:spPr>
          <a:xfrm>
            <a:off x="533400" y="925778"/>
            <a:ext cx="220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 InceptionResNetV2</a:t>
            </a:r>
          </a:p>
        </p:txBody>
      </p:sp>
      <p:pic>
        <p:nvPicPr>
          <p:cNvPr id="7" name="Picture 6" descr="A graph of a graph&#10;&#10;Description automatically generated with medium confidence">
            <a:extLst>
              <a:ext uri="{FF2B5EF4-FFF2-40B4-BE49-F238E27FC236}">
                <a16:creationId xmlns:a16="http://schemas.microsoft.com/office/drawing/2014/main" id="{CB4EC612-AD14-4575-A01B-7C2E9FD11542}"/>
              </a:ext>
            </a:extLst>
          </p:cNvPr>
          <p:cNvPicPr>
            <a:picLocks noChangeAspect="1"/>
          </p:cNvPicPr>
          <p:nvPr/>
        </p:nvPicPr>
        <p:blipFill>
          <a:blip r:embed="rId3"/>
          <a:stretch>
            <a:fillRect/>
          </a:stretch>
        </p:blipFill>
        <p:spPr>
          <a:xfrm>
            <a:off x="442122" y="1551589"/>
            <a:ext cx="11307753" cy="4639322"/>
          </a:xfrm>
          <a:prstGeom prst="rect">
            <a:avLst/>
          </a:prstGeom>
        </p:spPr>
      </p:pic>
    </p:spTree>
    <p:extLst>
      <p:ext uri="{BB962C8B-B14F-4D97-AF65-F5344CB8AC3E}">
        <p14:creationId xmlns:p14="http://schemas.microsoft.com/office/powerpoint/2010/main" val="364336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graphicFrame>
        <p:nvGraphicFramePr>
          <p:cNvPr id="6" name="Table 6">
            <a:extLst>
              <a:ext uri="{FF2B5EF4-FFF2-40B4-BE49-F238E27FC236}">
                <a16:creationId xmlns:a16="http://schemas.microsoft.com/office/drawing/2014/main" id="{D892AF64-7F14-465E-AABD-BDCDF80CA634}"/>
              </a:ext>
            </a:extLst>
          </p:cNvPr>
          <p:cNvGraphicFramePr>
            <a:graphicFrameLocks noGrp="1"/>
          </p:cNvGraphicFramePr>
          <p:nvPr>
            <p:extLst>
              <p:ext uri="{D42A27DB-BD31-4B8C-83A1-F6EECF244321}">
                <p14:modId xmlns:p14="http://schemas.microsoft.com/office/powerpoint/2010/main" val="2396605201"/>
              </p:ext>
            </p:extLst>
          </p:nvPr>
        </p:nvGraphicFramePr>
        <p:xfrm>
          <a:off x="457200" y="1040872"/>
          <a:ext cx="11201400" cy="4731524"/>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3506237569"/>
                    </a:ext>
                  </a:extLst>
                </a:gridCol>
                <a:gridCol w="4252383">
                  <a:extLst>
                    <a:ext uri="{9D8B030D-6E8A-4147-A177-3AD203B41FA5}">
                      <a16:colId xmlns:a16="http://schemas.microsoft.com/office/drawing/2014/main" val="2410297771"/>
                    </a:ext>
                  </a:extLst>
                </a:gridCol>
                <a:gridCol w="4459817">
                  <a:extLst>
                    <a:ext uri="{9D8B030D-6E8A-4147-A177-3AD203B41FA5}">
                      <a16:colId xmlns:a16="http://schemas.microsoft.com/office/drawing/2014/main" val="763336743"/>
                    </a:ext>
                  </a:extLst>
                </a:gridCol>
              </a:tblGrid>
              <a:tr h="559328">
                <a:tc>
                  <a:txBody>
                    <a:bodyPr/>
                    <a:lstStyle/>
                    <a:p>
                      <a:pPr algn="ctr"/>
                      <a:r>
                        <a:rPr lang="en-US" dirty="0">
                          <a:latin typeface="Adobe Devanagari"/>
                        </a:rPr>
                        <a:t>Feature</a:t>
                      </a:r>
                    </a:p>
                  </a:txBody>
                  <a:tcPr>
                    <a:solidFill>
                      <a:srgbClr val="6418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dobe Devanagari"/>
                        </a:rPr>
                        <a:t> </a:t>
                      </a:r>
                      <a:r>
                        <a:rPr lang="en-US" sz="1800" b="1" i="0" kern="1200" dirty="0">
                          <a:solidFill>
                            <a:schemeClr val="lt1"/>
                          </a:solidFill>
                          <a:effectLst/>
                          <a:latin typeface="Adobe Devanagari"/>
                          <a:ea typeface="+mn-ea"/>
                          <a:cs typeface="+mn-cs"/>
                        </a:rPr>
                        <a:t>CNN</a:t>
                      </a:r>
                      <a:endParaRPr lang="en-US" dirty="0">
                        <a:latin typeface="Adobe Devanagari"/>
                      </a:endParaRPr>
                    </a:p>
                    <a:p>
                      <a:pPr algn="ctr"/>
                      <a:endParaRPr lang="en-US" dirty="0">
                        <a:latin typeface="Adobe Devanagari"/>
                      </a:endParaRPr>
                    </a:p>
                  </a:txBody>
                  <a:tcPr>
                    <a:solidFill>
                      <a:srgbClr val="641800"/>
                    </a:solidFill>
                  </a:tcPr>
                </a:tc>
                <a:tc>
                  <a:txBody>
                    <a:bodyPr/>
                    <a:lstStyle/>
                    <a:p>
                      <a:pPr algn="ctr"/>
                      <a:r>
                        <a:rPr lang="en-US" dirty="0">
                          <a:latin typeface="Adobe Devanagari"/>
                        </a:rPr>
                        <a:t>MobileNetV2 (GhostNet &amp; MixConv)</a:t>
                      </a:r>
                    </a:p>
                  </a:txBody>
                  <a:tcPr>
                    <a:solidFill>
                      <a:srgbClr val="641800"/>
                    </a:solidFill>
                  </a:tcPr>
                </a:tc>
                <a:extLst>
                  <a:ext uri="{0D108BD9-81ED-4DB2-BD59-A6C34878D82A}">
                    <a16:rowId xmlns:a16="http://schemas.microsoft.com/office/drawing/2014/main" val="1342609781"/>
                  </a:ext>
                </a:extLst>
              </a:tr>
              <a:tr h="817121">
                <a:tc>
                  <a:txBody>
                    <a:bodyPr/>
                    <a:lstStyle/>
                    <a:p>
                      <a:pPr algn="ctr"/>
                      <a:r>
                        <a:rPr lang="en-US" sz="1600" b="1" dirty="0">
                          <a:latin typeface="Adobe Devanagari"/>
                        </a:rPr>
                        <a:t>Architecture</a:t>
                      </a:r>
                    </a:p>
                  </a:txBody>
                  <a:tcPr>
                    <a:solidFill>
                      <a:srgbClr val="DFC4A7"/>
                    </a:solidFill>
                  </a:tcPr>
                </a:tc>
                <a:tc>
                  <a:txBody>
                    <a:bodyPr/>
                    <a:lstStyle/>
                    <a:p>
                      <a:r>
                        <a:rPr lang="en-US" sz="1600" dirty="0">
                          <a:latin typeface="Adobe Devanagari"/>
                        </a:rPr>
                        <a:t>Custom CNN with multiple convolutional layers for severity classification.</a:t>
                      </a:r>
                    </a:p>
                  </a:txBody>
                  <a:tcPr>
                    <a:solidFill>
                      <a:srgbClr val="DFC4A7"/>
                    </a:solidFill>
                  </a:tcPr>
                </a:tc>
                <a:tc>
                  <a:txBody>
                    <a:bodyPr/>
                    <a:lstStyle/>
                    <a:p>
                      <a:r>
                        <a:rPr lang="en-US" sz="1600" dirty="0">
                          <a:latin typeface="Adobe Devanagari"/>
                        </a:rPr>
                        <a:t>Batch normalization, dropout, and fine-tuning for improved stability.</a:t>
                      </a:r>
                    </a:p>
                  </a:txBody>
                  <a:tcPr>
                    <a:solidFill>
                      <a:srgbClr val="DFC4A7"/>
                    </a:solidFill>
                  </a:tcPr>
                </a:tc>
                <a:extLst>
                  <a:ext uri="{0D108BD9-81ED-4DB2-BD59-A6C34878D82A}">
                    <a16:rowId xmlns:a16="http://schemas.microsoft.com/office/drawing/2014/main" val="481250229"/>
                  </a:ext>
                </a:extLst>
              </a:tr>
              <a:tr h="817121">
                <a:tc>
                  <a:txBody>
                    <a:bodyPr/>
                    <a:lstStyle/>
                    <a:p>
                      <a:pPr algn="ctr"/>
                      <a:r>
                        <a:rPr lang="en-US" sz="1600" b="1" dirty="0">
                          <a:latin typeface="Adobe Devanagari"/>
                        </a:rPr>
                        <a:t>Validation Accuracy</a:t>
                      </a:r>
                    </a:p>
                  </a:txBody>
                  <a:tcPr>
                    <a:solidFill>
                      <a:schemeClr val="bg1">
                        <a:lumMod val="85000"/>
                      </a:schemeClr>
                    </a:solidFill>
                  </a:tcPr>
                </a:tc>
                <a:tc>
                  <a:txBody>
                    <a:bodyPr/>
                    <a:lstStyle/>
                    <a:p>
                      <a:r>
                        <a:rPr lang="en-US" sz="1600" dirty="0">
                          <a:latin typeface="Adobe Devanagari"/>
                        </a:rPr>
                        <a:t>0.63 — Moderate accuracy across severity levels.</a:t>
                      </a:r>
                    </a:p>
                  </a:txBody>
                  <a:tcPr>
                    <a:solidFill>
                      <a:schemeClr val="bg1">
                        <a:lumMod val="85000"/>
                      </a:schemeClr>
                    </a:solidFill>
                  </a:tcPr>
                </a:tc>
                <a:tc>
                  <a:txBody>
                    <a:bodyPr/>
                    <a:lstStyle/>
                    <a:p>
                      <a:r>
                        <a:rPr lang="en-US" sz="1600" dirty="0">
                          <a:solidFill>
                            <a:srgbClr val="FF0000"/>
                          </a:solidFill>
                          <a:latin typeface="Adobe Devanagari"/>
                        </a:rPr>
                        <a:t>0.80</a:t>
                      </a:r>
                      <a:r>
                        <a:rPr lang="en-US" sz="1600" dirty="0">
                          <a:latin typeface="Adobe Devanagari"/>
                        </a:rPr>
                        <a:t> — Improved accuracy with enhanced feature extraction.</a:t>
                      </a:r>
                    </a:p>
                  </a:txBody>
                  <a:tcPr>
                    <a:solidFill>
                      <a:schemeClr val="bg1">
                        <a:lumMod val="85000"/>
                      </a:schemeClr>
                    </a:solidFill>
                  </a:tcPr>
                </a:tc>
                <a:extLst>
                  <a:ext uri="{0D108BD9-81ED-4DB2-BD59-A6C34878D82A}">
                    <a16:rowId xmlns:a16="http://schemas.microsoft.com/office/drawing/2014/main" val="4010969495"/>
                  </a:ext>
                </a:extLst>
              </a:tr>
              <a:tr h="817121">
                <a:tc>
                  <a:txBody>
                    <a:bodyPr/>
                    <a:lstStyle/>
                    <a:p>
                      <a:pPr algn="ctr"/>
                      <a:r>
                        <a:rPr lang="en-US" sz="1600" b="1" dirty="0">
                          <a:latin typeface="Adobe Devanagari"/>
                        </a:rPr>
                        <a:t>Precision (Classes)</a:t>
                      </a:r>
                    </a:p>
                  </a:txBody>
                  <a:tcPr>
                    <a:solidFill>
                      <a:srgbClr val="DFC4A7"/>
                    </a:solidFill>
                  </a:tcPr>
                </a:tc>
                <a:tc>
                  <a:txBody>
                    <a:bodyPr/>
                    <a:lstStyle/>
                    <a:p>
                      <a:r>
                        <a:rPr lang="en-US" sz="1600" dirty="0">
                          <a:latin typeface="Adobe Devanagari"/>
                        </a:rPr>
                        <a:t>mild: 0.65, moderate: 0.50, severe: 0.72 — Higher precision for severe cases.</a:t>
                      </a:r>
                    </a:p>
                    <a:p>
                      <a:endParaRPr lang="en-US" sz="1600" dirty="0">
                        <a:latin typeface="Adobe Devanagari"/>
                      </a:endParaRPr>
                    </a:p>
                  </a:txBody>
                  <a:tcPr>
                    <a:solidFill>
                      <a:srgbClr val="DFC4A7"/>
                    </a:solidFill>
                  </a:tcPr>
                </a:tc>
                <a:tc>
                  <a:txBody>
                    <a:bodyPr/>
                    <a:lstStyle/>
                    <a:p>
                      <a:r>
                        <a:rPr lang="en-US" sz="1600" dirty="0">
                          <a:latin typeface="Adobe Devanagari"/>
                        </a:rPr>
                        <a:t>Mild: 0.85, Moderate: 0.80, Severe: 0.79 — Balanced precision.</a:t>
                      </a:r>
                    </a:p>
                  </a:txBody>
                  <a:tcPr>
                    <a:solidFill>
                      <a:srgbClr val="DFC4A7"/>
                    </a:solidFill>
                  </a:tcPr>
                </a:tc>
                <a:extLst>
                  <a:ext uri="{0D108BD9-81ED-4DB2-BD59-A6C34878D82A}">
                    <a16:rowId xmlns:a16="http://schemas.microsoft.com/office/drawing/2014/main" val="4288446379"/>
                  </a:ext>
                </a:extLst>
              </a:tr>
              <a:tr h="817121">
                <a:tc>
                  <a:txBody>
                    <a:bodyPr/>
                    <a:lstStyle/>
                    <a:p>
                      <a:pPr algn="ctr"/>
                      <a:r>
                        <a:rPr lang="en-US" sz="1600" b="1" dirty="0">
                          <a:latin typeface="Adobe Devanagari"/>
                        </a:rPr>
                        <a:t>Recall (Classes)</a:t>
                      </a:r>
                    </a:p>
                  </a:txBody>
                  <a:tcPr>
                    <a:solidFill>
                      <a:schemeClr val="bg1">
                        <a:lumMod val="85000"/>
                      </a:schemeClr>
                    </a:solidFill>
                  </a:tcPr>
                </a:tc>
                <a:tc>
                  <a:txBody>
                    <a:bodyPr/>
                    <a:lstStyle/>
                    <a:p>
                      <a:r>
                        <a:rPr lang="en-US" sz="1600" dirty="0">
                          <a:latin typeface="Adobe Devanagari"/>
                        </a:rPr>
                        <a:t>Mild: 0.55, Moderate: 0.45, Severe: 0.90 — Strong recall for severe cases.</a:t>
                      </a:r>
                    </a:p>
                  </a:txBody>
                  <a:tcPr>
                    <a:solidFill>
                      <a:schemeClr val="bg1">
                        <a:lumMod val="85000"/>
                      </a:schemeClr>
                    </a:solidFill>
                  </a:tcPr>
                </a:tc>
                <a:tc>
                  <a:txBody>
                    <a:bodyPr/>
                    <a:lstStyle/>
                    <a:p>
                      <a:r>
                        <a:rPr lang="en-US" sz="1600" dirty="0">
                          <a:latin typeface="Adobe Devanagari"/>
                        </a:rPr>
                        <a:t>Mild: 0.73, Moderate: 0.77, Severe: 0.88 — Better recall performance.</a:t>
                      </a:r>
                    </a:p>
                  </a:txBody>
                  <a:tcPr>
                    <a:solidFill>
                      <a:schemeClr val="bg1">
                        <a:lumMod val="85000"/>
                      </a:schemeClr>
                    </a:solidFill>
                  </a:tcPr>
                </a:tc>
                <a:extLst>
                  <a:ext uri="{0D108BD9-81ED-4DB2-BD59-A6C34878D82A}">
                    <a16:rowId xmlns:a16="http://schemas.microsoft.com/office/drawing/2014/main" val="189094127"/>
                  </a:ext>
                </a:extLst>
              </a:tr>
              <a:tr h="817121">
                <a:tc>
                  <a:txBody>
                    <a:bodyPr/>
                    <a:lstStyle/>
                    <a:p>
                      <a:pPr algn="ctr"/>
                      <a:r>
                        <a:rPr lang="en-US" sz="1600" b="1" i="0" kern="1200" dirty="0">
                          <a:solidFill>
                            <a:schemeClr val="dk1"/>
                          </a:solidFill>
                          <a:effectLst/>
                          <a:latin typeface="Adobe Devanagari"/>
                          <a:ea typeface="+mn-ea"/>
                          <a:cs typeface="+mn-cs"/>
                        </a:rPr>
                        <a:t>F1 Score (Class 0/1)</a:t>
                      </a:r>
                      <a:endParaRPr lang="en-US" sz="1600" dirty="0">
                        <a:latin typeface="Adobe Devanagari"/>
                      </a:endParaRPr>
                    </a:p>
                  </a:txBody>
                  <a:tcPr>
                    <a:solidFill>
                      <a:srgbClr val="DFC4A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dobe Devanagari"/>
                        </a:rPr>
                        <a:t>Mild: 0.59, Moderate: 0.47, Severe: 0.80 — Struggles in moderate severity classification.</a:t>
                      </a:r>
                    </a:p>
                  </a:txBody>
                  <a:tcPr>
                    <a:solidFill>
                      <a:srgbClr val="DFC4A7"/>
                    </a:solidFill>
                  </a:tcPr>
                </a:tc>
                <a:tc>
                  <a:txBody>
                    <a:bodyPr/>
                    <a:lstStyle/>
                    <a:p>
                      <a:r>
                        <a:rPr lang="en-US" sz="1600" dirty="0">
                          <a:latin typeface="Adobe Devanagari"/>
                        </a:rPr>
                        <a:t>Mild: 0.79, Moderate: 0.78, Severe: 0.83 — More balanced severity classification.</a:t>
                      </a:r>
                    </a:p>
                  </a:txBody>
                  <a:tcPr>
                    <a:solidFill>
                      <a:srgbClr val="DFC4A7"/>
                    </a:solidFill>
                  </a:tcPr>
                </a:tc>
                <a:extLst>
                  <a:ext uri="{0D108BD9-81ED-4DB2-BD59-A6C34878D82A}">
                    <a16:rowId xmlns:a16="http://schemas.microsoft.com/office/drawing/2014/main" val="199384666"/>
                  </a:ext>
                </a:extLst>
              </a:tr>
            </a:tbl>
          </a:graphicData>
        </a:graphic>
      </p:graphicFrame>
    </p:spTree>
    <p:extLst>
      <p:ext uri="{BB962C8B-B14F-4D97-AF65-F5344CB8AC3E}">
        <p14:creationId xmlns:p14="http://schemas.microsoft.com/office/powerpoint/2010/main" val="283326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2400" b="1" cap="none" dirty="0"/>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381000" y="873708"/>
            <a:ext cx="48006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Ghost Module &amp; MixConv Block </a:t>
            </a:r>
          </a:p>
        </p:txBody>
      </p:sp>
      <p:sp>
        <p:nvSpPr>
          <p:cNvPr id="12" name="Rectangle: Diagonal Corners Rounded 11">
            <a:extLst>
              <a:ext uri="{FF2B5EF4-FFF2-40B4-BE49-F238E27FC236}">
                <a16:creationId xmlns:a16="http://schemas.microsoft.com/office/drawing/2014/main" id="{EE0CA3D8-D649-43EC-9A41-F80743F31ACE}"/>
              </a:ext>
            </a:extLst>
          </p:cNvPr>
          <p:cNvSpPr/>
          <p:nvPr/>
        </p:nvSpPr>
        <p:spPr>
          <a:xfrm>
            <a:off x="914400" y="2441423"/>
            <a:ext cx="3505200" cy="2209800"/>
          </a:xfrm>
          <a:prstGeom prst="round2DiagRect">
            <a:avLst/>
          </a:prstGeom>
          <a:solidFill>
            <a:srgbClr val="DFC4A7"/>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rPr>
              <a:t>Why Chose MobileNetV2 with Ghost Module and MixConv?</a:t>
            </a:r>
            <a:endParaRPr lang="en-US" sz="2800" b="1" dirty="0">
              <a:solidFill>
                <a:srgbClr val="641800"/>
              </a:solidFill>
              <a:latin typeface="Adobe Devanagari"/>
            </a:endParaRPr>
          </a:p>
        </p:txBody>
      </p:sp>
      <p:graphicFrame>
        <p:nvGraphicFramePr>
          <p:cNvPr id="13" name="Diagram 12">
            <a:extLst>
              <a:ext uri="{FF2B5EF4-FFF2-40B4-BE49-F238E27FC236}">
                <a16:creationId xmlns:a16="http://schemas.microsoft.com/office/drawing/2014/main" id="{532D0183-5DE2-4A48-A781-30755EEB66D3}"/>
              </a:ext>
            </a:extLst>
          </p:cNvPr>
          <p:cNvGraphicFramePr/>
          <p:nvPr>
            <p:extLst>
              <p:ext uri="{D42A27DB-BD31-4B8C-83A1-F6EECF244321}">
                <p14:modId xmlns:p14="http://schemas.microsoft.com/office/powerpoint/2010/main" val="3451025545"/>
              </p:ext>
            </p:extLst>
          </p:nvPr>
        </p:nvGraphicFramePr>
        <p:xfrm>
          <a:off x="4609750" y="1010632"/>
          <a:ext cx="7192783" cy="4973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42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kumimoji="0" lang="en-US" sz="36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24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66858" y="1981200"/>
            <a:ext cx="5839882" cy="331912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216779" y="2371253"/>
            <a:ext cx="5486400" cy="2316275"/>
          </a:xfrm>
          <a:prstGeom prst="rect">
            <a:avLst/>
          </a:prstGeom>
          <a:noFill/>
        </p:spPr>
        <p:txBody>
          <a:bodyPr wrap="square" rtlCol="0">
            <a:spAutoFit/>
          </a:bodyPr>
          <a:lstStyle/>
          <a:p>
            <a:pPr>
              <a:lnSpc>
                <a:spcPct val="150000"/>
              </a:lnSpc>
            </a:pPr>
            <a:r>
              <a:rPr lang="en-US" b="1" dirty="0">
                <a:solidFill>
                  <a:schemeClr val="bg1"/>
                </a:solidFill>
                <a:latin typeface="Adobe Devanagari"/>
              </a:rPr>
              <a:t>Ghost Module </a:t>
            </a:r>
            <a:r>
              <a:rPr lang="en-US" b="1" dirty="0">
                <a:solidFill>
                  <a:schemeClr val="bg1"/>
                </a:solidFill>
                <a:latin typeface="Adobe Devanagari"/>
                <a:sym typeface="Wingdings" panose="05000000000000000000" pitchFamily="2" charset="2"/>
              </a:rPr>
              <a:t></a:t>
            </a:r>
            <a:r>
              <a:rPr lang="en-US" b="1" dirty="0">
                <a:solidFill>
                  <a:schemeClr val="bg1"/>
                </a:solidFill>
                <a:latin typeface="Adobe Devanagari"/>
              </a:rPr>
              <a:t> Faster and Efficient Feature Extraction</a:t>
            </a:r>
          </a:p>
          <a:p>
            <a:pPr>
              <a:lnSpc>
                <a:spcPct val="150000"/>
              </a:lnSpc>
            </a:pPr>
            <a:endParaRPr lang="en-US" sz="1600" b="1" dirty="0">
              <a:solidFill>
                <a:schemeClr val="bg1"/>
              </a:solidFill>
              <a:latin typeface="Adobe Devanagari"/>
            </a:endParaRPr>
          </a:p>
          <a:p>
            <a:pPr marL="742950" lvl="1" indent="-285750">
              <a:lnSpc>
                <a:spcPct val="150000"/>
              </a:lnSpc>
              <a:buFont typeface="Arial" panose="020B0604020202020204" pitchFamily="34" charset="0"/>
              <a:buChar char="•"/>
            </a:pPr>
            <a:r>
              <a:rPr lang="en-US" sz="1600" b="1" dirty="0">
                <a:solidFill>
                  <a:schemeClr val="bg1"/>
                </a:solidFill>
                <a:latin typeface="Adobe Devanagari"/>
              </a:rPr>
              <a:t>Creates extra feature maps using fewer computations.</a:t>
            </a:r>
          </a:p>
          <a:p>
            <a:pPr marL="742950" lvl="1" indent="-285750">
              <a:lnSpc>
                <a:spcPct val="150000"/>
              </a:lnSpc>
              <a:buFont typeface="Arial" panose="020B0604020202020204" pitchFamily="34" charset="0"/>
              <a:buChar char="•"/>
            </a:pPr>
            <a:r>
              <a:rPr lang="en-US" sz="1600" b="1" dirty="0">
                <a:solidFill>
                  <a:schemeClr val="bg1"/>
                </a:solidFill>
                <a:latin typeface="Adobe Devanagari"/>
              </a:rPr>
              <a:t>Uses two-step convolution to generate high-quality features.</a:t>
            </a:r>
          </a:p>
          <a:p>
            <a:pPr marL="742950" lvl="1" indent="-285750">
              <a:lnSpc>
                <a:spcPct val="150000"/>
              </a:lnSpc>
              <a:buFont typeface="Arial" panose="020B0604020202020204" pitchFamily="34" charset="0"/>
              <a:buChar char="•"/>
            </a:pPr>
            <a:r>
              <a:rPr lang="en-US" sz="1600" b="1" dirty="0">
                <a:solidFill>
                  <a:schemeClr val="bg1"/>
                </a:solidFill>
                <a:latin typeface="Adobe Devanagari"/>
              </a:rPr>
              <a:t>Helps reduce model size while maintaining accuracy.</a:t>
            </a:r>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343599" y="976366"/>
            <a:ext cx="48006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Ghost Module &amp; MixConv Block </a:t>
            </a:r>
          </a:p>
        </p:txBody>
      </p:sp>
      <p:sp>
        <p:nvSpPr>
          <p:cNvPr id="12" name="Rectangle: Diagonal Corners Rounded 11">
            <a:extLst>
              <a:ext uri="{FF2B5EF4-FFF2-40B4-BE49-F238E27FC236}">
                <a16:creationId xmlns:a16="http://schemas.microsoft.com/office/drawing/2014/main" id="{EE0CA3D8-D649-43EC-9A41-F80743F31ACE}"/>
              </a:ext>
            </a:extLst>
          </p:cNvPr>
          <p:cNvSpPr/>
          <p:nvPr/>
        </p:nvSpPr>
        <p:spPr>
          <a:xfrm>
            <a:off x="6185262" y="1981199"/>
            <a:ext cx="5839882" cy="3319127"/>
          </a:xfrm>
          <a:prstGeom prst="round2DiagRect">
            <a:avLst/>
          </a:prstGeom>
          <a:solidFill>
            <a:srgbClr val="DFC4A7"/>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5" name="TextBox 14">
            <a:extLst>
              <a:ext uri="{FF2B5EF4-FFF2-40B4-BE49-F238E27FC236}">
                <a16:creationId xmlns:a16="http://schemas.microsoft.com/office/drawing/2014/main" id="{8908C1D9-38CF-4202-B7E4-34D26F875CB5}"/>
              </a:ext>
            </a:extLst>
          </p:cNvPr>
          <p:cNvSpPr txBox="1"/>
          <p:nvPr/>
        </p:nvSpPr>
        <p:spPr>
          <a:xfrm>
            <a:off x="6248400" y="2371253"/>
            <a:ext cx="5486400" cy="2685607"/>
          </a:xfrm>
          <a:prstGeom prst="rect">
            <a:avLst/>
          </a:prstGeom>
          <a:noFill/>
        </p:spPr>
        <p:txBody>
          <a:bodyPr wrap="square" rtlCol="0">
            <a:spAutoFit/>
          </a:bodyPr>
          <a:lstStyle/>
          <a:p>
            <a:pPr>
              <a:lnSpc>
                <a:spcPct val="150000"/>
              </a:lnSpc>
            </a:pPr>
            <a:r>
              <a:rPr lang="en-US" b="1" dirty="0">
                <a:solidFill>
                  <a:srgbClr val="641800"/>
                </a:solidFill>
                <a:latin typeface="Adobe Devanagari"/>
              </a:rPr>
              <a:t>     MixConv </a:t>
            </a:r>
            <a:r>
              <a:rPr lang="en-US" b="1" dirty="0">
                <a:solidFill>
                  <a:srgbClr val="641800"/>
                </a:solidFill>
                <a:latin typeface="Adobe Devanagari"/>
                <a:sym typeface="Wingdings" panose="05000000000000000000" pitchFamily="2" charset="2"/>
              </a:rPr>
              <a:t> </a:t>
            </a:r>
            <a:r>
              <a:rPr lang="en-US" b="1" dirty="0">
                <a:solidFill>
                  <a:srgbClr val="641800"/>
                </a:solidFill>
                <a:latin typeface="Adobe Devanagari"/>
              </a:rPr>
              <a:t> Capturing Features at Different Scales</a:t>
            </a:r>
          </a:p>
          <a:p>
            <a:pPr>
              <a:lnSpc>
                <a:spcPct val="150000"/>
              </a:lnSpc>
            </a:pPr>
            <a:endParaRPr lang="en-US" sz="1600" b="1" dirty="0">
              <a:solidFill>
                <a:srgbClr val="641800"/>
              </a:solidFill>
              <a:latin typeface="Adobe Devanagari"/>
            </a:endParaRPr>
          </a:p>
          <a:p>
            <a:pPr marL="742950" lvl="1" indent="-285750">
              <a:lnSpc>
                <a:spcPct val="150000"/>
              </a:lnSpc>
              <a:buFont typeface="Arial" panose="020B0604020202020204" pitchFamily="34" charset="0"/>
              <a:buChar char="•"/>
            </a:pPr>
            <a:r>
              <a:rPr lang="en-US" sz="1600" b="1" dirty="0">
                <a:solidFill>
                  <a:srgbClr val="641800"/>
                </a:solidFill>
                <a:latin typeface="Adobe Devanagari"/>
              </a:rPr>
              <a:t>Uses multiple kernel sizes (3×3, 5×5, 7×7) in one layer.</a:t>
            </a:r>
          </a:p>
          <a:p>
            <a:pPr marL="742950" lvl="1" indent="-285750">
              <a:lnSpc>
                <a:spcPct val="150000"/>
              </a:lnSpc>
              <a:buFont typeface="Arial" panose="020B0604020202020204" pitchFamily="34" charset="0"/>
              <a:buChar char="•"/>
            </a:pPr>
            <a:r>
              <a:rPr lang="en-US" sz="1600" b="1" dirty="0">
                <a:solidFill>
                  <a:srgbClr val="641800"/>
                </a:solidFill>
                <a:latin typeface="Adobe Devanagari"/>
              </a:rPr>
              <a:t>Helps detect small, medium, and large patterns in skin lesions.</a:t>
            </a:r>
          </a:p>
          <a:p>
            <a:pPr marL="742950" lvl="1" indent="-285750">
              <a:lnSpc>
                <a:spcPct val="150000"/>
              </a:lnSpc>
              <a:buFont typeface="Arial" panose="020B0604020202020204" pitchFamily="34" charset="0"/>
              <a:buChar char="•"/>
            </a:pPr>
            <a:r>
              <a:rPr lang="en-US" sz="1600" b="1" dirty="0">
                <a:solidFill>
                  <a:srgbClr val="641800"/>
                </a:solidFill>
                <a:latin typeface="Adobe Devanagari"/>
              </a:rPr>
              <a:t>Improves model accuracy by learning from different feature sizes.</a:t>
            </a:r>
          </a:p>
        </p:txBody>
      </p:sp>
    </p:spTree>
    <p:extLst>
      <p:ext uri="{BB962C8B-B14F-4D97-AF65-F5344CB8AC3E}">
        <p14:creationId xmlns:p14="http://schemas.microsoft.com/office/powerpoint/2010/main" val="3298543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6019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Before Apply Ghost Module &amp; MixConv Block </a:t>
            </a:r>
          </a:p>
        </p:txBody>
      </p:sp>
      <p:pic>
        <p:nvPicPr>
          <p:cNvPr id="8" name="Picture 7" descr="A computer screen shot of a program code&#10;&#10;Description automatically generated">
            <a:extLst>
              <a:ext uri="{FF2B5EF4-FFF2-40B4-BE49-F238E27FC236}">
                <a16:creationId xmlns:a16="http://schemas.microsoft.com/office/drawing/2014/main" id="{5CA07A06-FE50-480F-B0BA-BF950F09A670}"/>
              </a:ext>
            </a:extLst>
          </p:cNvPr>
          <p:cNvPicPr>
            <a:picLocks noChangeAspect="1"/>
          </p:cNvPicPr>
          <p:nvPr/>
        </p:nvPicPr>
        <p:blipFill>
          <a:blip r:embed="rId3"/>
          <a:stretch>
            <a:fillRect/>
          </a:stretch>
        </p:blipFill>
        <p:spPr>
          <a:xfrm>
            <a:off x="740302" y="1905000"/>
            <a:ext cx="4953000" cy="277100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76E22C27-2F15-4A0A-8E36-E61C309763FA}"/>
              </a:ext>
            </a:extLst>
          </p:cNvPr>
          <p:cNvPicPr>
            <a:picLocks noChangeAspect="1"/>
          </p:cNvPicPr>
          <p:nvPr/>
        </p:nvPicPr>
        <p:blipFill>
          <a:blip r:embed="rId4"/>
          <a:stretch>
            <a:fillRect/>
          </a:stretch>
        </p:blipFill>
        <p:spPr>
          <a:xfrm>
            <a:off x="6258626" y="4426497"/>
            <a:ext cx="5048955" cy="1705213"/>
          </a:xfrm>
          <a:prstGeom prst="rect">
            <a:avLst/>
          </a:prstGeom>
        </p:spPr>
      </p:pic>
      <p:pic>
        <p:nvPicPr>
          <p:cNvPr id="13" name="Picture 12">
            <a:extLst>
              <a:ext uri="{FF2B5EF4-FFF2-40B4-BE49-F238E27FC236}">
                <a16:creationId xmlns:a16="http://schemas.microsoft.com/office/drawing/2014/main" id="{AD04C8C6-4A3E-45A5-99A4-AF555573DAC1}"/>
              </a:ext>
            </a:extLst>
          </p:cNvPr>
          <p:cNvPicPr>
            <a:picLocks noChangeAspect="1"/>
          </p:cNvPicPr>
          <p:nvPr/>
        </p:nvPicPr>
        <p:blipFill>
          <a:blip r:embed="rId5"/>
          <a:stretch>
            <a:fillRect/>
          </a:stretch>
        </p:blipFill>
        <p:spPr>
          <a:xfrm>
            <a:off x="6781800" y="920876"/>
            <a:ext cx="4525781" cy="3388933"/>
          </a:xfrm>
          <a:prstGeom prst="rect">
            <a:avLst/>
          </a:prstGeom>
        </p:spPr>
      </p:pic>
    </p:spTree>
    <p:extLst>
      <p:ext uri="{BB962C8B-B14F-4D97-AF65-F5344CB8AC3E}">
        <p14:creationId xmlns:p14="http://schemas.microsoft.com/office/powerpoint/2010/main" val="288175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43434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Before Apply Ghost Module</a:t>
            </a:r>
          </a:p>
        </p:txBody>
      </p:sp>
      <p:pic>
        <p:nvPicPr>
          <p:cNvPr id="7" name="Picture 6" descr="A computer screen shot of a program&#10;&#10;Description automatically generated">
            <a:extLst>
              <a:ext uri="{FF2B5EF4-FFF2-40B4-BE49-F238E27FC236}">
                <a16:creationId xmlns:a16="http://schemas.microsoft.com/office/drawing/2014/main" id="{B1955A04-68C3-458B-950A-215118FA8104}"/>
              </a:ext>
            </a:extLst>
          </p:cNvPr>
          <p:cNvPicPr>
            <a:picLocks noChangeAspect="1"/>
          </p:cNvPicPr>
          <p:nvPr/>
        </p:nvPicPr>
        <p:blipFill>
          <a:blip r:embed="rId3"/>
          <a:stretch>
            <a:fillRect/>
          </a:stretch>
        </p:blipFill>
        <p:spPr>
          <a:xfrm>
            <a:off x="381000" y="1810892"/>
            <a:ext cx="5841455" cy="40360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2B411F1-3146-479E-9D96-D02631E563E9}"/>
              </a:ext>
            </a:extLst>
          </p:cNvPr>
          <p:cNvPicPr>
            <a:picLocks noChangeAspect="1"/>
          </p:cNvPicPr>
          <p:nvPr/>
        </p:nvPicPr>
        <p:blipFill>
          <a:blip r:embed="rId4"/>
          <a:stretch>
            <a:fillRect/>
          </a:stretch>
        </p:blipFill>
        <p:spPr>
          <a:xfrm>
            <a:off x="6773333" y="4392484"/>
            <a:ext cx="4525781" cy="1828785"/>
          </a:xfrm>
          <a:prstGeom prst="rect">
            <a:avLst/>
          </a:prstGeom>
        </p:spPr>
      </p:pic>
      <p:pic>
        <p:nvPicPr>
          <p:cNvPr id="11" name="Picture 10">
            <a:extLst>
              <a:ext uri="{FF2B5EF4-FFF2-40B4-BE49-F238E27FC236}">
                <a16:creationId xmlns:a16="http://schemas.microsoft.com/office/drawing/2014/main" id="{394EB4ED-98A0-4BD7-8F89-34BE2D3CAF63}"/>
              </a:ext>
            </a:extLst>
          </p:cNvPr>
          <p:cNvPicPr>
            <a:picLocks noChangeAspect="1"/>
          </p:cNvPicPr>
          <p:nvPr/>
        </p:nvPicPr>
        <p:blipFill>
          <a:blip r:embed="rId5"/>
          <a:stretch>
            <a:fillRect/>
          </a:stretch>
        </p:blipFill>
        <p:spPr>
          <a:xfrm>
            <a:off x="6786774" y="734885"/>
            <a:ext cx="4333997" cy="3630469"/>
          </a:xfrm>
          <a:prstGeom prst="rect">
            <a:avLst/>
          </a:prstGeom>
        </p:spPr>
      </p:pic>
    </p:spTree>
    <p:extLst>
      <p:ext uri="{BB962C8B-B14F-4D97-AF65-F5344CB8AC3E}">
        <p14:creationId xmlns:p14="http://schemas.microsoft.com/office/powerpoint/2010/main" val="341551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5363981"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Apply Ghost Module &amp; MixConv Block </a:t>
            </a:r>
          </a:p>
        </p:txBody>
      </p:sp>
      <p:pic>
        <p:nvPicPr>
          <p:cNvPr id="1026" name="Picture 2">
            <a:extLst>
              <a:ext uri="{FF2B5EF4-FFF2-40B4-BE49-F238E27FC236}">
                <a16:creationId xmlns:a16="http://schemas.microsoft.com/office/drawing/2014/main" id="{570ADA4F-329B-48D4-8F28-45BD7605B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399" y="681541"/>
            <a:ext cx="4203151" cy="3592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A975F5BC-4D28-49BB-ABD7-408E981C6286}"/>
              </a:ext>
            </a:extLst>
          </p:cNvPr>
          <p:cNvPicPr>
            <a:picLocks noChangeAspect="1"/>
          </p:cNvPicPr>
          <p:nvPr/>
        </p:nvPicPr>
        <p:blipFill>
          <a:blip r:embed="rId4"/>
          <a:stretch>
            <a:fillRect/>
          </a:stretch>
        </p:blipFill>
        <p:spPr>
          <a:xfrm>
            <a:off x="6676670" y="4196839"/>
            <a:ext cx="4872217" cy="1979620"/>
          </a:xfrm>
          <a:prstGeom prst="rect">
            <a:avLst/>
          </a:prstGeom>
        </p:spPr>
      </p:pic>
      <p:sp>
        <p:nvSpPr>
          <p:cNvPr id="9" name="Rectangle 8">
            <a:extLst>
              <a:ext uri="{FF2B5EF4-FFF2-40B4-BE49-F238E27FC236}">
                <a16:creationId xmlns:a16="http://schemas.microsoft.com/office/drawing/2014/main" id="{1EFFB9E0-378E-46C1-B916-71BF61C61C47}"/>
              </a:ext>
            </a:extLst>
          </p:cNvPr>
          <p:cNvSpPr/>
          <p:nvPr/>
        </p:nvSpPr>
        <p:spPr>
          <a:xfrm>
            <a:off x="9753600" y="5486400"/>
            <a:ext cx="609600" cy="2286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 shot of a computer program&#10;&#10;Description automatically generated">
            <a:extLst>
              <a:ext uri="{FF2B5EF4-FFF2-40B4-BE49-F238E27FC236}">
                <a16:creationId xmlns:a16="http://schemas.microsoft.com/office/drawing/2014/main" id="{9162C5CD-FB53-4985-BD4E-EDFE26ECFC4F}"/>
              </a:ext>
            </a:extLst>
          </p:cNvPr>
          <p:cNvPicPr>
            <a:picLocks noChangeAspect="1"/>
          </p:cNvPicPr>
          <p:nvPr/>
        </p:nvPicPr>
        <p:blipFill>
          <a:blip r:embed="rId5"/>
          <a:stretch>
            <a:fillRect/>
          </a:stretch>
        </p:blipFill>
        <p:spPr>
          <a:xfrm>
            <a:off x="435613" y="1565379"/>
            <a:ext cx="5064478" cy="2754647"/>
          </a:xfrm>
          <a:prstGeom prst="rect">
            <a:avLst/>
          </a:prstGeom>
        </p:spPr>
      </p:pic>
      <p:pic>
        <p:nvPicPr>
          <p:cNvPr id="16" name="Picture 15" descr="A screen shot of a computer program&#10;&#10;Description automatically generated">
            <a:extLst>
              <a:ext uri="{FF2B5EF4-FFF2-40B4-BE49-F238E27FC236}">
                <a16:creationId xmlns:a16="http://schemas.microsoft.com/office/drawing/2014/main" id="{4EEC1937-87A5-460E-B787-381CC7853DE2}"/>
              </a:ext>
            </a:extLst>
          </p:cNvPr>
          <p:cNvPicPr>
            <a:picLocks noChangeAspect="1"/>
          </p:cNvPicPr>
          <p:nvPr/>
        </p:nvPicPr>
        <p:blipFill>
          <a:blip r:embed="rId6"/>
          <a:stretch>
            <a:fillRect/>
          </a:stretch>
        </p:blipFill>
        <p:spPr>
          <a:xfrm>
            <a:off x="2029348" y="3216817"/>
            <a:ext cx="4480457" cy="2695367"/>
          </a:xfrm>
          <a:prstGeom prst="rect">
            <a:avLst/>
          </a:prstGeom>
        </p:spPr>
      </p:pic>
    </p:spTree>
    <p:extLst>
      <p:ext uri="{BB962C8B-B14F-4D97-AF65-F5344CB8AC3E}">
        <p14:creationId xmlns:p14="http://schemas.microsoft.com/office/powerpoint/2010/main" val="275973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kumimoji="0" lang="en-US" sz="4000" b="1" i="0" u="none" strike="noStrike" kern="1200" cap="none" spc="0" normalizeH="0" baseline="0" noProof="0" dirty="0">
                <a:ln>
                  <a:noFill/>
                </a:ln>
                <a:solidFill>
                  <a:prstClr val="black"/>
                </a:solidFill>
                <a:effectLst/>
                <a:uLnTx/>
                <a:uFillTx/>
                <a:latin typeface="Adobe Devanagari" pitchFamily="18" charset="0"/>
                <a:ea typeface="+mj-ea"/>
              </a:rPr>
              <a:t>Model Implementation for Psoriasis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5363981"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MobileNetV2 – Apply Ghost Module &amp; MixConv Block </a:t>
            </a:r>
          </a:p>
        </p:txBody>
      </p:sp>
      <p:pic>
        <p:nvPicPr>
          <p:cNvPr id="8" name="Picture 7" descr="A screenshot of a computer&#10;&#10;Description automatically generated">
            <a:extLst>
              <a:ext uri="{FF2B5EF4-FFF2-40B4-BE49-F238E27FC236}">
                <a16:creationId xmlns:a16="http://schemas.microsoft.com/office/drawing/2014/main" id="{74ABEA18-8EC5-4F21-B1F7-5682E1DCCE15}"/>
              </a:ext>
            </a:extLst>
          </p:cNvPr>
          <p:cNvPicPr>
            <a:picLocks noChangeAspect="1"/>
          </p:cNvPicPr>
          <p:nvPr/>
        </p:nvPicPr>
        <p:blipFill>
          <a:blip r:embed="rId3"/>
          <a:stretch>
            <a:fillRect/>
          </a:stretch>
        </p:blipFill>
        <p:spPr>
          <a:xfrm>
            <a:off x="111263" y="1731677"/>
            <a:ext cx="4872217" cy="1979620"/>
          </a:xfrm>
          <a:prstGeom prst="rect">
            <a:avLst/>
          </a:prstGeom>
        </p:spPr>
      </p:pic>
      <p:pic>
        <p:nvPicPr>
          <p:cNvPr id="7" name="Picture 6">
            <a:extLst>
              <a:ext uri="{FF2B5EF4-FFF2-40B4-BE49-F238E27FC236}">
                <a16:creationId xmlns:a16="http://schemas.microsoft.com/office/drawing/2014/main" id="{BC83A8A2-45BF-441E-B649-C2A459AF4406}"/>
              </a:ext>
            </a:extLst>
          </p:cNvPr>
          <p:cNvPicPr>
            <a:picLocks noChangeAspect="1"/>
          </p:cNvPicPr>
          <p:nvPr/>
        </p:nvPicPr>
        <p:blipFill>
          <a:blip r:embed="rId4"/>
          <a:stretch>
            <a:fillRect/>
          </a:stretch>
        </p:blipFill>
        <p:spPr>
          <a:xfrm>
            <a:off x="4466172" y="2751967"/>
            <a:ext cx="7553392" cy="3210735"/>
          </a:xfrm>
          <a:prstGeom prst="rect">
            <a:avLst/>
          </a:prstGeom>
        </p:spPr>
      </p:pic>
      <p:sp>
        <p:nvSpPr>
          <p:cNvPr id="9" name="Rectangle 8">
            <a:extLst>
              <a:ext uri="{FF2B5EF4-FFF2-40B4-BE49-F238E27FC236}">
                <a16:creationId xmlns:a16="http://schemas.microsoft.com/office/drawing/2014/main" id="{E4BECC76-8F64-4D2E-8F97-C0183F89E9DF}"/>
              </a:ext>
            </a:extLst>
          </p:cNvPr>
          <p:cNvSpPr/>
          <p:nvPr/>
        </p:nvSpPr>
        <p:spPr>
          <a:xfrm>
            <a:off x="3215390" y="2971799"/>
            <a:ext cx="609600" cy="3048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00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9E96-FBB9-1DFE-56D9-13D2E50CFF2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EF23E41-4293-C310-4617-2E4B0F869DFF}"/>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98BB2448-BD2E-01A1-4152-E91549530DF2}"/>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6" name="Text Placeholder 5">
            <a:extLst>
              <a:ext uri="{FF2B5EF4-FFF2-40B4-BE49-F238E27FC236}">
                <a16:creationId xmlns:a16="http://schemas.microsoft.com/office/drawing/2014/main" id="{0E0ABAEF-1380-32AA-2F0F-A751B19BC895}"/>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7" name="Rectangle 6">
            <a:extLst>
              <a:ext uri="{FF2B5EF4-FFF2-40B4-BE49-F238E27FC236}">
                <a16:creationId xmlns:a16="http://schemas.microsoft.com/office/drawing/2014/main" id="{1D81AB12-F86F-3ACC-1D73-5E58759BD8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7">
            <a:extLst>
              <a:ext uri="{FF2B5EF4-FFF2-40B4-BE49-F238E27FC236}">
                <a16:creationId xmlns:a16="http://schemas.microsoft.com/office/drawing/2014/main" id="{142651F0-A2A6-BDBE-A75E-6C49868F4F28}"/>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9" name="TextBox 8">
            <a:extLst>
              <a:ext uri="{FF2B5EF4-FFF2-40B4-BE49-F238E27FC236}">
                <a16:creationId xmlns:a16="http://schemas.microsoft.com/office/drawing/2014/main" id="{2B815219-6267-D2F5-425C-BDE78DC52674}"/>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Automated Advanced Acne Lesion </a:t>
            </a:r>
          </a:p>
          <a:p>
            <a:r>
              <a:rPr lang="en-US" sz="4000" b="1" dirty="0">
                <a:solidFill>
                  <a:srgbClr val="641800"/>
                </a:solidFill>
                <a:latin typeface="Adobe Devanagari"/>
              </a:rPr>
              <a:t>Analysis and Monitoring with Artificial Intelligence.</a:t>
            </a:r>
          </a:p>
        </p:txBody>
      </p:sp>
      <p:sp>
        <p:nvSpPr>
          <p:cNvPr id="10" name="Arrow: Pentagon 9">
            <a:extLst>
              <a:ext uri="{FF2B5EF4-FFF2-40B4-BE49-F238E27FC236}">
                <a16:creationId xmlns:a16="http://schemas.microsoft.com/office/drawing/2014/main" id="{46358183-F07D-1FEA-88CC-2CCACC2C1B46}"/>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1</a:t>
            </a:r>
          </a:p>
        </p:txBody>
      </p:sp>
      <p:pic>
        <p:nvPicPr>
          <p:cNvPr id="11" name="Picture 10" descr="A person in a red shirt&#10;&#10;Description automatically generated">
            <a:extLst>
              <a:ext uri="{FF2B5EF4-FFF2-40B4-BE49-F238E27FC236}">
                <a16:creationId xmlns:a16="http://schemas.microsoft.com/office/drawing/2014/main" id="{64A3E80F-0AAC-FD49-9AF8-8EA8948AF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318" y="33759"/>
            <a:ext cx="1752031" cy="2252611"/>
          </a:xfrm>
          <a:prstGeom prst="rect">
            <a:avLst/>
          </a:prstGeom>
        </p:spPr>
      </p:pic>
      <p:sp>
        <p:nvSpPr>
          <p:cNvPr id="12" name="Title 4">
            <a:extLst>
              <a:ext uri="{FF2B5EF4-FFF2-40B4-BE49-F238E27FC236}">
                <a16:creationId xmlns:a16="http://schemas.microsoft.com/office/drawing/2014/main" id="{DAC697EA-8452-1A30-627E-D918CBE5099B}"/>
              </a:ext>
            </a:extLst>
          </p:cNvPr>
          <p:cNvSpPr txBox="1">
            <a:spLocks/>
          </p:cNvSpPr>
          <p:nvPr/>
        </p:nvSpPr>
        <p:spPr>
          <a:xfrm>
            <a:off x="-1828800" y="4291510"/>
            <a:ext cx="10363200" cy="10622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IT21176456 | Gimmana M.R.M</a:t>
            </a:r>
          </a:p>
        </p:txBody>
      </p:sp>
    </p:spTree>
    <p:extLst>
      <p:ext uri="{BB962C8B-B14F-4D97-AF65-F5344CB8AC3E}">
        <p14:creationId xmlns:p14="http://schemas.microsoft.com/office/powerpoint/2010/main" val="67541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0063" y="-2975562"/>
            <a:ext cx="6248399" cy="12192001"/>
          </a:xfrm>
          <a:prstGeom prst="rect">
            <a:avLst/>
          </a:prstGeom>
          <a:solidFill>
            <a:schemeClr val="lt1">
              <a:hueOff val="0"/>
              <a:satOff val="0"/>
              <a:lumOff val="0"/>
              <a:alpha val="92000"/>
            </a:schemeClr>
          </a:solidFill>
        </p:spPr>
      </p:pic>
      <p:sp>
        <p:nvSpPr>
          <p:cNvPr id="10" name="Content Placeholder 5">
            <a:extLst>
              <a:ext uri="{FF2B5EF4-FFF2-40B4-BE49-F238E27FC236}">
                <a16:creationId xmlns:a16="http://schemas.microsoft.com/office/drawing/2014/main" id="{DF32960B-9B7A-453A-946F-F43FC3D9040F}"/>
              </a:ext>
            </a:extLst>
          </p:cNvPr>
          <p:cNvSpPr txBox="1">
            <a:spLocks/>
          </p:cNvSpPr>
          <p:nvPr/>
        </p:nvSpPr>
        <p:spPr>
          <a:xfrm>
            <a:off x="609600" y="290873"/>
            <a:ext cx="10972800" cy="61598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b="1" dirty="0">
                <a:latin typeface="Adobe Devanagari"/>
              </a:rPr>
              <a:t>Previous Research Comparison</a:t>
            </a:r>
          </a:p>
        </p:txBody>
      </p:sp>
      <p:sp>
        <p:nvSpPr>
          <p:cNvPr id="14" name="Rectangle: Folded Corner 13">
            <a:extLst>
              <a:ext uri="{FF2B5EF4-FFF2-40B4-BE49-F238E27FC236}">
                <a16:creationId xmlns:a16="http://schemas.microsoft.com/office/drawing/2014/main" id="{465E16AE-4833-4F6C-8F95-BCF391D079F9}"/>
              </a:ext>
            </a:extLst>
          </p:cNvPr>
          <p:cNvSpPr/>
          <p:nvPr/>
        </p:nvSpPr>
        <p:spPr>
          <a:xfrm>
            <a:off x="341235" y="1124507"/>
            <a:ext cx="3547109" cy="2308324"/>
          </a:xfrm>
          <a:prstGeom prst="foldedCorner">
            <a:avLst/>
          </a:prstGeom>
          <a:no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017A93A-D4DC-4808-866C-4B137F588B87}"/>
              </a:ext>
            </a:extLst>
          </p:cNvPr>
          <p:cNvSpPr txBox="1"/>
          <p:nvPr/>
        </p:nvSpPr>
        <p:spPr>
          <a:xfrm>
            <a:off x="398245" y="1124507"/>
            <a:ext cx="3547109" cy="2308324"/>
          </a:xfrm>
          <a:prstGeom prst="rect">
            <a:avLst/>
          </a:prstGeom>
          <a:noFill/>
        </p:spPr>
        <p:txBody>
          <a:bodyPr wrap="square">
            <a:spAutoFit/>
          </a:bodyPr>
          <a:lstStyle/>
          <a:p>
            <a:pPr algn="ctr"/>
            <a:r>
              <a:rPr lang="en-US" sz="1800" b="1" dirty="0">
                <a:solidFill>
                  <a:srgbClr val="641800"/>
                </a:solidFill>
                <a:latin typeface="Adobe Devanagari"/>
              </a:rPr>
              <a:t>Research [1]</a:t>
            </a:r>
          </a:p>
          <a:p>
            <a:pPr algn="ctr"/>
            <a:endParaRPr lang="en-US" sz="1800" b="1" dirty="0">
              <a:solidFill>
                <a:srgbClr val="641800"/>
              </a:solidFill>
              <a:latin typeface="Adobe Devanagari"/>
            </a:endParaRPr>
          </a:p>
          <a:p>
            <a:pPr algn="ctr"/>
            <a:r>
              <a:rPr lang="en-US" sz="1800" b="1" dirty="0">
                <a:solidFill>
                  <a:srgbClr val="641800"/>
                </a:solidFill>
                <a:latin typeface="Adobe Devanagari"/>
              </a:rPr>
              <a:t>A color histogram-based method using RGB values  was proposed to differentiate psoriasis-affected and healthy skin.</a:t>
            </a:r>
          </a:p>
          <a:p>
            <a:pPr algn="ctr"/>
            <a:r>
              <a:rPr lang="en-US" sz="1800" b="1" dirty="0">
                <a:solidFill>
                  <a:srgbClr val="641800"/>
                </a:solidFill>
                <a:latin typeface="Adobe Devanagari"/>
              </a:rPr>
              <a:t>Accuracy: Not reported</a:t>
            </a:r>
          </a:p>
          <a:p>
            <a:pPr algn="ctr"/>
            <a:r>
              <a:rPr lang="en-US" sz="1800" b="1" dirty="0">
                <a:solidFill>
                  <a:srgbClr val="641800"/>
                </a:solidFill>
                <a:latin typeface="Adobe Devanagari"/>
              </a:rPr>
              <a:t>Focus: Detection</a:t>
            </a:r>
          </a:p>
        </p:txBody>
      </p:sp>
      <p:sp>
        <p:nvSpPr>
          <p:cNvPr id="17" name="Rectangle: Folded Corner 16">
            <a:extLst>
              <a:ext uri="{FF2B5EF4-FFF2-40B4-BE49-F238E27FC236}">
                <a16:creationId xmlns:a16="http://schemas.microsoft.com/office/drawing/2014/main" id="{8A064B2B-ABBD-453A-82F4-51B4D112F44B}"/>
              </a:ext>
            </a:extLst>
          </p:cNvPr>
          <p:cNvSpPr/>
          <p:nvPr/>
        </p:nvSpPr>
        <p:spPr>
          <a:xfrm>
            <a:off x="341235" y="3688010"/>
            <a:ext cx="3577589" cy="2316262"/>
          </a:xfrm>
          <a:prstGeom prst="foldedCorner">
            <a:avLst/>
          </a:prstGeom>
          <a:no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Folded Corner 17">
            <a:extLst>
              <a:ext uri="{FF2B5EF4-FFF2-40B4-BE49-F238E27FC236}">
                <a16:creationId xmlns:a16="http://schemas.microsoft.com/office/drawing/2014/main" id="{310A111A-CEEA-4CFC-BE09-1C219CE2C02F}"/>
              </a:ext>
            </a:extLst>
          </p:cNvPr>
          <p:cNvSpPr/>
          <p:nvPr/>
        </p:nvSpPr>
        <p:spPr>
          <a:xfrm>
            <a:off x="8151831" y="1159817"/>
            <a:ext cx="3764280" cy="2328767"/>
          </a:xfrm>
          <a:prstGeom prst="foldedCorner">
            <a:avLst/>
          </a:prstGeom>
          <a:no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Folded Corner 21">
            <a:extLst>
              <a:ext uri="{FF2B5EF4-FFF2-40B4-BE49-F238E27FC236}">
                <a16:creationId xmlns:a16="http://schemas.microsoft.com/office/drawing/2014/main" id="{1579E345-5CFB-4BE6-ACB1-13B3104A0C2A}"/>
              </a:ext>
            </a:extLst>
          </p:cNvPr>
          <p:cNvSpPr/>
          <p:nvPr/>
        </p:nvSpPr>
        <p:spPr>
          <a:xfrm>
            <a:off x="4204163" y="3678499"/>
            <a:ext cx="3764281" cy="2316262"/>
          </a:xfrm>
          <a:prstGeom prst="foldedCorner">
            <a:avLst/>
          </a:prstGeom>
          <a:no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Folded Corner 22">
            <a:extLst>
              <a:ext uri="{FF2B5EF4-FFF2-40B4-BE49-F238E27FC236}">
                <a16:creationId xmlns:a16="http://schemas.microsoft.com/office/drawing/2014/main" id="{9B964E00-C59B-4158-8826-2A0D7AB5BABB}"/>
              </a:ext>
            </a:extLst>
          </p:cNvPr>
          <p:cNvSpPr/>
          <p:nvPr/>
        </p:nvSpPr>
        <p:spPr>
          <a:xfrm>
            <a:off x="4212123" y="1143291"/>
            <a:ext cx="3764280" cy="2316262"/>
          </a:xfrm>
          <a:prstGeom prst="foldedCorner">
            <a:avLst/>
          </a:prstGeom>
          <a:no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Folded Corner 23">
            <a:extLst>
              <a:ext uri="{FF2B5EF4-FFF2-40B4-BE49-F238E27FC236}">
                <a16:creationId xmlns:a16="http://schemas.microsoft.com/office/drawing/2014/main" id="{788EAD66-EC13-4874-860A-6FE5FDEA5797}"/>
              </a:ext>
            </a:extLst>
          </p:cNvPr>
          <p:cNvSpPr/>
          <p:nvPr/>
        </p:nvSpPr>
        <p:spPr>
          <a:xfrm>
            <a:off x="8219834" y="3678499"/>
            <a:ext cx="3696277" cy="2316262"/>
          </a:xfrm>
          <a:prstGeom prst="foldedCorner">
            <a:avLst/>
          </a:prstGeom>
          <a:solidFill>
            <a:srgbClr val="641800"/>
          </a:solidFill>
          <a:ln w="38100">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1C09D5E-79C0-4FC4-99F3-8FA15FA56010}"/>
              </a:ext>
            </a:extLst>
          </p:cNvPr>
          <p:cNvSpPr txBox="1"/>
          <p:nvPr/>
        </p:nvSpPr>
        <p:spPr>
          <a:xfrm>
            <a:off x="4183512" y="1182159"/>
            <a:ext cx="3764281" cy="2308324"/>
          </a:xfrm>
          <a:prstGeom prst="rect">
            <a:avLst/>
          </a:prstGeom>
          <a:noFill/>
        </p:spPr>
        <p:txBody>
          <a:bodyPr wrap="square">
            <a:spAutoFit/>
          </a:bodyPr>
          <a:lstStyle/>
          <a:p>
            <a:pPr algn="ctr"/>
            <a:r>
              <a:rPr lang="en-US" sz="1800" b="1" dirty="0">
                <a:solidFill>
                  <a:srgbClr val="641800"/>
                </a:solidFill>
                <a:latin typeface="Adobe Devanagari"/>
              </a:rPr>
              <a:t>Research [2]</a:t>
            </a:r>
            <a:endParaRPr lang="en-US" b="1" dirty="0">
              <a:solidFill>
                <a:srgbClr val="641800"/>
              </a:solidFill>
              <a:latin typeface="Adobe Devanagari"/>
            </a:endParaRPr>
          </a:p>
          <a:p>
            <a:pPr algn="ctr"/>
            <a:endParaRPr lang="en-US" sz="1800" b="1" dirty="0">
              <a:solidFill>
                <a:srgbClr val="641800"/>
              </a:solidFill>
              <a:latin typeface="Adobe Devanagari"/>
            </a:endParaRPr>
          </a:p>
          <a:p>
            <a:pPr algn="ctr"/>
            <a:r>
              <a:rPr lang="en-US" sz="1800" b="1" dirty="0">
                <a:solidFill>
                  <a:srgbClr val="641800"/>
                </a:solidFill>
                <a:latin typeface="Adobe Devanagari"/>
              </a:rPr>
              <a:t>A </a:t>
            </a:r>
            <a:r>
              <a:rPr lang="en-US" sz="1800" b="1" dirty="0" err="1">
                <a:solidFill>
                  <a:srgbClr val="641800"/>
                </a:solidFill>
                <a:latin typeface="Adobe Devanagari"/>
              </a:rPr>
              <a:t>BoVW</a:t>
            </a:r>
            <a:r>
              <a:rPr lang="en-US" sz="1800" b="1" dirty="0">
                <a:solidFill>
                  <a:srgbClr val="641800"/>
                </a:solidFill>
                <a:latin typeface="Adobe Devanagari"/>
              </a:rPr>
              <a:t>-based method with </a:t>
            </a:r>
            <a:r>
              <a:rPr lang="en-US" sz="1800" b="1" dirty="0" err="1">
                <a:solidFill>
                  <a:srgbClr val="641800"/>
                </a:solidFill>
                <a:latin typeface="Adobe Devanagari"/>
              </a:rPr>
              <a:t>superpixels</a:t>
            </a:r>
            <a:r>
              <a:rPr lang="en-US" sz="1800" b="1" dirty="0">
                <a:solidFill>
                  <a:srgbClr val="641800"/>
                </a:solidFill>
                <a:latin typeface="Adobe Devanagari"/>
              </a:rPr>
              <a:t> and CEDD descriptors was used for scale severity scoring with SVM and Random Forest.</a:t>
            </a:r>
          </a:p>
          <a:p>
            <a:pPr algn="ctr"/>
            <a:r>
              <a:rPr lang="en-US" sz="1800" b="1" dirty="0">
                <a:solidFill>
                  <a:srgbClr val="641800"/>
                </a:solidFill>
                <a:latin typeface="Adobe Devanagari"/>
              </a:rPr>
              <a:t>Accuracy: 80.81%</a:t>
            </a:r>
          </a:p>
          <a:p>
            <a:pPr algn="ctr"/>
            <a:r>
              <a:rPr lang="en-US" sz="1800" b="1" dirty="0">
                <a:solidFill>
                  <a:srgbClr val="641800"/>
                </a:solidFill>
                <a:latin typeface="Adobe Devanagari"/>
              </a:rPr>
              <a:t>Focus: Severity Assessment</a:t>
            </a:r>
          </a:p>
        </p:txBody>
      </p:sp>
      <p:sp>
        <p:nvSpPr>
          <p:cNvPr id="27" name="TextBox 26">
            <a:extLst>
              <a:ext uri="{FF2B5EF4-FFF2-40B4-BE49-F238E27FC236}">
                <a16:creationId xmlns:a16="http://schemas.microsoft.com/office/drawing/2014/main" id="{E7A20DE7-DD89-4D1D-8875-52D86C15FC86}"/>
              </a:ext>
            </a:extLst>
          </p:cNvPr>
          <p:cNvSpPr txBox="1"/>
          <p:nvPr/>
        </p:nvSpPr>
        <p:spPr>
          <a:xfrm>
            <a:off x="8128867" y="1178906"/>
            <a:ext cx="3810208" cy="2308324"/>
          </a:xfrm>
          <a:prstGeom prst="rect">
            <a:avLst/>
          </a:prstGeom>
          <a:noFill/>
        </p:spPr>
        <p:txBody>
          <a:bodyPr wrap="square">
            <a:spAutoFit/>
          </a:bodyPr>
          <a:lstStyle/>
          <a:p>
            <a:pPr algn="ctr"/>
            <a:r>
              <a:rPr lang="en-US" sz="1800" b="1" dirty="0">
                <a:solidFill>
                  <a:srgbClr val="641800"/>
                </a:solidFill>
                <a:latin typeface="Adobe Devanagari"/>
              </a:rPr>
              <a:t>Research [3]</a:t>
            </a:r>
            <a:endParaRPr lang="en-US" b="1" dirty="0">
              <a:solidFill>
                <a:srgbClr val="641800"/>
              </a:solidFill>
              <a:latin typeface="Adobe Devanagari"/>
            </a:endParaRPr>
          </a:p>
          <a:p>
            <a:pPr algn="ctr"/>
            <a:endParaRPr lang="en-US" sz="1800" b="1" dirty="0">
              <a:solidFill>
                <a:srgbClr val="641800"/>
              </a:solidFill>
              <a:latin typeface="Adobe Devanagari"/>
            </a:endParaRPr>
          </a:p>
          <a:p>
            <a:pPr algn="ctr"/>
            <a:r>
              <a:rPr lang="en-US" sz="1800" b="1" dirty="0">
                <a:solidFill>
                  <a:srgbClr val="641800"/>
                </a:solidFill>
                <a:latin typeface="Adobe Devanagari"/>
              </a:rPr>
              <a:t>A review of segmentation and classification techniques highlighted the need for deep learning integration in psoriasis analysis.</a:t>
            </a:r>
          </a:p>
          <a:p>
            <a:pPr algn="ctr"/>
            <a:r>
              <a:rPr lang="en-US" sz="1800" b="1" dirty="0">
                <a:solidFill>
                  <a:srgbClr val="641800"/>
                </a:solidFill>
                <a:latin typeface="Adobe Devanagari"/>
              </a:rPr>
              <a:t>Accuracy: Not reported</a:t>
            </a:r>
          </a:p>
          <a:p>
            <a:pPr algn="ctr"/>
            <a:r>
              <a:rPr lang="en-US" sz="1800" b="1" dirty="0">
                <a:solidFill>
                  <a:srgbClr val="641800"/>
                </a:solidFill>
                <a:latin typeface="Adobe Devanagari"/>
              </a:rPr>
              <a:t>Focus: Detection &amp; Severity</a:t>
            </a:r>
          </a:p>
        </p:txBody>
      </p:sp>
      <p:sp>
        <p:nvSpPr>
          <p:cNvPr id="30" name="TextBox 29">
            <a:extLst>
              <a:ext uri="{FF2B5EF4-FFF2-40B4-BE49-F238E27FC236}">
                <a16:creationId xmlns:a16="http://schemas.microsoft.com/office/drawing/2014/main" id="{39F3D474-F109-4072-85FC-47AD707A3DA6}"/>
              </a:ext>
            </a:extLst>
          </p:cNvPr>
          <p:cNvSpPr txBox="1"/>
          <p:nvPr/>
        </p:nvSpPr>
        <p:spPr>
          <a:xfrm>
            <a:off x="275889" y="3691979"/>
            <a:ext cx="3810208" cy="2031325"/>
          </a:xfrm>
          <a:prstGeom prst="rect">
            <a:avLst/>
          </a:prstGeom>
          <a:noFill/>
        </p:spPr>
        <p:txBody>
          <a:bodyPr wrap="square">
            <a:spAutoFit/>
          </a:bodyPr>
          <a:lstStyle/>
          <a:p>
            <a:pPr algn="ctr"/>
            <a:r>
              <a:rPr lang="en-US" sz="1800" b="1" dirty="0">
                <a:solidFill>
                  <a:srgbClr val="641800"/>
                </a:solidFill>
                <a:latin typeface="Adobe Devanagari"/>
              </a:rPr>
              <a:t>Research [4]</a:t>
            </a:r>
          </a:p>
          <a:p>
            <a:pPr algn="ctr"/>
            <a:endParaRPr lang="en-US" sz="1800" b="1" dirty="0">
              <a:solidFill>
                <a:srgbClr val="641800"/>
              </a:solidFill>
              <a:latin typeface="Adobe Devanagari"/>
            </a:endParaRPr>
          </a:p>
          <a:p>
            <a:pPr algn="ctr"/>
            <a:r>
              <a:rPr lang="en-US" sz="1800" b="1" dirty="0">
                <a:solidFill>
                  <a:srgbClr val="641800"/>
                </a:solidFill>
                <a:latin typeface="Adobe Devanagari"/>
              </a:rPr>
              <a:t>A DNN model with convolution and pooling layers was used for psoriasis lesion detection.</a:t>
            </a:r>
          </a:p>
          <a:p>
            <a:pPr algn="ctr"/>
            <a:r>
              <a:rPr lang="en-US" sz="1800" b="1" dirty="0">
                <a:solidFill>
                  <a:srgbClr val="641800"/>
                </a:solidFill>
                <a:latin typeface="Adobe Devanagari"/>
              </a:rPr>
              <a:t>Accuracy: 91.5%</a:t>
            </a:r>
          </a:p>
          <a:p>
            <a:pPr algn="ctr"/>
            <a:r>
              <a:rPr lang="en-US" sz="1800" b="1" dirty="0">
                <a:solidFill>
                  <a:srgbClr val="641800"/>
                </a:solidFill>
                <a:latin typeface="Adobe Devanagari"/>
              </a:rPr>
              <a:t>Focus: Detection</a:t>
            </a:r>
          </a:p>
        </p:txBody>
      </p:sp>
      <p:sp>
        <p:nvSpPr>
          <p:cNvPr id="31" name="TextBox 30">
            <a:extLst>
              <a:ext uri="{FF2B5EF4-FFF2-40B4-BE49-F238E27FC236}">
                <a16:creationId xmlns:a16="http://schemas.microsoft.com/office/drawing/2014/main" id="{564F95DB-602B-487F-93FC-E4C0F63C1B33}"/>
              </a:ext>
            </a:extLst>
          </p:cNvPr>
          <p:cNvSpPr txBox="1"/>
          <p:nvPr/>
        </p:nvSpPr>
        <p:spPr>
          <a:xfrm>
            <a:off x="4206152" y="3674227"/>
            <a:ext cx="3810208" cy="2308324"/>
          </a:xfrm>
          <a:prstGeom prst="rect">
            <a:avLst/>
          </a:prstGeom>
          <a:noFill/>
        </p:spPr>
        <p:txBody>
          <a:bodyPr wrap="square">
            <a:spAutoFit/>
          </a:bodyPr>
          <a:lstStyle/>
          <a:p>
            <a:pPr algn="ctr"/>
            <a:r>
              <a:rPr lang="en-US" sz="1800" b="1" dirty="0">
                <a:solidFill>
                  <a:srgbClr val="641800"/>
                </a:solidFill>
                <a:latin typeface="Adobe Devanagari"/>
              </a:rPr>
              <a:t>Research [5]</a:t>
            </a:r>
          </a:p>
          <a:p>
            <a:pPr algn="ctr"/>
            <a:endParaRPr lang="en-US" sz="1800" b="1" dirty="0">
              <a:solidFill>
                <a:srgbClr val="641800"/>
              </a:solidFill>
              <a:latin typeface="Adobe Devanagari"/>
            </a:endParaRPr>
          </a:p>
          <a:p>
            <a:pPr algn="ctr"/>
            <a:r>
              <a:rPr lang="en-US" sz="1800" b="1" dirty="0">
                <a:solidFill>
                  <a:srgbClr val="641800"/>
                </a:solidFill>
                <a:latin typeface="Adobe Devanagari"/>
              </a:rPr>
              <a:t>CNN classified Plaque and Guttate psoriasis using images from </a:t>
            </a:r>
            <a:r>
              <a:rPr lang="en-US" sz="1800" b="1" dirty="0" err="1">
                <a:solidFill>
                  <a:srgbClr val="641800"/>
                </a:solidFill>
                <a:latin typeface="Adobe Devanagari"/>
              </a:rPr>
              <a:t>DermNet</a:t>
            </a:r>
            <a:r>
              <a:rPr lang="en-US" sz="1800" b="1" dirty="0">
                <a:solidFill>
                  <a:srgbClr val="641800"/>
                </a:solidFill>
                <a:latin typeface="Adobe Devanagari"/>
              </a:rPr>
              <a:t> NZ and IPC.</a:t>
            </a:r>
          </a:p>
          <a:p>
            <a:pPr algn="ctr"/>
            <a:r>
              <a:rPr lang="en-US" sz="1800" b="1" dirty="0">
                <a:solidFill>
                  <a:srgbClr val="641800"/>
                </a:solidFill>
                <a:latin typeface="Adobe Devanagari"/>
              </a:rPr>
              <a:t>Accuracy: 82.9% (Plaque), 72.4% (Guttate)</a:t>
            </a:r>
          </a:p>
          <a:p>
            <a:pPr algn="ctr"/>
            <a:r>
              <a:rPr lang="en-US" sz="1800" b="1" dirty="0">
                <a:solidFill>
                  <a:srgbClr val="641800"/>
                </a:solidFill>
                <a:latin typeface="Adobe Devanagari"/>
              </a:rPr>
              <a:t>Focus: Detection</a:t>
            </a:r>
          </a:p>
        </p:txBody>
      </p:sp>
      <p:sp>
        <p:nvSpPr>
          <p:cNvPr id="32" name="TextBox 31">
            <a:extLst>
              <a:ext uri="{FF2B5EF4-FFF2-40B4-BE49-F238E27FC236}">
                <a16:creationId xmlns:a16="http://schemas.microsoft.com/office/drawing/2014/main" id="{46C0B8C5-E61C-4322-AEC9-E4B2760AD432}"/>
              </a:ext>
            </a:extLst>
          </p:cNvPr>
          <p:cNvSpPr txBox="1"/>
          <p:nvPr/>
        </p:nvSpPr>
        <p:spPr>
          <a:xfrm>
            <a:off x="8253783" y="3674227"/>
            <a:ext cx="3696277" cy="2585323"/>
          </a:xfrm>
          <a:prstGeom prst="rect">
            <a:avLst/>
          </a:prstGeom>
          <a:noFill/>
        </p:spPr>
        <p:txBody>
          <a:bodyPr wrap="square">
            <a:spAutoFit/>
          </a:bodyPr>
          <a:lstStyle/>
          <a:p>
            <a:pPr algn="ctr"/>
            <a:r>
              <a:rPr lang="en-US" sz="1800" b="1" dirty="0" err="1">
                <a:solidFill>
                  <a:schemeClr val="bg1"/>
                </a:solidFill>
                <a:latin typeface="Adobe Devanagari"/>
              </a:rPr>
              <a:t>DermaScope</a:t>
            </a:r>
            <a:r>
              <a:rPr lang="en-US" sz="1800" b="1" dirty="0">
                <a:solidFill>
                  <a:schemeClr val="bg1"/>
                </a:solidFill>
                <a:latin typeface="Adobe Devanagari"/>
              </a:rPr>
              <a:t> AI</a:t>
            </a:r>
          </a:p>
          <a:p>
            <a:pPr algn="ctr"/>
            <a:endParaRPr lang="en-US" b="1" dirty="0">
              <a:solidFill>
                <a:schemeClr val="bg1"/>
              </a:solidFill>
              <a:latin typeface="Adobe Devanagari"/>
            </a:endParaRPr>
          </a:p>
          <a:p>
            <a:pPr algn="ctr"/>
            <a:r>
              <a:rPr lang="en-US" sz="1800" b="1" dirty="0">
                <a:solidFill>
                  <a:schemeClr val="bg1"/>
                </a:solidFill>
                <a:latin typeface="Adobe Devanagari"/>
              </a:rPr>
              <a:t>YOLOv8 achieved 98.1% mAP@50 for real-time detection, while MobileNetV2 reached 80% accuracy in severity classification.</a:t>
            </a:r>
          </a:p>
          <a:p>
            <a:pPr algn="ctr"/>
            <a:endParaRPr lang="en-US" sz="1800" b="1" dirty="0">
              <a:solidFill>
                <a:schemeClr val="bg1"/>
              </a:solidFill>
              <a:latin typeface="Adobe Devanagari"/>
            </a:endParaRPr>
          </a:p>
          <a:p>
            <a:pPr algn="ctr"/>
            <a:r>
              <a:rPr lang="en-US" sz="1800" b="1" dirty="0">
                <a:solidFill>
                  <a:schemeClr val="bg1"/>
                </a:solidFill>
                <a:latin typeface="Adobe Devanagari"/>
              </a:rPr>
              <a:t>Focus: Detection &amp; Severity</a:t>
            </a:r>
          </a:p>
          <a:p>
            <a:pPr algn="ctr"/>
            <a:endParaRPr lang="en-US" sz="1800" b="1" dirty="0">
              <a:solidFill>
                <a:schemeClr val="bg1"/>
              </a:solidFill>
              <a:latin typeface="Adobe Devanagari"/>
            </a:endParaRPr>
          </a:p>
        </p:txBody>
      </p:sp>
    </p:spTree>
    <p:extLst>
      <p:ext uri="{BB962C8B-B14F-4D97-AF65-F5344CB8AC3E}">
        <p14:creationId xmlns:p14="http://schemas.microsoft.com/office/powerpoint/2010/main" val="390515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fontScale="90000"/>
          </a:bodyPr>
          <a:lstStyle/>
          <a:p>
            <a:r>
              <a:rPr lang="en-US" cap="none" dirty="0"/>
              <a:t>Training Deep Learning Models – Severity Classification</a:t>
            </a:r>
            <a:endParaRPr lang="en-US" sz="4000" b="1" cap="none" dirty="0"/>
          </a:p>
        </p:txBody>
      </p:sp>
      <p:sp>
        <p:nvSpPr>
          <p:cNvPr id="5" name="Rectangle: Diagonal Corners Rounded 4">
            <a:extLst>
              <a:ext uri="{FF2B5EF4-FFF2-40B4-BE49-F238E27FC236}">
                <a16:creationId xmlns:a16="http://schemas.microsoft.com/office/drawing/2014/main" id="{F48BAC19-4750-4E4C-B8AF-588570D7985E}"/>
              </a:ext>
            </a:extLst>
          </p:cNvPr>
          <p:cNvSpPr/>
          <p:nvPr/>
        </p:nvSpPr>
        <p:spPr>
          <a:xfrm>
            <a:off x="533400" y="925778"/>
            <a:ext cx="7620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CNN</a:t>
            </a:r>
          </a:p>
        </p:txBody>
      </p:sp>
      <p:pic>
        <p:nvPicPr>
          <p:cNvPr id="8" name="Picture 7" descr="A computer screen with text and a white line&#10;&#10;Description automatically generated with medium confidence">
            <a:extLst>
              <a:ext uri="{FF2B5EF4-FFF2-40B4-BE49-F238E27FC236}">
                <a16:creationId xmlns:a16="http://schemas.microsoft.com/office/drawing/2014/main" id="{35095956-03E3-4F04-8C45-51797838DF2F}"/>
              </a:ext>
            </a:extLst>
          </p:cNvPr>
          <p:cNvPicPr>
            <a:picLocks noChangeAspect="1"/>
          </p:cNvPicPr>
          <p:nvPr/>
        </p:nvPicPr>
        <p:blipFill>
          <a:blip r:embed="rId3"/>
          <a:stretch>
            <a:fillRect/>
          </a:stretch>
        </p:blipFill>
        <p:spPr>
          <a:xfrm>
            <a:off x="139600" y="1834620"/>
            <a:ext cx="5658385" cy="2829192"/>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5A64CD9A-2900-402A-8DAF-74E5A1AB07E0}"/>
              </a:ext>
            </a:extLst>
          </p:cNvPr>
          <p:cNvPicPr>
            <a:picLocks noChangeAspect="1"/>
          </p:cNvPicPr>
          <p:nvPr/>
        </p:nvPicPr>
        <p:blipFill>
          <a:blip r:embed="rId4"/>
          <a:stretch>
            <a:fillRect/>
          </a:stretch>
        </p:blipFill>
        <p:spPr>
          <a:xfrm>
            <a:off x="5996629" y="1790557"/>
            <a:ext cx="5885988" cy="3391044"/>
          </a:xfrm>
          <a:prstGeom prst="rect">
            <a:avLst/>
          </a:prstGeom>
        </p:spPr>
      </p:pic>
    </p:spTree>
    <p:extLst>
      <p:ext uri="{BB962C8B-B14F-4D97-AF65-F5344CB8AC3E}">
        <p14:creationId xmlns:p14="http://schemas.microsoft.com/office/powerpoint/2010/main" val="429060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6384"/>
            <a:ext cx="11684000" cy="677864"/>
          </a:xfrm>
        </p:spPr>
        <p:txBody>
          <a:bodyPr>
            <a:normAutofit/>
          </a:bodyPr>
          <a:lstStyle/>
          <a:p>
            <a:r>
              <a:rPr lang="en-US" sz="2400" cap="none" dirty="0"/>
              <a:t>Deep Learning Models – Severity Classification</a:t>
            </a:r>
            <a:endParaRPr lang="en-US" sz="2400" b="1" cap="none" dirty="0"/>
          </a:p>
        </p:txBody>
      </p:sp>
      <p:sp>
        <p:nvSpPr>
          <p:cNvPr id="9" name="Rectangle: Diagonal Corners Rounded 8">
            <a:extLst>
              <a:ext uri="{FF2B5EF4-FFF2-40B4-BE49-F238E27FC236}">
                <a16:creationId xmlns:a16="http://schemas.microsoft.com/office/drawing/2014/main" id="{8B3C6C12-A97C-40EB-95DC-489A4FD9FA23}"/>
              </a:ext>
            </a:extLst>
          </p:cNvPr>
          <p:cNvSpPr/>
          <p:nvPr/>
        </p:nvSpPr>
        <p:spPr>
          <a:xfrm>
            <a:off x="198617" y="1584325"/>
            <a:ext cx="5829605" cy="45261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0" name="TextBox 9">
            <a:extLst>
              <a:ext uri="{FF2B5EF4-FFF2-40B4-BE49-F238E27FC236}">
                <a16:creationId xmlns:a16="http://schemas.microsoft.com/office/drawing/2014/main" id="{4ADC42D7-8FC7-4BC0-ADDB-8349204DEC22}"/>
              </a:ext>
            </a:extLst>
          </p:cNvPr>
          <p:cNvSpPr txBox="1"/>
          <p:nvPr/>
        </p:nvSpPr>
        <p:spPr>
          <a:xfrm>
            <a:off x="346075" y="2062306"/>
            <a:ext cx="5534688" cy="357020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Extracts detailed features from images, ensuring accurate severity classification.</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Applied data augmentation techniques, including rotation, shifting, zooming, and horizontal flipping, to enhance data diversity.</a:t>
            </a:r>
          </a:p>
          <a:p>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Built a CNN model with convolutional layers, max-pooling, </a:t>
            </a:r>
            <a:r>
              <a:rPr lang="en-US" sz="1600" b="1" dirty="0" err="1">
                <a:solidFill>
                  <a:schemeClr val="bg1"/>
                </a:solidFill>
                <a:latin typeface="Adobe Devanagari"/>
              </a:rPr>
              <a:t>ReLU</a:t>
            </a:r>
            <a:r>
              <a:rPr lang="en-US" sz="1600" b="1" dirty="0">
                <a:solidFill>
                  <a:schemeClr val="bg1"/>
                </a:solidFill>
                <a:latin typeface="Adobe Devanagari"/>
              </a:rPr>
              <a:t> activation, dropout for regularization, and a </a:t>
            </a:r>
            <a:r>
              <a:rPr lang="en-US" sz="1600" b="1" dirty="0" err="1">
                <a:solidFill>
                  <a:schemeClr val="bg1"/>
                </a:solidFill>
                <a:latin typeface="Adobe Devanagari"/>
              </a:rPr>
              <a:t>softmax</a:t>
            </a:r>
            <a:r>
              <a:rPr lang="en-US" sz="1600" b="1" dirty="0">
                <a:solidFill>
                  <a:schemeClr val="bg1"/>
                </a:solidFill>
                <a:latin typeface="Adobe Devanagari"/>
              </a:rPr>
              <a:t> output layer for multi-class classification.</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Compiled the model with the Adam optimizer and sparse categorical cross-entropy loss for effective multi-class classification.</a:t>
            </a:r>
          </a:p>
        </p:txBody>
      </p:sp>
      <p:sp>
        <p:nvSpPr>
          <p:cNvPr id="11" name="Rectangle: Diagonal Corners Rounded 10">
            <a:extLst>
              <a:ext uri="{FF2B5EF4-FFF2-40B4-BE49-F238E27FC236}">
                <a16:creationId xmlns:a16="http://schemas.microsoft.com/office/drawing/2014/main" id="{E7A3CB94-E46B-47D0-9E35-27F79F1AD5DB}"/>
              </a:ext>
            </a:extLst>
          </p:cNvPr>
          <p:cNvSpPr/>
          <p:nvPr/>
        </p:nvSpPr>
        <p:spPr>
          <a:xfrm>
            <a:off x="533400" y="925778"/>
            <a:ext cx="685800" cy="517524"/>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Adobe Devanagari"/>
              </a:rPr>
              <a:t>CNN</a:t>
            </a:r>
          </a:p>
        </p:txBody>
      </p:sp>
      <p:pic>
        <p:nvPicPr>
          <p:cNvPr id="8" name="Picture 7">
            <a:extLst>
              <a:ext uri="{FF2B5EF4-FFF2-40B4-BE49-F238E27FC236}">
                <a16:creationId xmlns:a16="http://schemas.microsoft.com/office/drawing/2014/main" id="{1677F7A6-F98D-4E30-A3F2-AF1C6B90E696}"/>
              </a:ext>
            </a:extLst>
          </p:cNvPr>
          <p:cNvPicPr>
            <a:picLocks noChangeAspect="1"/>
          </p:cNvPicPr>
          <p:nvPr/>
        </p:nvPicPr>
        <p:blipFill>
          <a:blip r:embed="rId3"/>
          <a:stretch>
            <a:fillRect/>
          </a:stretch>
        </p:blipFill>
        <p:spPr>
          <a:xfrm>
            <a:off x="6858000" y="174851"/>
            <a:ext cx="4364230" cy="3690938"/>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BA2BCFFD-F5D9-4FBF-B458-A25D50C31069}"/>
              </a:ext>
            </a:extLst>
          </p:cNvPr>
          <p:cNvPicPr>
            <a:picLocks noChangeAspect="1"/>
          </p:cNvPicPr>
          <p:nvPr/>
        </p:nvPicPr>
        <p:blipFill>
          <a:blip r:embed="rId4"/>
          <a:stretch>
            <a:fillRect/>
          </a:stretch>
        </p:blipFill>
        <p:spPr>
          <a:xfrm>
            <a:off x="6318896" y="4094933"/>
            <a:ext cx="5582429" cy="1924319"/>
          </a:xfrm>
          <a:prstGeom prst="rect">
            <a:avLst/>
          </a:prstGeom>
        </p:spPr>
      </p:pic>
    </p:spTree>
    <p:extLst>
      <p:ext uri="{BB962C8B-B14F-4D97-AF65-F5344CB8AC3E}">
        <p14:creationId xmlns:p14="http://schemas.microsoft.com/office/powerpoint/2010/main" val="180185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7" name="Picture 6" descr="A screenshot of a person&#10;&#10;Description automatically generated">
            <a:extLst>
              <a:ext uri="{FF2B5EF4-FFF2-40B4-BE49-F238E27FC236}">
                <a16:creationId xmlns:a16="http://schemas.microsoft.com/office/drawing/2014/main" id="{34347893-FD2B-4A27-A9C1-28AD16C1EEBC}"/>
              </a:ext>
            </a:extLst>
          </p:cNvPr>
          <p:cNvPicPr>
            <a:picLocks noChangeAspect="1"/>
          </p:cNvPicPr>
          <p:nvPr/>
        </p:nvPicPr>
        <p:blipFill>
          <a:blip r:embed="rId2"/>
          <a:stretch>
            <a:fillRect/>
          </a:stretch>
        </p:blipFill>
        <p:spPr>
          <a:xfrm>
            <a:off x="533400" y="914400"/>
            <a:ext cx="5471635" cy="526637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A813D1-98FB-46B6-B703-272E433110DA}"/>
              </a:ext>
            </a:extLst>
          </p:cNvPr>
          <p:cNvPicPr>
            <a:picLocks noChangeAspect="1"/>
          </p:cNvPicPr>
          <p:nvPr/>
        </p:nvPicPr>
        <p:blipFill>
          <a:blip r:embed="rId3"/>
          <a:stretch>
            <a:fillRect/>
          </a:stretch>
        </p:blipFill>
        <p:spPr>
          <a:xfrm>
            <a:off x="6119046" y="939800"/>
            <a:ext cx="5713862" cy="5240976"/>
          </a:xfrm>
          <a:prstGeom prst="rect">
            <a:avLst/>
          </a:prstGeom>
        </p:spPr>
      </p:pic>
    </p:spTree>
    <p:extLst>
      <p:ext uri="{BB962C8B-B14F-4D97-AF65-F5344CB8AC3E}">
        <p14:creationId xmlns:p14="http://schemas.microsoft.com/office/powerpoint/2010/main" val="3390080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descr="A screenshot of a medical test results&#10;&#10;Description automatically generated">
            <a:extLst>
              <a:ext uri="{FF2B5EF4-FFF2-40B4-BE49-F238E27FC236}">
                <a16:creationId xmlns:a16="http://schemas.microsoft.com/office/drawing/2014/main" id="{F241B861-38BE-4BDB-8C2E-A791AAD5A6CA}"/>
              </a:ext>
            </a:extLst>
          </p:cNvPr>
          <p:cNvPicPr>
            <a:picLocks noChangeAspect="1"/>
          </p:cNvPicPr>
          <p:nvPr/>
        </p:nvPicPr>
        <p:blipFill>
          <a:blip r:embed="rId2"/>
          <a:stretch>
            <a:fillRect/>
          </a:stretch>
        </p:blipFill>
        <p:spPr>
          <a:xfrm>
            <a:off x="3200400" y="990600"/>
            <a:ext cx="5630568" cy="5363857"/>
          </a:xfrm>
          <a:prstGeom prst="rect">
            <a:avLst/>
          </a:prstGeom>
        </p:spPr>
      </p:pic>
    </p:spTree>
    <p:extLst>
      <p:ext uri="{BB962C8B-B14F-4D97-AF65-F5344CB8AC3E}">
        <p14:creationId xmlns:p14="http://schemas.microsoft.com/office/powerpoint/2010/main" val="11797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sp>
        <p:nvSpPr>
          <p:cNvPr id="8" name="Rectangle: Diagonal Corners Rounded 7">
            <a:extLst>
              <a:ext uri="{FF2B5EF4-FFF2-40B4-BE49-F238E27FC236}">
                <a16:creationId xmlns:a16="http://schemas.microsoft.com/office/drawing/2014/main" id="{7956805E-9149-45CB-961E-010A289D0737}"/>
              </a:ext>
            </a:extLst>
          </p:cNvPr>
          <p:cNvSpPr/>
          <p:nvPr/>
        </p:nvSpPr>
        <p:spPr>
          <a:xfrm>
            <a:off x="289808" y="738002"/>
            <a:ext cx="6415792" cy="543419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1" name="TextBox 10">
            <a:extLst>
              <a:ext uri="{FF2B5EF4-FFF2-40B4-BE49-F238E27FC236}">
                <a16:creationId xmlns:a16="http://schemas.microsoft.com/office/drawing/2014/main" id="{677760E8-093F-44D3-9A4C-3217C43B2733}"/>
              </a:ext>
            </a:extLst>
          </p:cNvPr>
          <p:cNvSpPr txBox="1"/>
          <p:nvPr/>
        </p:nvSpPr>
        <p:spPr>
          <a:xfrm>
            <a:off x="373504" y="1023939"/>
            <a:ext cx="6248400" cy="5047536"/>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Adobe Devanagari"/>
              </a:rPr>
              <a:t>Performed Multi-Scale SLIC Segmentation at scales (100, 300, 500) to capture varying levels of detail.</a:t>
            </a:r>
          </a:p>
          <a:p>
            <a:endParaRPr lang="en-US" sz="1600"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Extracted properties such as area and centroid for each </a:t>
            </a:r>
            <a:r>
              <a:rPr lang="en-US" sz="1600" b="1" dirty="0" err="1">
                <a:solidFill>
                  <a:schemeClr val="bg1"/>
                </a:solidFill>
                <a:latin typeface="Adobe Devanagari"/>
              </a:rPr>
              <a:t>superpixel</a:t>
            </a:r>
            <a:r>
              <a:rPr lang="en-US" sz="1600" b="1" dirty="0">
                <a:solidFill>
                  <a:schemeClr val="bg1"/>
                </a:solidFill>
                <a:latin typeface="Adobe Devanagari"/>
              </a:rPr>
              <a:t> to analyze </a:t>
            </a:r>
            <a:r>
              <a:rPr lang="en-US" sz="1600" b="1" dirty="0" err="1">
                <a:solidFill>
                  <a:schemeClr val="bg1"/>
                </a:solidFill>
                <a:latin typeface="Adobe Devanagari"/>
              </a:rPr>
              <a:t>superpixel</a:t>
            </a:r>
            <a:r>
              <a:rPr lang="en-US" sz="1600" b="1" dirty="0">
                <a:solidFill>
                  <a:schemeClr val="bg1"/>
                </a:solidFill>
                <a:latin typeface="Adobe Devanagari"/>
              </a:rPr>
              <a:t> characteristics.</a:t>
            </a:r>
          </a:p>
          <a:p>
            <a:pPr marL="285750" indent="-285750">
              <a:buFont typeface="Arial" panose="020B0604020202020204" pitchFamily="34" charset="0"/>
              <a:buChar char="•"/>
            </a:pPr>
            <a:endParaRPr lang="en-US"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Computed mean pairwise distance and dispersion to measure </a:t>
            </a:r>
            <a:r>
              <a:rPr lang="en-US" sz="1600" b="1" dirty="0" err="1">
                <a:solidFill>
                  <a:schemeClr val="bg1"/>
                </a:solidFill>
                <a:latin typeface="Adobe Devanagari"/>
              </a:rPr>
              <a:t>superpixel</a:t>
            </a:r>
            <a:r>
              <a:rPr lang="en-US" sz="1600" b="1" dirty="0">
                <a:solidFill>
                  <a:schemeClr val="bg1"/>
                </a:solidFill>
                <a:latin typeface="Adobe Devanagari"/>
              </a:rPr>
              <a:t> clustering.</a:t>
            </a:r>
          </a:p>
          <a:p>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Extracted centroids and areas as feature vectors and standardized feature lengths for similarity calculation.</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Calculated cosine similarity between images based on extracted </a:t>
            </a:r>
            <a:r>
              <a:rPr lang="en-US" sz="1600" b="1" dirty="0" err="1">
                <a:solidFill>
                  <a:schemeClr val="bg1"/>
                </a:solidFill>
                <a:latin typeface="Adobe Devanagari"/>
              </a:rPr>
              <a:t>superpixel</a:t>
            </a:r>
            <a:r>
              <a:rPr lang="en-US" sz="1600" b="1" dirty="0">
                <a:solidFill>
                  <a:schemeClr val="bg1"/>
                </a:solidFill>
                <a:latin typeface="Adobe Devanagari"/>
              </a:rPr>
              <a:t> features.</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Highlighted </a:t>
            </a:r>
            <a:r>
              <a:rPr lang="en-US" sz="1600" b="1" dirty="0" err="1">
                <a:solidFill>
                  <a:schemeClr val="bg1"/>
                </a:solidFill>
                <a:latin typeface="Adobe Devanagari"/>
              </a:rPr>
              <a:t>superpixel</a:t>
            </a:r>
            <a:r>
              <a:rPr lang="en-US" sz="1600" b="1" dirty="0">
                <a:solidFill>
                  <a:schemeClr val="bg1"/>
                </a:solidFill>
                <a:latin typeface="Adobe Devanagari"/>
              </a:rPr>
              <a:t> boundaries and centroids on segmented images for visual comparison.</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Compared image structure at different scales using similarity scores and dispersion analysis.</a:t>
            </a:r>
          </a:p>
        </p:txBody>
      </p:sp>
      <p:sp>
        <p:nvSpPr>
          <p:cNvPr id="12" name="Rectangle: Diagonal Corners Rounded 11">
            <a:extLst>
              <a:ext uri="{FF2B5EF4-FFF2-40B4-BE49-F238E27FC236}">
                <a16:creationId xmlns:a16="http://schemas.microsoft.com/office/drawing/2014/main" id="{7EF4B8B8-E4F0-4796-959F-98A6835A79F0}"/>
              </a:ext>
            </a:extLst>
          </p:cNvPr>
          <p:cNvSpPr/>
          <p:nvPr/>
        </p:nvSpPr>
        <p:spPr>
          <a:xfrm>
            <a:off x="6912686" y="704135"/>
            <a:ext cx="4989506" cy="5434197"/>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Adobe Devanagari"/>
            </a:endParaRPr>
          </a:p>
        </p:txBody>
      </p:sp>
      <p:sp>
        <p:nvSpPr>
          <p:cNvPr id="13" name="TextBox 12">
            <a:extLst>
              <a:ext uri="{FF2B5EF4-FFF2-40B4-BE49-F238E27FC236}">
                <a16:creationId xmlns:a16="http://schemas.microsoft.com/office/drawing/2014/main" id="{B5801D20-FBF4-42F0-9A1A-62069ED7FA5D}"/>
              </a:ext>
            </a:extLst>
          </p:cNvPr>
          <p:cNvSpPr txBox="1"/>
          <p:nvPr/>
        </p:nvSpPr>
        <p:spPr>
          <a:xfrm>
            <a:off x="7239000" y="1363619"/>
            <a:ext cx="4419600" cy="3170099"/>
          </a:xfrm>
          <a:prstGeom prst="rect">
            <a:avLst/>
          </a:prstGeom>
          <a:noFill/>
        </p:spPr>
        <p:txBody>
          <a:bodyPr wrap="square" rtlCol="0">
            <a:spAutoFit/>
          </a:bodyPr>
          <a:lstStyle/>
          <a:p>
            <a:pPr algn="ctr"/>
            <a:r>
              <a:rPr lang="en-US" sz="2000" b="1" dirty="0">
                <a:solidFill>
                  <a:schemeClr val="bg1"/>
                </a:solidFill>
                <a:latin typeface="Adobe Devanagari"/>
              </a:rPr>
              <a:t>How Does This Help Doctors and Researchers in Psoriasis Analysis?</a:t>
            </a:r>
            <a:endParaRPr lang="en-US" sz="2000" dirty="0">
              <a:solidFill>
                <a:schemeClr val="bg1"/>
              </a:solidFill>
              <a:latin typeface="Adobe Devanagari"/>
            </a:endParaRPr>
          </a:p>
          <a:p>
            <a:pPr algn="ctr"/>
            <a:endParaRPr lang="en-US" sz="1600" b="1" dirty="0">
              <a:solidFill>
                <a:schemeClr val="bg1"/>
              </a:solidFill>
              <a:latin typeface="Adobe Devanagari"/>
            </a:endParaRPr>
          </a:p>
          <a:p>
            <a:pPr algn="ct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Provides accurate lesion segmentation and quantitative analysis, enabling objective evaluation and progress tracking.</a:t>
            </a: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endParaRPr lang="en-US" sz="1600" b="1" dirty="0">
              <a:solidFill>
                <a:schemeClr val="bg1"/>
              </a:solidFill>
              <a:latin typeface="Adobe Devanagari"/>
            </a:endParaRPr>
          </a:p>
          <a:p>
            <a:pPr marL="285750" indent="-285750">
              <a:buFont typeface="Arial" panose="020B0604020202020204" pitchFamily="34" charset="0"/>
              <a:buChar char="•"/>
            </a:pPr>
            <a:r>
              <a:rPr lang="en-US" sz="1600" b="1" dirty="0">
                <a:solidFill>
                  <a:schemeClr val="bg1"/>
                </a:solidFill>
                <a:latin typeface="Adobe Devanagari"/>
              </a:rPr>
              <a:t>Assists in identifying patterns and correlations between lesion characteristics and disease severity for better insights.</a:t>
            </a:r>
          </a:p>
        </p:txBody>
      </p:sp>
    </p:spTree>
    <p:extLst>
      <p:ext uri="{BB962C8B-B14F-4D97-AF65-F5344CB8AC3E}">
        <p14:creationId xmlns:p14="http://schemas.microsoft.com/office/powerpoint/2010/main" val="235898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6" name="Picture 5" descr="A black background with white numbers and numbers&#10;&#10;Description automatically generated">
            <a:extLst>
              <a:ext uri="{FF2B5EF4-FFF2-40B4-BE49-F238E27FC236}">
                <a16:creationId xmlns:a16="http://schemas.microsoft.com/office/drawing/2014/main" id="{8ECBB157-0B0E-4118-ADB7-1E6E0F21BF42}"/>
              </a:ext>
            </a:extLst>
          </p:cNvPr>
          <p:cNvPicPr>
            <a:picLocks noChangeAspect="1"/>
          </p:cNvPicPr>
          <p:nvPr/>
        </p:nvPicPr>
        <p:blipFill>
          <a:blip r:embed="rId3"/>
          <a:stretch>
            <a:fillRect/>
          </a:stretch>
        </p:blipFill>
        <p:spPr>
          <a:xfrm>
            <a:off x="334783" y="813818"/>
            <a:ext cx="4096322" cy="571580"/>
          </a:xfrm>
          <a:prstGeom prst="rect">
            <a:avLst/>
          </a:prstGeom>
        </p:spPr>
      </p:pic>
      <p:pic>
        <p:nvPicPr>
          <p:cNvPr id="7" name="Picture 6">
            <a:extLst>
              <a:ext uri="{FF2B5EF4-FFF2-40B4-BE49-F238E27FC236}">
                <a16:creationId xmlns:a16="http://schemas.microsoft.com/office/drawing/2014/main" id="{08236EC2-2692-470E-A492-19A8EFE56CAE}"/>
              </a:ext>
            </a:extLst>
          </p:cNvPr>
          <p:cNvPicPr>
            <a:picLocks noChangeAspect="1"/>
          </p:cNvPicPr>
          <p:nvPr/>
        </p:nvPicPr>
        <p:blipFill>
          <a:blip r:embed="rId4"/>
          <a:stretch>
            <a:fillRect/>
          </a:stretch>
        </p:blipFill>
        <p:spPr>
          <a:xfrm>
            <a:off x="334783" y="1387430"/>
            <a:ext cx="4555296" cy="4682152"/>
          </a:xfrm>
          <a:prstGeom prst="rect">
            <a:avLst/>
          </a:prstGeom>
        </p:spPr>
      </p:pic>
      <p:pic>
        <p:nvPicPr>
          <p:cNvPr id="9" name="Picture 8">
            <a:extLst>
              <a:ext uri="{FF2B5EF4-FFF2-40B4-BE49-F238E27FC236}">
                <a16:creationId xmlns:a16="http://schemas.microsoft.com/office/drawing/2014/main" id="{15DBA5F3-09FE-43E3-BC48-274BD98440C4}"/>
              </a:ext>
            </a:extLst>
          </p:cNvPr>
          <p:cNvPicPr>
            <a:picLocks noChangeAspect="1"/>
          </p:cNvPicPr>
          <p:nvPr/>
        </p:nvPicPr>
        <p:blipFill>
          <a:blip r:embed="rId5"/>
          <a:stretch>
            <a:fillRect/>
          </a:stretch>
        </p:blipFill>
        <p:spPr>
          <a:xfrm>
            <a:off x="5663738" y="1385398"/>
            <a:ext cx="4775662" cy="468215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2BB29F6-7274-45C1-B630-7AC24D5A7FCD}"/>
              </a:ext>
            </a:extLst>
          </p:cNvPr>
          <p:cNvPicPr>
            <a:picLocks noChangeAspect="1"/>
          </p:cNvPicPr>
          <p:nvPr/>
        </p:nvPicPr>
        <p:blipFill rotWithShape="1">
          <a:blip r:embed="rId6"/>
          <a:srcRect t="57570"/>
          <a:stretch/>
        </p:blipFill>
        <p:spPr>
          <a:xfrm>
            <a:off x="5817526" y="673920"/>
            <a:ext cx="3886742" cy="683102"/>
          </a:xfrm>
          <a:prstGeom prst="rect">
            <a:avLst/>
          </a:prstGeom>
        </p:spPr>
      </p:pic>
    </p:spTree>
    <p:extLst>
      <p:ext uri="{BB962C8B-B14F-4D97-AF65-F5344CB8AC3E}">
        <p14:creationId xmlns:p14="http://schemas.microsoft.com/office/powerpoint/2010/main" val="3758707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8" name="Picture 7" descr="A computer screen shot of a program&#10;&#10;Description automatically generated">
            <a:extLst>
              <a:ext uri="{FF2B5EF4-FFF2-40B4-BE49-F238E27FC236}">
                <a16:creationId xmlns:a16="http://schemas.microsoft.com/office/drawing/2014/main" id="{90E4C56D-E0BF-4C71-92C9-ECF4CBA66CA7}"/>
              </a:ext>
            </a:extLst>
          </p:cNvPr>
          <p:cNvPicPr>
            <a:picLocks noChangeAspect="1"/>
          </p:cNvPicPr>
          <p:nvPr/>
        </p:nvPicPr>
        <p:blipFill>
          <a:blip r:embed="rId3"/>
          <a:stretch>
            <a:fillRect/>
          </a:stretch>
        </p:blipFill>
        <p:spPr>
          <a:xfrm>
            <a:off x="681917" y="1091141"/>
            <a:ext cx="5346838" cy="4343398"/>
          </a:xfrm>
          <a:prstGeom prst="rect">
            <a:avLst/>
          </a:prstGeom>
        </p:spPr>
      </p:pic>
      <p:pic>
        <p:nvPicPr>
          <p:cNvPr id="11" name="Picture 10" descr="A computer screen shot of a program&#10;&#10;Description automatically generated">
            <a:extLst>
              <a:ext uri="{FF2B5EF4-FFF2-40B4-BE49-F238E27FC236}">
                <a16:creationId xmlns:a16="http://schemas.microsoft.com/office/drawing/2014/main" id="{A7A5376C-CBF6-4A54-AD25-E6E8F47999B7}"/>
              </a:ext>
            </a:extLst>
          </p:cNvPr>
          <p:cNvPicPr>
            <a:picLocks noChangeAspect="1"/>
          </p:cNvPicPr>
          <p:nvPr/>
        </p:nvPicPr>
        <p:blipFill>
          <a:blip r:embed="rId4"/>
          <a:stretch>
            <a:fillRect/>
          </a:stretch>
        </p:blipFill>
        <p:spPr>
          <a:xfrm>
            <a:off x="6710674" y="1116541"/>
            <a:ext cx="4566926" cy="4317998"/>
          </a:xfrm>
          <a:prstGeom prst="rect">
            <a:avLst/>
          </a:prstGeom>
        </p:spPr>
      </p:pic>
    </p:spTree>
    <p:extLst>
      <p:ext uri="{BB962C8B-B14F-4D97-AF65-F5344CB8AC3E}">
        <p14:creationId xmlns:p14="http://schemas.microsoft.com/office/powerpoint/2010/main" val="9445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1" y="-2988733"/>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198617" y="160337"/>
            <a:ext cx="11684000" cy="677864"/>
          </a:xfrm>
        </p:spPr>
        <p:txBody>
          <a:bodyPr>
            <a:normAutofit/>
          </a:bodyPr>
          <a:lstStyle/>
          <a:p>
            <a:r>
              <a:rPr lang="en-US" sz="2800" b="1" cap="none" dirty="0"/>
              <a:t>Multi-Scale </a:t>
            </a:r>
            <a:r>
              <a:rPr lang="en-US" sz="2800" b="1" cap="none" dirty="0" err="1"/>
              <a:t>Superpixel</a:t>
            </a:r>
            <a:r>
              <a:rPr lang="en-US" sz="2800" b="1" cap="none" dirty="0"/>
              <a:t> Segmentation and Analysis Framework</a:t>
            </a:r>
          </a:p>
        </p:txBody>
      </p:sp>
      <p:pic>
        <p:nvPicPr>
          <p:cNvPr id="6" name="Picture 5" descr="A screen shot of a computer program&#10;&#10;Description automatically generated">
            <a:extLst>
              <a:ext uri="{FF2B5EF4-FFF2-40B4-BE49-F238E27FC236}">
                <a16:creationId xmlns:a16="http://schemas.microsoft.com/office/drawing/2014/main" id="{1CF5A0F2-A321-480C-B130-E2E5C396B866}"/>
              </a:ext>
            </a:extLst>
          </p:cNvPr>
          <p:cNvPicPr>
            <a:picLocks noChangeAspect="1"/>
          </p:cNvPicPr>
          <p:nvPr/>
        </p:nvPicPr>
        <p:blipFill>
          <a:blip r:embed="rId3"/>
          <a:stretch>
            <a:fillRect/>
          </a:stretch>
        </p:blipFill>
        <p:spPr>
          <a:xfrm>
            <a:off x="533400" y="838201"/>
            <a:ext cx="5486400" cy="5114559"/>
          </a:xfrm>
          <a:prstGeom prst="rect">
            <a:avLst/>
          </a:prstGeom>
        </p:spPr>
      </p:pic>
      <p:pic>
        <p:nvPicPr>
          <p:cNvPr id="9" name="Picture 8" descr="A computer screen shot of text&#10;&#10;Description automatically generated">
            <a:extLst>
              <a:ext uri="{FF2B5EF4-FFF2-40B4-BE49-F238E27FC236}">
                <a16:creationId xmlns:a16="http://schemas.microsoft.com/office/drawing/2014/main" id="{DE71050E-C56D-42F9-A22B-E03C7234D65F}"/>
              </a:ext>
            </a:extLst>
          </p:cNvPr>
          <p:cNvPicPr>
            <a:picLocks noChangeAspect="1"/>
          </p:cNvPicPr>
          <p:nvPr/>
        </p:nvPicPr>
        <p:blipFill>
          <a:blip r:embed="rId4"/>
          <a:stretch>
            <a:fillRect/>
          </a:stretch>
        </p:blipFill>
        <p:spPr>
          <a:xfrm>
            <a:off x="6297260" y="1762936"/>
            <a:ext cx="5685015" cy="1771897"/>
          </a:xfrm>
          <a:prstGeom prst="rect">
            <a:avLst/>
          </a:prstGeom>
        </p:spPr>
      </p:pic>
    </p:spTree>
    <p:extLst>
      <p:ext uri="{BB962C8B-B14F-4D97-AF65-F5344CB8AC3E}">
        <p14:creationId xmlns:p14="http://schemas.microsoft.com/office/powerpoint/2010/main" val="228131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00DF2-67AC-08B3-B105-BAAFBE8DFF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8FAFF6E4-41C2-C0FF-C5FD-DC587CF52F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EC548568-C5A6-A190-B1DF-EF6F814A2CBD}"/>
              </a:ext>
            </a:extLst>
          </p:cNvPr>
          <p:cNvSpPr>
            <a:spLocks noGrp="1"/>
          </p:cNvSpPr>
          <p:nvPr>
            <p:ph type="title"/>
          </p:nvPr>
        </p:nvSpPr>
        <p:spPr>
          <a:xfrm>
            <a:off x="76200" y="592668"/>
            <a:ext cx="11684000" cy="677864"/>
          </a:xfrm>
        </p:spPr>
        <p:txBody>
          <a:bodyPr>
            <a:normAutofit fontScale="90000"/>
          </a:bodyPr>
          <a:lstStyle/>
          <a:p>
            <a:pPr algn="ctr"/>
            <a:r>
              <a:rPr lang="en-US" sz="4000" b="1" cap="none" dirty="0"/>
              <a:t>Future Works</a:t>
            </a:r>
          </a:p>
        </p:txBody>
      </p:sp>
      <p:graphicFrame>
        <p:nvGraphicFramePr>
          <p:cNvPr id="9" name="Diagram 8">
            <a:extLst>
              <a:ext uri="{FF2B5EF4-FFF2-40B4-BE49-F238E27FC236}">
                <a16:creationId xmlns:a16="http://schemas.microsoft.com/office/drawing/2014/main" id="{B12DDDFC-70B5-412A-931C-56B6892E9D2A}"/>
              </a:ext>
            </a:extLst>
          </p:cNvPr>
          <p:cNvGraphicFramePr/>
          <p:nvPr>
            <p:extLst>
              <p:ext uri="{D42A27DB-BD31-4B8C-83A1-F6EECF244321}">
                <p14:modId xmlns:p14="http://schemas.microsoft.com/office/powerpoint/2010/main" val="3903059041"/>
              </p:ext>
            </p:extLst>
          </p:nvPr>
        </p:nvGraphicFramePr>
        <p:xfrm>
          <a:off x="2171699" y="1532210"/>
          <a:ext cx="7848600" cy="413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79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7959-FD0F-016D-E9BA-63E8FE139F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26FFC4-DDF6-58AB-AEB8-89D5CCAF0B00}"/>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4D6A1F2E-CC61-A65C-EBFD-4E46B3FAB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0D102053-EE39-5A74-F42B-34E2EACBB470}"/>
              </a:ext>
            </a:extLst>
          </p:cNvPr>
          <p:cNvSpPr txBox="1"/>
          <p:nvPr/>
        </p:nvSpPr>
        <p:spPr>
          <a:xfrm>
            <a:off x="533400" y="685800"/>
            <a:ext cx="3326616" cy="707886"/>
          </a:xfrm>
          <a:prstGeom prst="rect">
            <a:avLst/>
          </a:prstGeom>
          <a:noFill/>
        </p:spPr>
        <p:txBody>
          <a:bodyPr wrap="none" rtlCol="0">
            <a:spAutoFit/>
          </a:bodyPr>
          <a:lstStyle/>
          <a:p>
            <a:r>
              <a:rPr lang="en-US" sz="4000" b="1" dirty="0">
                <a:latin typeface="Adobe Devanagari"/>
              </a:rPr>
              <a:t>What is Acne ?</a:t>
            </a:r>
          </a:p>
        </p:txBody>
      </p:sp>
      <p:sp>
        <p:nvSpPr>
          <p:cNvPr id="6" name="TextBox 5">
            <a:extLst>
              <a:ext uri="{FF2B5EF4-FFF2-40B4-BE49-F238E27FC236}">
                <a16:creationId xmlns:a16="http://schemas.microsoft.com/office/drawing/2014/main" id="{558F06F5-E5C3-C428-DF1C-B99A9AC18854}"/>
              </a:ext>
            </a:extLst>
          </p:cNvPr>
          <p:cNvSpPr txBox="1"/>
          <p:nvPr/>
        </p:nvSpPr>
        <p:spPr>
          <a:xfrm>
            <a:off x="514739" y="3429000"/>
            <a:ext cx="3604448" cy="707886"/>
          </a:xfrm>
          <a:prstGeom prst="rect">
            <a:avLst/>
          </a:prstGeom>
          <a:noFill/>
        </p:spPr>
        <p:txBody>
          <a:bodyPr wrap="none" rtlCol="0">
            <a:spAutoFit/>
          </a:bodyPr>
          <a:lstStyle/>
          <a:p>
            <a:r>
              <a:rPr lang="en-US" sz="4000" b="1" dirty="0">
                <a:latin typeface="Adobe Devanagari"/>
              </a:rPr>
              <a:t>Who gets Acne?</a:t>
            </a:r>
          </a:p>
        </p:txBody>
      </p:sp>
      <p:sp>
        <p:nvSpPr>
          <p:cNvPr id="7" name="TextBox 6">
            <a:extLst>
              <a:ext uri="{FF2B5EF4-FFF2-40B4-BE49-F238E27FC236}">
                <a16:creationId xmlns:a16="http://schemas.microsoft.com/office/drawing/2014/main" id="{EE896C1B-5A15-B5E3-41EF-44433E25F8EF}"/>
              </a:ext>
            </a:extLst>
          </p:cNvPr>
          <p:cNvSpPr txBox="1"/>
          <p:nvPr/>
        </p:nvSpPr>
        <p:spPr>
          <a:xfrm>
            <a:off x="556846" y="3755866"/>
            <a:ext cx="184731" cy="523220"/>
          </a:xfrm>
          <a:prstGeom prst="rect">
            <a:avLst/>
          </a:prstGeom>
          <a:noFill/>
        </p:spPr>
        <p:txBody>
          <a:bodyPr wrap="none" rtlCol="0">
            <a:spAutoFit/>
          </a:bodyPr>
          <a:lstStyle/>
          <a:p>
            <a:endParaRPr lang="en-US" sz="2800" dirty="0">
              <a:latin typeface="Adobe Devanagari"/>
            </a:endParaRPr>
          </a:p>
        </p:txBody>
      </p:sp>
      <p:sp>
        <p:nvSpPr>
          <p:cNvPr id="8" name="Rectangle: Diagonal Corners Rounded 7">
            <a:extLst>
              <a:ext uri="{FF2B5EF4-FFF2-40B4-BE49-F238E27FC236}">
                <a16:creationId xmlns:a16="http://schemas.microsoft.com/office/drawing/2014/main" id="{BB0E6A86-0425-557D-A3FC-33CD9ABEA7F3}"/>
              </a:ext>
            </a:extLst>
          </p:cNvPr>
          <p:cNvSpPr/>
          <p:nvPr/>
        </p:nvSpPr>
        <p:spPr>
          <a:xfrm>
            <a:off x="2057400" y="1362908"/>
            <a:ext cx="9067800" cy="1992405"/>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v"/>
            </a:pPr>
            <a:r>
              <a:rPr lang="en-US" sz="2400" b="1" dirty="0">
                <a:solidFill>
                  <a:schemeClr val="bg1"/>
                </a:solidFill>
                <a:latin typeface="Adobe Devanagari"/>
              </a:rPr>
              <a:t>Acne is a common chronic disorder affecting the hair follicle and </a:t>
            </a:r>
          </a:p>
          <a:p>
            <a:pPr algn="ctr"/>
            <a:r>
              <a:rPr lang="en-US" sz="2400" b="1" dirty="0">
                <a:solidFill>
                  <a:schemeClr val="bg1"/>
                </a:solidFill>
                <a:latin typeface="Adobe Devanagari"/>
              </a:rPr>
              <a:t>sebaceous gland, in which there is expansion and blockage </a:t>
            </a:r>
          </a:p>
          <a:p>
            <a:pPr algn="ctr"/>
            <a:r>
              <a:rPr lang="en-US" sz="2400" b="1" dirty="0">
                <a:solidFill>
                  <a:schemeClr val="bg1"/>
                </a:solidFill>
                <a:latin typeface="Adobe Devanagari"/>
              </a:rPr>
              <a:t>of the follicle and inflammation.</a:t>
            </a:r>
          </a:p>
          <a:p>
            <a:pPr algn="ctr"/>
            <a:endParaRPr lang="en-US" dirty="0">
              <a:latin typeface="Adobe Devanagari"/>
            </a:endParaRPr>
          </a:p>
        </p:txBody>
      </p:sp>
      <p:sp>
        <p:nvSpPr>
          <p:cNvPr id="9" name="Rectangle: Diagonal Corners Rounded 8">
            <a:extLst>
              <a:ext uri="{FF2B5EF4-FFF2-40B4-BE49-F238E27FC236}">
                <a16:creationId xmlns:a16="http://schemas.microsoft.com/office/drawing/2014/main" id="{597D9D44-0504-8F49-B582-29AA96907F20}"/>
              </a:ext>
            </a:extLst>
          </p:cNvPr>
          <p:cNvSpPr/>
          <p:nvPr/>
        </p:nvSpPr>
        <p:spPr>
          <a:xfrm>
            <a:off x="2057400" y="4127718"/>
            <a:ext cx="9067800" cy="204448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rtl="0" eaLnBrk="1" latinLnBrk="0" hangingPunct="1">
              <a:spcBef>
                <a:spcPts val="0"/>
              </a:spcBef>
              <a:spcAft>
                <a:spcPts val="0"/>
              </a:spcAft>
              <a:buFont typeface="Wingdings" panose="05000000000000000000" pitchFamily="2" charset="2"/>
              <a:buChar char="v"/>
            </a:pPr>
            <a:r>
              <a:rPr lang="en-US" sz="2400" b="1" kern="1200" dirty="0">
                <a:solidFill>
                  <a:schemeClr val="bg1"/>
                </a:solidFill>
                <a:effectLst/>
                <a:latin typeface="Adobe Devanagari"/>
              </a:rPr>
              <a:t>Acne affects males and females of all races and ethnicities.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It is prevalent in adolescents and young adults,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with 85% of 16- to 18-year-olds affected. </a:t>
            </a:r>
            <a:endParaRPr lang="en-US" sz="2400" b="1" dirty="0">
              <a:solidFill>
                <a:schemeClr val="bg1"/>
              </a:solidFill>
              <a:effectLst/>
              <a:latin typeface="Adobe Devanagari"/>
            </a:endParaRPr>
          </a:p>
          <a:p>
            <a:pPr marL="0" algn="ctr" rtl="0" eaLnBrk="1" latinLnBrk="0" hangingPunct="1">
              <a:spcBef>
                <a:spcPts val="0"/>
              </a:spcBef>
              <a:spcAft>
                <a:spcPts val="0"/>
              </a:spcAft>
            </a:pPr>
            <a:r>
              <a:rPr lang="en-US" sz="2400" b="1" kern="1200" dirty="0">
                <a:solidFill>
                  <a:schemeClr val="bg1"/>
                </a:solidFill>
                <a:effectLst/>
                <a:latin typeface="Adobe Devanagari"/>
              </a:rPr>
              <a:t>However, it may sometimes occur in children and adults of all ages.</a:t>
            </a:r>
            <a:endParaRPr lang="en-US" sz="2400" b="1" dirty="0">
              <a:solidFill>
                <a:schemeClr val="bg1"/>
              </a:solidFill>
              <a:effectLst/>
              <a:latin typeface="Adobe Devanagari"/>
            </a:endParaRPr>
          </a:p>
        </p:txBody>
      </p:sp>
      <p:sp>
        <p:nvSpPr>
          <p:cNvPr id="10" name="Rectangle 9">
            <a:extLst>
              <a:ext uri="{FF2B5EF4-FFF2-40B4-BE49-F238E27FC236}">
                <a16:creationId xmlns:a16="http://schemas.microsoft.com/office/drawing/2014/main" id="{3CB532CD-2EA2-7974-8732-5CD09B053E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825175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CBE13DA6-3EC1-90E3-B6EC-78C0B2EBC86D}"/>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
        <p:nvSpPr>
          <p:cNvPr id="7" name="Rectangle 6">
            <a:extLst>
              <a:ext uri="{FF2B5EF4-FFF2-40B4-BE49-F238E27FC236}">
                <a16:creationId xmlns:a16="http://schemas.microsoft.com/office/drawing/2014/main" id="{1D8B62E8-519D-99D3-C1E3-A499FC748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IT21261732</a:t>
            </a:r>
            <a:r>
              <a:rPr lang="en-US" sz="1800" dirty="0">
                <a:solidFill>
                  <a:schemeClr val="tx1"/>
                </a:solidFill>
                <a:latin typeface="Adobe Devanagari"/>
              </a:rPr>
              <a:t>   |   Perera W.A.S.K  |   </a:t>
            </a:r>
            <a:r>
              <a:rPr lang="en-US" sz="1800" b="0" dirty="0">
                <a:solidFill>
                  <a:schemeClr val="tx1"/>
                </a:solidFill>
                <a:latin typeface="Adobe Devanagari"/>
              </a:rPr>
              <a:t>24-25J-210</a:t>
            </a:r>
          </a:p>
        </p:txBody>
      </p:sp>
      <p:pic>
        <p:nvPicPr>
          <p:cNvPr id="8" name="Picture 7">
            <a:extLst>
              <a:ext uri="{FF2B5EF4-FFF2-40B4-BE49-F238E27FC236}">
                <a16:creationId xmlns:a16="http://schemas.microsoft.com/office/drawing/2014/main" id="{41A02DCD-B051-31EC-CD01-0E279796E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9" name="Title 4">
            <a:extLst>
              <a:ext uri="{FF2B5EF4-FFF2-40B4-BE49-F238E27FC236}">
                <a16:creationId xmlns:a16="http://schemas.microsoft.com/office/drawing/2014/main" id="{E4156364-D1C8-A3C9-999F-7DC8625AF7D1}"/>
              </a:ext>
            </a:extLst>
          </p:cNvPr>
          <p:cNvSpPr txBox="1">
            <a:spLocks/>
          </p:cNvSpPr>
          <p:nvPr/>
        </p:nvSpPr>
        <p:spPr>
          <a:xfrm>
            <a:off x="198617" y="160336"/>
            <a:ext cx="11684000" cy="9826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sz="4000" b="1" dirty="0"/>
          </a:p>
        </p:txBody>
      </p:sp>
      <p:sp>
        <p:nvSpPr>
          <p:cNvPr id="10" name="TextBox 9">
            <a:extLst>
              <a:ext uri="{FF2B5EF4-FFF2-40B4-BE49-F238E27FC236}">
                <a16:creationId xmlns:a16="http://schemas.microsoft.com/office/drawing/2014/main" id="{0E1A2F4F-1B43-5FCB-50BA-1E9DC690C2A3}"/>
              </a:ext>
            </a:extLst>
          </p:cNvPr>
          <p:cNvSpPr txBox="1"/>
          <p:nvPr/>
        </p:nvSpPr>
        <p:spPr>
          <a:xfrm>
            <a:off x="589777" y="1159019"/>
            <a:ext cx="10901680" cy="5062924"/>
          </a:xfrm>
          <a:prstGeom prst="rect">
            <a:avLst/>
          </a:prstGeom>
          <a:noFill/>
        </p:spPr>
        <p:txBody>
          <a:bodyPr wrap="square" rtlCol="0">
            <a:spAutoFit/>
          </a:bodyPr>
          <a:lstStyle/>
          <a:p>
            <a:r>
              <a:rPr lang="en-US" sz="1700" b="1" dirty="0">
                <a:latin typeface="Adobe Devanagari"/>
              </a:rPr>
              <a:t>[1] </a:t>
            </a:r>
            <a:r>
              <a:rPr lang="en-US" sz="1700" dirty="0">
                <a:latin typeface="Adobe Devanagari"/>
              </a:rPr>
              <a:t>T. R. </a:t>
            </a:r>
            <a:r>
              <a:rPr lang="en-US" sz="1700" dirty="0" err="1">
                <a:latin typeface="Adobe Devanagari"/>
              </a:rPr>
              <a:t>Arunkumar</a:t>
            </a:r>
            <a:r>
              <a:rPr lang="en-US" sz="1700" dirty="0">
                <a:latin typeface="Adobe Devanagari"/>
              </a:rPr>
              <a:t> and H. S. </a:t>
            </a:r>
            <a:r>
              <a:rPr lang="en-US" sz="1700" dirty="0" err="1">
                <a:latin typeface="Adobe Devanagari"/>
              </a:rPr>
              <a:t>Jayanna</a:t>
            </a:r>
            <a:r>
              <a:rPr lang="en-US" sz="1700" dirty="0">
                <a:latin typeface="Adobe Devanagari"/>
              </a:rPr>
              <a:t>, "A Novel Approach For Automatic Identification Of Psoriasis Affected Skin Area," </a:t>
            </a:r>
            <a:r>
              <a:rPr lang="en-US" sz="1700" i="1" dirty="0">
                <a:latin typeface="Adobe Devanagari"/>
              </a:rPr>
              <a:t>2017 2nd International Conference On Emerging Computation and Information Technologies (ICECIT), </a:t>
            </a:r>
            <a:r>
              <a:rPr lang="en-US" sz="1700" i="1" dirty="0" err="1">
                <a:latin typeface="Adobe Devanagari"/>
              </a:rPr>
              <a:t>Tumakuru</a:t>
            </a:r>
            <a:r>
              <a:rPr lang="en-US" sz="1700" i="1" dirty="0">
                <a:latin typeface="Adobe Devanagari"/>
              </a:rPr>
              <a:t>, India</a:t>
            </a:r>
            <a:r>
              <a:rPr lang="en-US" sz="1700" dirty="0">
                <a:latin typeface="Adobe Devanagari"/>
              </a:rPr>
              <a:t>, 2017, pp. 1-8, </a:t>
            </a:r>
            <a:r>
              <a:rPr lang="en-US" sz="1700" dirty="0" err="1">
                <a:latin typeface="Adobe Devanagari"/>
              </a:rPr>
              <a:t>doi</a:t>
            </a:r>
            <a:r>
              <a:rPr lang="en-US" sz="1700" dirty="0">
                <a:latin typeface="Adobe Devanagari"/>
              </a:rPr>
              <a:t>: 10.1109/ICECIT.2017.8453316.</a:t>
            </a:r>
          </a:p>
          <a:p>
            <a:endParaRPr lang="en-US" sz="1700" dirty="0">
              <a:latin typeface="Adobe Devanagari"/>
            </a:endParaRPr>
          </a:p>
          <a:p>
            <a:r>
              <a:rPr lang="en-US" sz="1700" b="1" dirty="0">
                <a:latin typeface="Adobe Devanagari"/>
              </a:rPr>
              <a:t>[2] </a:t>
            </a:r>
            <a:r>
              <a:rPr lang="en-US" sz="1700" dirty="0">
                <a:latin typeface="Adobe Devanagari"/>
              </a:rPr>
              <a:t>Y. George, M. </a:t>
            </a:r>
            <a:r>
              <a:rPr lang="en-US" sz="1700" dirty="0" err="1">
                <a:latin typeface="Adobe Devanagari"/>
              </a:rPr>
              <a:t>Aldeen</a:t>
            </a:r>
            <a:r>
              <a:rPr lang="en-US" sz="1700" dirty="0">
                <a:latin typeface="Adobe Devanagari"/>
              </a:rPr>
              <a:t> and R. </a:t>
            </a:r>
            <a:r>
              <a:rPr lang="en-US" sz="1700" dirty="0" err="1">
                <a:latin typeface="Adobe Devanagari"/>
              </a:rPr>
              <a:t>Garnavi</a:t>
            </a:r>
            <a:r>
              <a:rPr lang="en-US" sz="1700" dirty="0">
                <a:latin typeface="Adobe Devanagari"/>
              </a:rPr>
              <a:t>, "Automatic Scale Severity Assessment Method in Psoriasis Skin Images Using Local Descriptors," </a:t>
            </a:r>
            <a:r>
              <a:rPr lang="en-US" sz="1700" i="1" dirty="0">
                <a:latin typeface="Adobe Devanagari"/>
              </a:rPr>
              <a:t>in IEEE Journal of Biomedical and Health Informatics, vol. 24, no. 2, pp. 577-585, Feb. 2020</a:t>
            </a:r>
            <a:r>
              <a:rPr lang="en-US" sz="1700" dirty="0">
                <a:latin typeface="Adobe Devanagari"/>
              </a:rPr>
              <a:t>, </a:t>
            </a:r>
            <a:r>
              <a:rPr lang="en-US" sz="1700" dirty="0" err="1">
                <a:latin typeface="Adobe Devanagari"/>
              </a:rPr>
              <a:t>doi</a:t>
            </a:r>
            <a:r>
              <a:rPr lang="en-US" sz="1700" dirty="0">
                <a:latin typeface="Adobe Devanagari"/>
              </a:rPr>
              <a:t>: 10.1109/JBHI.2019.2910883</a:t>
            </a:r>
          </a:p>
          <a:p>
            <a:endParaRPr lang="en-US" sz="1700" dirty="0">
              <a:latin typeface="Adobe Devanagari"/>
            </a:endParaRPr>
          </a:p>
          <a:p>
            <a:r>
              <a:rPr lang="en-US" sz="1700" b="1" dirty="0">
                <a:latin typeface="Adobe Devanagari"/>
              </a:rPr>
              <a:t>[3] </a:t>
            </a:r>
            <a:r>
              <a:rPr lang="en-US" sz="1700" dirty="0">
                <a:latin typeface="Adobe Devanagari"/>
              </a:rPr>
              <a:t>L. Vincent and J. Roopa </a:t>
            </a:r>
            <a:r>
              <a:rPr lang="en-US" sz="1700" dirty="0" err="1">
                <a:latin typeface="Adobe Devanagari"/>
              </a:rPr>
              <a:t>Jayasingh</a:t>
            </a:r>
            <a:r>
              <a:rPr lang="en-US" sz="1700" dirty="0">
                <a:latin typeface="Adobe Devanagari"/>
              </a:rPr>
              <a:t>, "Comparison of Psoriasis Disease Detection and Classification Through Various Image Processing Techniques-A Review," </a:t>
            </a:r>
            <a:r>
              <a:rPr lang="en-US" sz="1700" i="1" dirty="0">
                <a:latin typeface="Adobe Devanagari"/>
              </a:rPr>
              <a:t>2022 6th International Conference on Devices, Circuits and Systems (ICDCS), Coimbatore, India, 2022</a:t>
            </a:r>
            <a:r>
              <a:rPr lang="en-US" sz="1700" dirty="0">
                <a:latin typeface="Adobe Devanagari"/>
              </a:rPr>
              <a:t>, pp. 122-124, </a:t>
            </a:r>
            <a:r>
              <a:rPr lang="en-US" sz="1700" dirty="0" err="1">
                <a:latin typeface="Adobe Devanagari"/>
              </a:rPr>
              <a:t>doi</a:t>
            </a:r>
            <a:r>
              <a:rPr lang="en-US" sz="1700" dirty="0">
                <a:latin typeface="Adobe Devanagari"/>
              </a:rPr>
              <a:t>: 10.1109/ICDCS54290.2022.9780692.</a:t>
            </a:r>
          </a:p>
          <a:p>
            <a:endParaRPr lang="en-US" sz="1700" dirty="0">
              <a:latin typeface="Adobe Devanagari"/>
            </a:endParaRPr>
          </a:p>
          <a:p>
            <a:r>
              <a:rPr lang="en-US" sz="1700" b="1" dirty="0">
                <a:latin typeface="Adobe Devanagari"/>
              </a:rPr>
              <a:t>[4] </a:t>
            </a:r>
            <a:r>
              <a:rPr lang="en-US" sz="1700" dirty="0">
                <a:latin typeface="Adobe Devanagari"/>
              </a:rPr>
              <a:t>J. -M. </a:t>
            </a:r>
            <a:r>
              <a:rPr lang="en-US" sz="1700" dirty="0" err="1">
                <a:latin typeface="Adobe Devanagari"/>
              </a:rPr>
              <a:t>Syu</a:t>
            </a:r>
            <a:r>
              <a:rPr lang="en-US" sz="1700" dirty="0">
                <a:latin typeface="Adobe Devanagari"/>
              </a:rPr>
              <a:t>, C. -H. Lai, G. -S. Lin and S. -K. Chai, "Psoriasis Detection Based on Deep Neural Network," </a:t>
            </a:r>
            <a:r>
              <a:rPr lang="en-US" sz="1700" i="1" dirty="0">
                <a:latin typeface="Adobe Devanagari"/>
              </a:rPr>
              <a:t>2018 IEEE International Conference on Consumer Electronics-Taiwan (ICCE-TW), Taichung, Taiwan, 2018</a:t>
            </a:r>
            <a:r>
              <a:rPr lang="en-US" sz="1700" dirty="0">
                <a:latin typeface="Adobe Devanagari"/>
              </a:rPr>
              <a:t>, pp. 1-2, </a:t>
            </a:r>
            <a:r>
              <a:rPr lang="en-US" sz="1700" dirty="0" err="1">
                <a:latin typeface="Adobe Devanagari"/>
              </a:rPr>
              <a:t>doi</a:t>
            </a:r>
            <a:r>
              <a:rPr lang="en-US" sz="1700" dirty="0">
                <a:latin typeface="Adobe Devanagari"/>
              </a:rPr>
              <a:t>: 10.1109/ICCE-China.2018.8448609.</a:t>
            </a:r>
          </a:p>
          <a:p>
            <a:endParaRPr lang="en-US" sz="1700" dirty="0">
              <a:latin typeface="Adobe Devanagari"/>
            </a:endParaRPr>
          </a:p>
          <a:p>
            <a:r>
              <a:rPr lang="en-US" sz="1700" dirty="0">
                <a:latin typeface="Adobe Devanagari"/>
              </a:rPr>
              <a:t>[5] A. H. R. S. S. G. Manoharan, S. G. Senanayake, and A. G. A. J. S. Ja</a:t>
            </a:r>
            <a:r>
              <a:rPr lang="en-US" sz="1700" i="1" dirty="0">
                <a:latin typeface="Adobe Devanagari"/>
              </a:rPr>
              <a:t>," International Conference on Advanced Communication Technology (ICACT), </a:t>
            </a:r>
            <a:r>
              <a:rPr lang="en-US" sz="1700" dirty="0" err="1">
                <a:latin typeface="Adobe Devanagari"/>
              </a:rPr>
              <a:t>yarathna</a:t>
            </a:r>
            <a:r>
              <a:rPr lang="en-US" sz="1700" dirty="0">
                <a:latin typeface="Adobe Devanagari"/>
              </a:rPr>
              <a:t>, "Evaluation of psoriasis skin disease classification using convolutional neural </a:t>
            </a:r>
            <a:r>
              <a:rPr lang="en-US" sz="1700" dirty="0" err="1">
                <a:latin typeface="Adobe Devanagari"/>
              </a:rPr>
              <a:t>networkpp</a:t>
            </a:r>
            <a:r>
              <a:rPr lang="en-US" sz="1700" dirty="0">
                <a:latin typeface="Adobe Devanagari"/>
              </a:rPr>
              <a:t>. 355-359, Feb. 2020.</a:t>
            </a:r>
          </a:p>
        </p:txBody>
      </p:sp>
      <p:sp>
        <p:nvSpPr>
          <p:cNvPr id="11" name="Title 4">
            <a:extLst>
              <a:ext uri="{FF2B5EF4-FFF2-40B4-BE49-F238E27FC236}">
                <a16:creationId xmlns:a16="http://schemas.microsoft.com/office/drawing/2014/main" id="{1D52D1B6-CCEF-82BA-B9CA-B96091D419F1}"/>
              </a:ext>
            </a:extLst>
          </p:cNvPr>
          <p:cNvSpPr txBox="1">
            <a:spLocks/>
          </p:cNvSpPr>
          <p:nvPr/>
        </p:nvSpPr>
        <p:spPr>
          <a:xfrm>
            <a:off x="589777" y="381000"/>
            <a:ext cx="11500623" cy="652076"/>
          </a:xfrm>
          <a:prstGeom prst="rect">
            <a:avLst/>
          </a:prstGeom>
        </p:spPr>
        <p:txBody>
          <a:bodyPr vert="horz" lIns="91440" tIns="45720" rIns="91440" bIns="45720" rtlCol="0" anchor="t">
            <a:normAutofit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cap="none" dirty="0"/>
              <a:t>References</a:t>
            </a:r>
            <a:endParaRPr lang="en-US" dirty="0"/>
          </a:p>
        </p:txBody>
      </p:sp>
    </p:spTree>
    <p:extLst>
      <p:ext uri="{BB962C8B-B14F-4D97-AF65-F5344CB8AC3E}">
        <p14:creationId xmlns:p14="http://schemas.microsoft.com/office/powerpoint/2010/main" val="337181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2884-D6C6-CAC6-1608-7598493692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C608F2-DC7D-F0FE-2A0B-027603E4CE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9237BF-3E19-6DFD-EEF7-D68A9806FB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30725" y="-2936676"/>
            <a:ext cx="6330549" cy="12192001"/>
          </a:xfrm>
          <a:prstGeom prst="rect">
            <a:avLst/>
          </a:prstGeom>
          <a:solidFill>
            <a:schemeClr val="lt1">
              <a:hueOff val="0"/>
              <a:satOff val="0"/>
              <a:lumOff val="0"/>
              <a:alpha val="92000"/>
            </a:schemeClr>
          </a:solidFill>
        </p:spPr>
      </p:pic>
      <p:sp>
        <p:nvSpPr>
          <p:cNvPr id="5" name="Title 7">
            <a:extLst>
              <a:ext uri="{FF2B5EF4-FFF2-40B4-BE49-F238E27FC236}">
                <a16:creationId xmlns:a16="http://schemas.microsoft.com/office/drawing/2014/main" id="{E4094EAC-908E-D785-EF43-A553DE6F035C}"/>
              </a:ext>
            </a:extLst>
          </p:cNvPr>
          <p:cNvSpPr txBox="1">
            <a:spLocks/>
          </p:cNvSpPr>
          <p:nvPr/>
        </p:nvSpPr>
        <p:spPr>
          <a:xfrm>
            <a:off x="304800" y="304800"/>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Technologies Used</a:t>
            </a:r>
            <a:endParaRPr lang="en-US" dirty="0"/>
          </a:p>
        </p:txBody>
      </p:sp>
      <p:sp>
        <p:nvSpPr>
          <p:cNvPr id="6" name="Rectangle: Rounded Corners 5">
            <a:extLst>
              <a:ext uri="{FF2B5EF4-FFF2-40B4-BE49-F238E27FC236}">
                <a16:creationId xmlns:a16="http://schemas.microsoft.com/office/drawing/2014/main" id="{A84F45A1-7EC3-D087-7D0B-DD873E4319FF}"/>
              </a:ext>
            </a:extLst>
          </p:cNvPr>
          <p:cNvSpPr/>
          <p:nvPr/>
        </p:nvSpPr>
        <p:spPr>
          <a:xfrm>
            <a:off x="6099321" y="1249297"/>
            <a:ext cx="5303046" cy="4777955"/>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latin typeface="Adobe Devanagari"/>
              </a:rPr>
              <a:t>Development Environments</a:t>
            </a:r>
          </a:p>
          <a:p>
            <a:endParaRPr lang="en-US" dirty="0">
              <a:latin typeface="Adobe Devanagari"/>
            </a:endParaRPr>
          </a:p>
          <a:p>
            <a:pPr marL="342900" indent="-342900">
              <a:buFont typeface="Wingdings" panose="05000000000000000000" pitchFamily="2" charset="2"/>
              <a:buChar char="Ø"/>
            </a:pPr>
            <a:r>
              <a:rPr lang="en-US" sz="1800" dirty="0" err="1">
                <a:latin typeface="Adobe Devanagari"/>
              </a:rPr>
              <a:t>Jupyter</a:t>
            </a:r>
            <a:r>
              <a:rPr lang="en-US" sz="1800" dirty="0">
                <a:latin typeface="Adobe Devanagari"/>
              </a:rPr>
              <a:t> Notebooks</a:t>
            </a:r>
          </a:p>
          <a:p>
            <a:pPr marL="342900" indent="-342900">
              <a:buFont typeface="Wingdings" panose="05000000000000000000" pitchFamily="2" charset="2"/>
              <a:buChar char="Ø"/>
            </a:pPr>
            <a:r>
              <a:rPr lang="en-US" sz="1800" dirty="0">
                <a:latin typeface="Adobe Devanagari"/>
              </a:rPr>
              <a:t>Visual Studio Code</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Database</a:t>
            </a:r>
          </a:p>
          <a:p>
            <a:pPr marL="342900" indent="-342900">
              <a:buFont typeface="Wingdings" panose="05000000000000000000" pitchFamily="2" charset="2"/>
              <a:buChar char="Ø"/>
            </a:pPr>
            <a:r>
              <a:rPr lang="en-US" dirty="0">
                <a:latin typeface="Adobe Devanagari"/>
              </a:rPr>
              <a:t>PostgreSQL</a:t>
            </a:r>
          </a:p>
          <a:p>
            <a:endParaRPr lang="en-US" sz="1800" dirty="0">
              <a:latin typeface="Adobe Devanagari"/>
            </a:endParaRPr>
          </a:p>
          <a:p>
            <a:r>
              <a:rPr lang="en-US" sz="1800" b="1" dirty="0">
                <a:latin typeface="Adobe Devanagari"/>
              </a:rPr>
              <a:t>Web Frameworks</a:t>
            </a:r>
          </a:p>
          <a:p>
            <a:pPr marL="342900" indent="-342900">
              <a:buFont typeface="Wingdings" panose="05000000000000000000" pitchFamily="2" charset="2"/>
              <a:buChar char="Ø"/>
            </a:pPr>
            <a:r>
              <a:rPr lang="en-US" sz="1800" dirty="0">
                <a:latin typeface="Adobe Devanagari"/>
              </a:rPr>
              <a:t>Flask</a:t>
            </a:r>
          </a:p>
          <a:p>
            <a:pPr marL="342900" indent="-342900">
              <a:buFont typeface="Wingdings" panose="05000000000000000000" pitchFamily="2" charset="2"/>
              <a:buChar char="Ø"/>
            </a:pPr>
            <a:r>
              <a:rPr lang="en-US" sz="1800" dirty="0">
                <a:latin typeface="Adobe Devanagari"/>
              </a:rPr>
              <a:t>next </a:t>
            </a:r>
            <a:r>
              <a:rPr lang="en-US" sz="1800" dirty="0" err="1">
                <a:latin typeface="Adobe Devanagari"/>
              </a:rPr>
              <a:t>js</a:t>
            </a:r>
            <a:r>
              <a:rPr lang="en-US" sz="1800" dirty="0">
                <a:latin typeface="Adobe Devanagari"/>
              </a:rPr>
              <a:t> </a:t>
            </a:r>
          </a:p>
          <a:p>
            <a:pPr marL="342900" indent="-342900">
              <a:buFont typeface="Wingdings" panose="05000000000000000000" pitchFamily="2" charset="2"/>
              <a:buChar char="Ø"/>
            </a:pPr>
            <a:endParaRPr lang="en-US" sz="1800" dirty="0">
              <a:latin typeface="Adobe Devanagari"/>
            </a:endParaRPr>
          </a:p>
          <a:p>
            <a:r>
              <a:rPr lang="en-US" sz="1800" b="1" dirty="0">
                <a:latin typeface="Adobe Devanagari"/>
              </a:rPr>
              <a:t>Version Control and Collaboration Tools</a:t>
            </a:r>
          </a:p>
          <a:p>
            <a:pPr marL="342900" indent="-342900">
              <a:buFont typeface="Wingdings" panose="05000000000000000000" pitchFamily="2" charset="2"/>
              <a:buChar char="Ø"/>
            </a:pPr>
            <a:r>
              <a:rPr lang="en-US" sz="1800" dirty="0">
                <a:latin typeface="Adobe Devanagari"/>
              </a:rPr>
              <a:t>GitHub</a:t>
            </a:r>
          </a:p>
        </p:txBody>
      </p:sp>
      <p:sp>
        <p:nvSpPr>
          <p:cNvPr id="7" name="Rectangle: Rounded Corners 6">
            <a:extLst>
              <a:ext uri="{FF2B5EF4-FFF2-40B4-BE49-F238E27FC236}">
                <a16:creationId xmlns:a16="http://schemas.microsoft.com/office/drawing/2014/main" id="{378451A8-067A-B254-3D4D-1A24240C0CA6}"/>
              </a:ext>
            </a:extLst>
          </p:cNvPr>
          <p:cNvSpPr/>
          <p:nvPr/>
        </p:nvSpPr>
        <p:spPr>
          <a:xfrm>
            <a:off x="428142" y="1222940"/>
            <a:ext cx="5303046" cy="4769307"/>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416D62-4BD1-A244-A41A-FCED19FE0940}"/>
              </a:ext>
            </a:extLst>
          </p:cNvPr>
          <p:cNvSpPr txBox="1"/>
          <p:nvPr/>
        </p:nvSpPr>
        <p:spPr>
          <a:xfrm>
            <a:off x="842963" y="1374776"/>
            <a:ext cx="5253037" cy="4093428"/>
          </a:xfrm>
          <a:prstGeom prst="rect">
            <a:avLst/>
          </a:prstGeom>
          <a:noFill/>
        </p:spPr>
        <p:txBody>
          <a:bodyPr wrap="square" rtlCol="0">
            <a:spAutoFit/>
          </a:bodyPr>
          <a:lstStyle/>
          <a:p>
            <a:r>
              <a:rPr lang="en-US" sz="2000" b="1" dirty="0">
                <a:solidFill>
                  <a:srgbClr val="641800"/>
                </a:solidFill>
                <a:latin typeface="Adobe Devanagari"/>
              </a:rPr>
              <a:t>Deep Learning Frameworks</a:t>
            </a:r>
            <a:endParaRPr lang="en-US" dirty="0">
              <a:solidFill>
                <a:srgbClr val="641800"/>
              </a:solidFill>
              <a:latin typeface="Adobe Devanagari"/>
            </a:endParaRPr>
          </a:p>
          <a:p>
            <a:pPr marL="342900" indent="-342900">
              <a:buFont typeface="Wingdings" panose="05000000000000000000" pitchFamily="2" charset="2"/>
              <a:buChar char="Ø"/>
            </a:pPr>
            <a:r>
              <a:rPr lang="en-US" sz="2000" dirty="0">
                <a:solidFill>
                  <a:srgbClr val="641800"/>
                </a:solidFill>
                <a:latin typeface="Adobe Devanagari"/>
              </a:rPr>
              <a:t>TensorFlow</a:t>
            </a:r>
          </a:p>
          <a:p>
            <a:pPr marL="342900" indent="-342900">
              <a:buFont typeface="Wingdings" panose="05000000000000000000" pitchFamily="2" charset="2"/>
              <a:buChar char="Ø"/>
            </a:pPr>
            <a:r>
              <a:rPr lang="en-US" sz="2000" dirty="0">
                <a:solidFill>
                  <a:srgbClr val="641800"/>
                </a:solidFill>
                <a:latin typeface="Adobe Devanagari"/>
              </a:rPr>
              <a:t>Mask R-CNN</a:t>
            </a:r>
            <a:endParaRPr lang="en-US" sz="2000" b="1" dirty="0">
              <a:solidFill>
                <a:srgbClr val="641800"/>
              </a:solidFill>
              <a:latin typeface="Adobe Devanagari"/>
            </a:endParaRPr>
          </a:p>
          <a:p>
            <a:r>
              <a:rPr lang="en-US" sz="2000" b="1" dirty="0">
                <a:solidFill>
                  <a:srgbClr val="641800"/>
                </a:solidFill>
                <a:latin typeface="Adobe Devanagari"/>
              </a:rPr>
              <a:t>Machine Learning Libraries                   </a:t>
            </a:r>
          </a:p>
          <a:p>
            <a:pPr marL="342900" indent="-342900">
              <a:buFont typeface="Wingdings" panose="05000000000000000000" pitchFamily="2" charset="2"/>
              <a:buChar char="Ø"/>
            </a:pPr>
            <a:r>
              <a:rPr lang="en-US" sz="2000" dirty="0">
                <a:solidFill>
                  <a:srgbClr val="641800"/>
                </a:solidFill>
                <a:latin typeface="Adobe Devanagari"/>
              </a:rPr>
              <a:t>scikit-learn</a:t>
            </a:r>
          </a:p>
          <a:p>
            <a:pPr marL="342900" indent="-342900">
              <a:buFont typeface="Wingdings" panose="05000000000000000000" pitchFamily="2" charset="2"/>
              <a:buChar char="Ø"/>
            </a:pPr>
            <a:r>
              <a:rPr lang="en-US" sz="2000" dirty="0" err="1">
                <a:solidFill>
                  <a:srgbClr val="641800"/>
                </a:solidFill>
                <a:latin typeface="Adobe Devanagari"/>
              </a:rPr>
              <a:t>AutoKeras</a:t>
            </a:r>
            <a:endParaRPr lang="en-US" sz="2000" dirty="0">
              <a:solidFill>
                <a:srgbClr val="641800"/>
              </a:solidFill>
              <a:latin typeface="Adobe Devanagari"/>
            </a:endParaRPr>
          </a:p>
          <a:p>
            <a:r>
              <a:rPr lang="en-US" sz="2000" b="1" dirty="0">
                <a:solidFill>
                  <a:srgbClr val="641800"/>
                </a:solidFill>
                <a:latin typeface="Adobe Devanagari"/>
              </a:rPr>
              <a:t>Programming Languages</a:t>
            </a:r>
          </a:p>
          <a:p>
            <a:pPr marL="342900" indent="-342900">
              <a:buFont typeface="Wingdings" panose="05000000000000000000" pitchFamily="2" charset="2"/>
              <a:buChar char="Ø"/>
            </a:pPr>
            <a:r>
              <a:rPr lang="en-US" sz="2000" dirty="0">
                <a:solidFill>
                  <a:srgbClr val="641800"/>
                </a:solidFill>
                <a:latin typeface="Adobe Devanagari"/>
              </a:rPr>
              <a:t>Python</a:t>
            </a:r>
          </a:p>
          <a:p>
            <a:r>
              <a:rPr lang="en-US" sz="2000" b="1" dirty="0">
                <a:solidFill>
                  <a:srgbClr val="641800"/>
                </a:solidFill>
                <a:latin typeface="Adobe Devanagari"/>
              </a:rPr>
              <a:t>Data Augmentation and Preprocessing Tools</a:t>
            </a:r>
          </a:p>
          <a:p>
            <a:pPr marL="342900" indent="-342900">
              <a:buFont typeface="Wingdings" panose="05000000000000000000" pitchFamily="2" charset="2"/>
              <a:buChar char="Ø"/>
            </a:pPr>
            <a:r>
              <a:rPr lang="en-US" sz="2000" dirty="0">
                <a:solidFill>
                  <a:srgbClr val="641800"/>
                </a:solidFill>
                <a:latin typeface="Adobe Devanagari"/>
              </a:rPr>
              <a:t>OpenCV</a:t>
            </a:r>
          </a:p>
          <a:p>
            <a:pPr marL="342900" indent="-342900">
              <a:buFont typeface="Wingdings" panose="05000000000000000000" pitchFamily="2" charset="2"/>
              <a:buChar char="Ø"/>
            </a:pPr>
            <a:r>
              <a:rPr lang="en-US" sz="2000" dirty="0">
                <a:solidFill>
                  <a:srgbClr val="641800"/>
                </a:solidFill>
                <a:latin typeface="Adobe Devanagari"/>
              </a:rPr>
              <a:t>Pandas</a:t>
            </a:r>
          </a:p>
          <a:p>
            <a:pPr marL="342900" indent="-342900">
              <a:buFont typeface="Wingdings" panose="05000000000000000000" pitchFamily="2" charset="2"/>
              <a:buChar char="Ø"/>
            </a:pPr>
            <a:r>
              <a:rPr lang="en-US" sz="2000" dirty="0">
                <a:solidFill>
                  <a:srgbClr val="641800"/>
                </a:solidFill>
                <a:latin typeface="Adobe Devanagari"/>
              </a:rPr>
              <a:t>Matplotlib</a:t>
            </a:r>
          </a:p>
          <a:p>
            <a:pPr marL="342900" indent="-342900">
              <a:buFont typeface="Wingdings" panose="05000000000000000000" pitchFamily="2" charset="2"/>
              <a:buChar char="Ø"/>
            </a:pPr>
            <a:endParaRPr lang="en-US" sz="2000" dirty="0">
              <a:solidFill>
                <a:schemeClr val="bg1"/>
              </a:solidFill>
              <a:latin typeface="Adobe Devanagari"/>
            </a:endParaRPr>
          </a:p>
        </p:txBody>
      </p:sp>
      <p:pic>
        <p:nvPicPr>
          <p:cNvPr id="9" name="Picture 8" descr="A logo with a letter&#10;&#10;Description automatically generated with medium confidence">
            <a:extLst>
              <a:ext uri="{FF2B5EF4-FFF2-40B4-BE49-F238E27FC236}">
                <a16:creationId xmlns:a16="http://schemas.microsoft.com/office/drawing/2014/main" id="{05A3ADC3-F00A-3DDB-9868-61DCFBF02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9262" y="1439863"/>
            <a:ext cx="998537" cy="998537"/>
          </a:xfrm>
          <a:prstGeom prst="rect">
            <a:avLst/>
          </a:prstGeom>
          <a:ln>
            <a:noFill/>
          </a:ln>
          <a:effectLst>
            <a:softEdge rad="112500"/>
          </a:effectLst>
        </p:spPr>
      </p:pic>
      <p:pic>
        <p:nvPicPr>
          <p:cNvPr id="10" name="Picture 9" descr="A red text on a white background&#10;&#10;Description automatically generated">
            <a:extLst>
              <a:ext uri="{FF2B5EF4-FFF2-40B4-BE49-F238E27FC236}">
                <a16:creationId xmlns:a16="http://schemas.microsoft.com/office/drawing/2014/main" id="{E5135679-555B-BA73-6F3F-6629A27DA4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905" y="2590236"/>
            <a:ext cx="1808330" cy="904165"/>
          </a:xfrm>
          <a:prstGeom prst="rect">
            <a:avLst/>
          </a:prstGeom>
          <a:ln>
            <a:noFill/>
          </a:ln>
          <a:effectLst>
            <a:softEdge rad="112500"/>
          </a:effectLst>
        </p:spPr>
      </p:pic>
      <p:pic>
        <p:nvPicPr>
          <p:cNvPr id="11" name="Picture 10" descr="A blue and yellow snake logo&#10;&#10;Description automatically generated">
            <a:extLst>
              <a:ext uri="{FF2B5EF4-FFF2-40B4-BE49-F238E27FC236}">
                <a16:creationId xmlns:a16="http://schemas.microsoft.com/office/drawing/2014/main" id="{0405746F-8314-DF34-6A5F-C84D4CEE65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4367992"/>
            <a:ext cx="1317699" cy="1317699"/>
          </a:xfrm>
          <a:prstGeom prst="rect">
            <a:avLst/>
          </a:prstGeom>
          <a:ln>
            <a:noFill/>
          </a:ln>
          <a:effectLst>
            <a:softEdge rad="112500"/>
          </a:effectLst>
        </p:spPr>
      </p:pic>
      <p:pic>
        <p:nvPicPr>
          <p:cNvPr id="13" name="Picture 12" descr="A blue logo with a cross&#10;&#10;Description automatically generated">
            <a:extLst>
              <a:ext uri="{FF2B5EF4-FFF2-40B4-BE49-F238E27FC236}">
                <a16:creationId xmlns:a16="http://schemas.microsoft.com/office/drawing/2014/main" id="{D8317157-A99B-7D5D-57FF-8BE964399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5000" y="3404557"/>
            <a:ext cx="1278229" cy="127822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65E6032F-7C8D-29D0-F2AA-49E503DA5FB3}"/>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pic>
        <p:nvPicPr>
          <p:cNvPr id="15" name="Picture 14">
            <a:extLst>
              <a:ext uri="{FF2B5EF4-FFF2-40B4-BE49-F238E27FC236}">
                <a16:creationId xmlns:a16="http://schemas.microsoft.com/office/drawing/2014/main" id="{4D110608-348F-4366-BE83-6FB0DB9A43E0}"/>
              </a:ext>
            </a:extLst>
          </p:cNvPr>
          <p:cNvPicPr>
            <a:picLocks noChangeAspect="1"/>
          </p:cNvPicPr>
          <p:nvPr/>
        </p:nvPicPr>
        <p:blipFill>
          <a:blip r:embed="rId7"/>
          <a:stretch>
            <a:fillRect/>
          </a:stretch>
        </p:blipFill>
        <p:spPr>
          <a:xfrm>
            <a:off x="9400373" y="1617371"/>
            <a:ext cx="1626547" cy="1488117"/>
          </a:xfrm>
          <a:prstGeom prst="rect">
            <a:avLst/>
          </a:prstGeom>
        </p:spPr>
      </p:pic>
    </p:spTree>
    <p:extLst>
      <p:ext uri="{BB962C8B-B14F-4D97-AF65-F5344CB8AC3E}">
        <p14:creationId xmlns:p14="http://schemas.microsoft.com/office/powerpoint/2010/main" val="2909039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10588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Contribution to the Domain / Commercialization</a:t>
            </a:r>
          </a:p>
        </p:txBody>
      </p:sp>
      <p:sp>
        <p:nvSpPr>
          <p:cNvPr id="2" name="Rectangle: Folded Corner 1">
            <a:extLst>
              <a:ext uri="{FF2B5EF4-FFF2-40B4-BE49-F238E27FC236}">
                <a16:creationId xmlns:a16="http://schemas.microsoft.com/office/drawing/2014/main" id="{FFD683E9-06AE-8963-518A-C606AF448924}"/>
              </a:ext>
            </a:extLst>
          </p:cNvPr>
          <p:cNvSpPr/>
          <p:nvPr/>
        </p:nvSpPr>
        <p:spPr>
          <a:xfrm>
            <a:off x="1600200" y="1295401"/>
            <a:ext cx="9448800" cy="4572000"/>
          </a:xfrm>
          <a:prstGeom prst="foldedCorner">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endParaRPr lang="en-US" sz="2400" dirty="0">
              <a:latin typeface="Adobe Devanagari"/>
            </a:endParaRPr>
          </a:p>
          <a:p>
            <a:pPr marL="742950" lvl="1" indent="-285750">
              <a:lnSpc>
                <a:spcPct val="150000"/>
              </a:lnSpc>
              <a:buFont typeface="Wingdings" panose="05000000000000000000" pitchFamily="2" charset="2"/>
              <a:buChar char="Ø"/>
            </a:pPr>
            <a:r>
              <a:rPr lang="en-US" sz="2400" dirty="0">
                <a:latin typeface="Adobe Devanagari"/>
              </a:rPr>
              <a:t>Enhanced Diagnostic Precision and Consistency</a:t>
            </a:r>
          </a:p>
          <a:p>
            <a:pPr marL="742950" lvl="1" indent="-285750">
              <a:lnSpc>
                <a:spcPct val="150000"/>
              </a:lnSpc>
              <a:buFont typeface="Wingdings" panose="05000000000000000000" pitchFamily="2" charset="2"/>
              <a:buChar char="Ø"/>
            </a:pPr>
            <a:r>
              <a:rPr lang="en-US" sz="2400" dirty="0">
                <a:latin typeface="Adobe Devanagari"/>
              </a:rPr>
              <a:t>Automated Image Analysis </a:t>
            </a:r>
          </a:p>
          <a:p>
            <a:pPr marL="742950" lvl="1" indent="-285750">
              <a:lnSpc>
                <a:spcPct val="150000"/>
              </a:lnSpc>
              <a:buFont typeface="Wingdings" panose="05000000000000000000" pitchFamily="2" charset="2"/>
              <a:buChar char="Ø"/>
            </a:pPr>
            <a:r>
              <a:rPr lang="en-US" sz="2400" dirty="0">
                <a:latin typeface="Adobe Devanagari"/>
              </a:rPr>
              <a:t>Enhanced Patient Monitoring and Progress Tracking</a:t>
            </a:r>
          </a:p>
          <a:p>
            <a:pPr marL="742950" lvl="1" indent="-285750">
              <a:lnSpc>
                <a:spcPct val="150000"/>
              </a:lnSpc>
              <a:buFont typeface="Wingdings" panose="05000000000000000000" pitchFamily="2" charset="2"/>
              <a:buChar char="Ø"/>
            </a:pPr>
            <a:r>
              <a:rPr lang="en-US" sz="2400" dirty="0">
                <a:latin typeface="Adobe Devanagari"/>
              </a:rPr>
              <a:t>Standardized Severity Assessment Tools</a:t>
            </a:r>
          </a:p>
          <a:p>
            <a:pPr marL="742950" lvl="1" indent="-285750">
              <a:lnSpc>
                <a:spcPct val="150000"/>
              </a:lnSpc>
              <a:buFont typeface="Wingdings" panose="05000000000000000000" pitchFamily="2" charset="2"/>
              <a:buChar char="Ø"/>
            </a:pPr>
            <a:r>
              <a:rPr lang="en-US" sz="2400" dirty="0">
                <a:latin typeface="Adobe Devanagari"/>
              </a:rPr>
              <a:t>Software improvements which are helping to overcome device-related improvements.</a:t>
            </a:r>
          </a:p>
        </p:txBody>
      </p:sp>
      <p:sp>
        <p:nvSpPr>
          <p:cNvPr id="3" name="Rectangle 2">
            <a:extLst>
              <a:ext uri="{FF2B5EF4-FFF2-40B4-BE49-F238E27FC236}">
                <a16:creationId xmlns:a16="http://schemas.microsoft.com/office/drawing/2014/main" id="{C9BC9C72-50D0-4631-229C-AF8FDDDEE781}"/>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156010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TextBox 2">
            <a:extLst>
              <a:ext uri="{FF2B5EF4-FFF2-40B4-BE49-F238E27FC236}">
                <a16:creationId xmlns:a16="http://schemas.microsoft.com/office/drawing/2014/main" id="{EC9E4750-40DE-CA20-DDE4-652D6A7DA6F1}"/>
              </a:ext>
            </a:extLst>
          </p:cNvPr>
          <p:cNvSpPr txBox="1"/>
          <p:nvPr/>
        </p:nvSpPr>
        <p:spPr>
          <a:xfrm>
            <a:off x="2743200" y="2286000"/>
            <a:ext cx="6705600" cy="1107996"/>
          </a:xfrm>
          <a:prstGeom prst="rect">
            <a:avLst/>
          </a:prstGeom>
          <a:noFill/>
        </p:spPr>
        <p:txBody>
          <a:bodyPr wrap="square" rtlCol="0">
            <a:spAutoFit/>
          </a:bodyPr>
          <a:lstStyle/>
          <a:p>
            <a:pPr algn="ctr"/>
            <a:r>
              <a:rPr lang="en-US" sz="6600" b="1" dirty="0">
                <a:solidFill>
                  <a:srgbClr val="641800"/>
                </a:solidFill>
                <a:latin typeface="Adobe Devanagari"/>
              </a:rPr>
              <a:t>THANK YOU</a:t>
            </a:r>
          </a:p>
        </p:txBody>
      </p:sp>
      <p:sp>
        <p:nvSpPr>
          <p:cNvPr id="2" name="Rectangle 1">
            <a:extLst>
              <a:ext uri="{FF2B5EF4-FFF2-40B4-BE49-F238E27FC236}">
                <a16:creationId xmlns:a16="http://schemas.microsoft.com/office/drawing/2014/main" id="{71FD840F-1214-9D25-21BE-62878746343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9228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B002-F562-864D-6A1E-60BB55ABEA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2C32CD-4ECC-FA4B-4874-AD55DA02A5AD}"/>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15E5311D-766E-155D-E1B1-1F10AEFAA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AA6D9EA2-F0A3-0A0A-F7D7-835EC3E781D0}"/>
              </a:ext>
            </a:extLst>
          </p:cNvPr>
          <p:cNvSpPr txBox="1"/>
          <p:nvPr/>
        </p:nvSpPr>
        <p:spPr>
          <a:xfrm>
            <a:off x="533400" y="685800"/>
            <a:ext cx="2729337" cy="707886"/>
          </a:xfrm>
          <a:prstGeom prst="rect">
            <a:avLst/>
          </a:prstGeom>
          <a:noFill/>
        </p:spPr>
        <p:txBody>
          <a:bodyPr wrap="none" rtlCol="0">
            <a:spAutoFit/>
          </a:bodyPr>
          <a:lstStyle/>
          <a:p>
            <a:r>
              <a:rPr lang="en-US" sz="4000" b="1" dirty="0">
                <a:latin typeface="Adobe Devanagari"/>
              </a:rPr>
              <a:t>Acne Stages</a:t>
            </a:r>
            <a:endParaRPr lang="en-US" sz="3600" b="1" dirty="0">
              <a:latin typeface="Adobe Devanagari"/>
            </a:endParaRPr>
          </a:p>
        </p:txBody>
      </p:sp>
      <p:sp>
        <p:nvSpPr>
          <p:cNvPr id="7" name="Rectangle 6">
            <a:extLst>
              <a:ext uri="{FF2B5EF4-FFF2-40B4-BE49-F238E27FC236}">
                <a16:creationId xmlns:a16="http://schemas.microsoft.com/office/drawing/2014/main" id="{319DE3CB-2DDE-6B5C-09BF-CF1462CA1E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DD26E48F-6592-DB14-D013-0803194D6EF1}"/>
              </a:ext>
            </a:extLst>
          </p:cNvPr>
          <p:cNvPicPr>
            <a:picLocks noChangeAspect="1"/>
          </p:cNvPicPr>
          <p:nvPr/>
        </p:nvPicPr>
        <p:blipFill>
          <a:blip r:embed="rId3"/>
          <a:stretch>
            <a:fillRect/>
          </a:stretch>
        </p:blipFill>
        <p:spPr>
          <a:xfrm>
            <a:off x="3886200" y="1039743"/>
            <a:ext cx="7239000" cy="510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685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
            <a:extLst>
              <a:ext uri="{FF2B5EF4-FFF2-40B4-BE49-F238E27FC236}">
                <a16:creationId xmlns:a16="http://schemas.microsoft.com/office/drawing/2014/main" id="{9FC53DB4-C9A8-6779-DB97-0471EA07E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448819E6-F0A5-0BDD-13A4-F4BC370A99E2}"/>
              </a:ext>
            </a:extLst>
          </p:cNvPr>
          <p:cNvSpPr txBox="1"/>
          <p:nvPr/>
        </p:nvSpPr>
        <p:spPr>
          <a:xfrm>
            <a:off x="808585" y="685800"/>
            <a:ext cx="10116359" cy="523220"/>
          </a:xfrm>
          <a:prstGeom prst="rect">
            <a:avLst/>
          </a:prstGeom>
          <a:noFill/>
        </p:spPr>
        <p:txBody>
          <a:bodyPr wrap="none" rtlCol="0">
            <a:spAutoFit/>
          </a:bodyPr>
          <a:lstStyle/>
          <a:p>
            <a:pPr algn="ctr"/>
            <a:r>
              <a:rPr lang="en-US" sz="2800" b="1" dirty="0">
                <a:solidFill>
                  <a:schemeClr val="tx1">
                    <a:lumMod val="95000"/>
                    <a:lumOff val="5000"/>
                  </a:schemeClr>
                </a:solidFill>
                <a:latin typeface="Adobe Devanagari"/>
              </a:rPr>
              <a:t>Why we need an AI based Acne detection and monitoring system ?</a:t>
            </a:r>
          </a:p>
        </p:txBody>
      </p:sp>
      <p:pic>
        <p:nvPicPr>
          <p:cNvPr id="8" name="Picture 7" descr="A white person holding a magnifying glass">
            <a:extLst>
              <a:ext uri="{FF2B5EF4-FFF2-40B4-BE49-F238E27FC236}">
                <a16:creationId xmlns:a16="http://schemas.microsoft.com/office/drawing/2014/main" id="{BD9FBD1E-4BB7-0E15-7622-B99F1AED4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962" y="2266622"/>
            <a:ext cx="4514850" cy="3000375"/>
          </a:xfrm>
          <a:prstGeom prst="rect">
            <a:avLst/>
          </a:prstGeom>
          <a:ln>
            <a:noFill/>
          </a:ln>
          <a:effectLst>
            <a:softEdge rad="112500"/>
          </a:effectLst>
        </p:spPr>
      </p:pic>
      <p:sp>
        <p:nvSpPr>
          <p:cNvPr id="9" name="Rectangle: Single Corner Rounded 8">
            <a:extLst>
              <a:ext uri="{FF2B5EF4-FFF2-40B4-BE49-F238E27FC236}">
                <a16:creationId xmlns:a16="http://schemas.microsoft.com/office/drawing/2014/main" id="{07545218-0E0E-463E-7786-4EA030115EE1}"/>
              </a:ext>
            </a:extLst>
          </p:cNvPr>
          <p:cNvSpPr/>
          <p:nvPr/>
        </p:nvSpPr>
        <p:spPr>
          <a:xfrm>
            <a:off x="609600" y="1447800"/>
            <a:ext cx="6353174" cy="4495800"/>
          </a:xfrm>
          <a:prstGeom prst="round1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dobe Devanagari"/>
            </a:endParaRPr>
          </a:p>
        </p:txBody>
      </p:sp>
      <p:sp>
        <p:nvSpPr>
          <p:cNvPr id="10" name="TextBox 9">
            <a:extLst>
              <a:ext uri="{FF2B5EF4-FFF2-40B4-BE49-F238E27FC236}">
                <a16:creationId xmlns:a16="http://schemas.microsoft.com/office/drawing/2014/main" id="{FD7D2A89-063F-06FC-17BE-3305F0FC0346}"/>
              </a:ext>
            </a:extLst>
          </p:cNvPr>
          <p:cNvSpPr txBox="1"/>
          <p:nvPr/>
        </p:nvSpPr>
        <p:spPr>
          <a:xfrm>
            <a:off x="942975" y="1956762"/>
            <a:ext cx="6019800" cy="3477875"/>
          </a:xfrm>
          <a:prstGeom prst="rect">
            <a:avLst/>
          </a:prstGeom>
          <a:noFill/>
        </p:spPr>
        <p:txBody>
          <a:bodyPr wrap="square" rtlCol="0">
            <a:spAutoFit/>
          </a:bodyPr>
          <a:lstStyle/>
          <a:p>
            <a:pPr marL="457200" indent="-457200">
              <a:buFont typeface="+mj-lt"/>
              <a:buAutoNum type="arabicPeriod"/>
            </a:pPr>
            <a:r>
              <a:rPr lang="en-US" sz="2000" b="1" dirty="0">
                <a:solidFill>
                  <a:schemeClr val="bg1"/>
                </a:solidFill>
                <a:latin typeface="Adobe Devanagari"/>
              </a:rPr>
              <a:t>Detect Acne in early stages.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Correct diagnosis of the current stage of the acne lesion.</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Avoid Improper treatments.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Patients can track their healing progress.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Doctors can monitor the patient's healing progress between visits.</a:t>
            </a:r>
          </a:p>
        </p:txBody>
      </p:sp>
    </p:spTree>
    <p:extLst>
      <p:ext uri="{BB962C8B-B14F-4D97-AF65-F5344CB8AC3E}">
        <p14:creationId xmlns:p14="http://schemas.microsoft.com/office/powerpoint/2010/main" val="70362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3032-772E-4883-6DA4-DAC02B2DE7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84308-A033-7C57-3A21-E347776EAD38}"/>
              </a:ext>
            </a:extLst>
          </p:cNvPr>
          <p:cNvSpPr>
            <a:spLocks noGrp="1"/>
          </p:cNvSpPr>
          <p:nvPr>
            <p:ph idx="1"/>
          </p:nvPr>
        </p:nvSpPr>
        <p:spPr/>
        <p:txBody>
          <a:bodyPr/>
          <a:lstStyle/>
          <a:p>
            <a:endParaRPr lang="en-US"/>
          </a:p>
        </p:txBody>
      </p:sp>
      <p:pic>
        <p:nvPicPr>
          <p:cNvPr id="4" name="Picture 3" descr="A white background with brown spots">
            <a:extLst>
              <a:ext uri="{FF2B5EF4-FFF2-40B4-BE49-F238E27FC236}">
                <a16:creationId xmlns:a16="http://schemas.microsoft.com/office/drawing/2014/main" id="{2526190A-4B46-E9AD-875E-F896C3F88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extBox 4">
            <a:extLst>
              <a:ext uri="{FF2B5EF4-FFF2-40B4-BE49-F238E27FC236}">
                <a16:creationId xmlns:a16="http://schemas.microsoft.com/office/drawing/2014/main" id="{4A5EDAFA-21A6-6075-84E0-EA8865D9F0B5}"/>
              </a:ext>
            </a:extLst>
          </p:cNvPr>
          <p:cNvSpPr txBox="1"/>
          <p:nvPr/>
        </p:nvSpPr>
        <p:spPr>
          <a:xfrm>
            <a:off x="747112" y="685800"/>
            <a:ext cx="5012141" cy="646331"/>
          </a:xfrm>
          <a:prstGeom prst="rect">
            <a:avLst/>
          </a:prstGeom>
          <a:noFill/>
        </p:spPr>
        <p:txBody>
          <a:bodyPr wrap="none" rtlCol="0">
            <a:spAutoFit/>
          </a:bodyPr>
          <a:lstStyle/>
          <a:p>
            <a:pPr algn="ctr"/>
            <a:r>
              <a:rPr lang="en-US" sz="3600" b="1" dirty="0">
                <a:solidFill>
                  <a:schemeClr val="tx1">
                    <a:lumMod val="95000"/>
                    <a:lumOff val="5000"/>
                  </a:schemeClr>
                </a:solidFill>
                <a:latin typeface="Adobe Devanagari"/>
              </a:rPr>
              <a:t>What is the importance ?</a:t>
            </a:r>
          </a:p>
        </p:txBody>
      </p:sp>
      <p:pic>
        <p:nvPicPr>
          <p:cNvPr id="6" name="Picture 5" descr="A person looking at her face">
            <a:extLst>
              <a:ext uri="{FF2B5EF4-FFF2-40B4-BE49-F238E27FC236}">
                <a16:creationId xmlns:a16="http://schemas.microsoft.com/office/drawing/2014/main" id="{DAA8FBCF-7FA3-8CC7-2CDD-4D018507D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811" y="2569028"/>
            <a:ext cx="5314467" cy="2589962"/>
          </a:xfrm>
          <a:prstGeom prst="rect">
            <a:avLst/>
          </a:prstGeom>
          <a:ln>
            <a:noFill/>
          </a:ln>
          <a:effectLst>
            <a:softEdge rad="112500"/>
          </a:effectLst>
        </p:spPr>
      </p:pic>
      <p:sp>
        <p:nvSpPr>
          <p:cNvPr id="7" name="Rectangle: Single Corner Rounded 6">
            <a:extLst>
              <a:ext uri="{FF2B5EF4-FFF2-40B4-BE49-F238E27FC236}">
                <a16:creationId xmlns:a16="http://schemas.microsoft.com/office/drawing/2014/main" id="{9546A926-E3D8-B395-49BC-11F46F0C43E7}"/>
              </a:ext>
            </a:extLst>
          </p:cNvPr>
          <p:cNvSpPr/>
          <p:nvPr/>
        </p:nvSpPr>
        <p:spPr>
          <a:xfrm>
            <a:off x="533400" y="1752600"/>
            <a:ext cx="5791200" cy="4191000"/>
          </a:xfrm>
          <a:prstGeom prst="round1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dobe Devanagari"/>
            </a:endParaRPr>
          </a:p>
        </p:txBody>
      </p:sp>
      <p:sp>
        <p:nvSpPr>
          <p:cNvPr id="8" name="TextBox 7">
            <a:extLst>
              <a:ext uri="{FF2B5EF4-FFF2-40B4-BE49-F238E27FC236}">
                <a16:creationId xmlns:a16="http://schemas.microsoft.com/office/drawing/2014/main" id="{283EB73A-88BA-2A43-C80D-6DA469A7282D}"/>
              </a:ext>
            </a:extLst>
          </p:cNvPr>
          <p:cNvSpPr txBox="1"/>
          <p:nvPr/>
        </p:nvSpPr>
        <p:spPr>
          <a:xfrm>
            <a:off x="735299" y="2309109"/>
            <a:ext cx="5144678" cy="2862322"/>
          </a:xfrm>
          <a:prstGeom prst="rect">
            <a:avLst/>
          </a:prstGeom>
          <a:noFill/>
        </p:spPr>
        <p:txBody>
          <a:bodyPr wrap="none" rtlCol="0">
            <a:spAutoFit/>
          </a:bodyPr>
          <a:lstStyle/>
          <a:p>
            <a:pPr marL="457200" indent="-457200">
              <a:buFont typeface="+mj-lt"/>
              <a:buAutoNum type="arabicPeriod"/>
            </a:pPr>
            <a:r>
              <a:rPr lang="en-US" sz="2000" b="1" dirty="0">
                <a:solidFill>
                  <a:schemeClr val="bg1"/>
                </a:solidFill>
                <a:latin typeface="Adobe Devanagari"/>
              </a:rPr>
              <a:t>Early Detection and Diagnosis.</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Personalized Healing Progress Monitoring.</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Improved Accessibility and Convenience.</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Remote Monitoring and Follow-up.</a:t>
            </a:r>
          </a:p>
          <a:p>
            <a:pPr marL="457200" indent="-457200">
              <a:buFont typeface="+mj-lt"/>
              <a:buAutoNum type="arabicPeriod"/>
            </a:pPr>
            <a:endParaRPr lang="en-US" sz="2000" b="1" dirty="0">
              <a:solidFill>
                <a:schemeClr val="bg1"/>
              </a:solidFill>
              <a:latin typeface="Adobe Devanagari"/>
            </a:endParaRPr>
          </a:p>
          <a:p>
            <a:pPr marL="457200" indent="-457200">
              <a:buFont typeface="+mj-lt"/>
              <a:buAutoNum type="arabicPeriod"/>
            </a:pPr>
            <a:r>
              <a:rPr lang="en-US" sz="2000" b="1" dirty="0">
                <a:solidFill>
                  <a:schemeClr val="bg1"/>
                </a:solidFill>
                <a:latin typeface="Adobe Devanagari"/>
              </a:rPr>
              <a:t>Data-Driven Insights.</a:t>
            </a:r>
          </a:p>
        </p:txBody>
      </p:sp>
      <p:sp>
        <p:nvSpPr>
          <p:cNvPr id="9" name="Rectangle 8">
            <a:extLst>
              <a:ext uri="{FF2B5EF4-FFF2-40B4-BE49-F238E27FC236}">
                <a16:creationId xmlns:a16="http://schemas.microsoft.com/office/drawing/2014/main" id="{A0A14F86-B339-960A-585E-0DAF66D567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462748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67A3-993C-967A-902F-64A832C21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E0C3C-6750-C754-6824-59D1BC4CF31F}"/>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27D9B28B-089F-A2C2-D402-7F67F5B4C626}"/>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D4CB13AD-C329-3F9C-72C0-1E1372967E8F}"/>
              </a:ext>
            </a:extLst>
          </p:cNvPr>
          <p:cNvSpPr txBox="1">
            <a:spLocks/>
          </p:cNvSpPr>
          <p:nvPr/>
        </p:nvSpPr>
        <p:spPr>
          <a:xfrm>
            <a:off x="304800" y="48250"/>
            <a:ext cx="11684000" cy="17756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latin typeface="Adobe Devanagari"/>
              </a:rPr>
              <a:t>Research problem</a:t>
            </a:r>
          </a:p>
        </p:txBody>
      </p:sp>
      <p:sp>
        <p:nvSpPr>
          <p:cNvPr id="6" name="Rectangle: Diagonal Corners Rounded 5">
            <a:extLst>
              <a:ext uri="{FF2B5EF4-FFF2-40B4-BE49-F238E27FC236}">
                <a16:creationId xmlns:a16="http://schemas.microsoft.com/office/drawing/2014/main" id="{DA121961-65B2-4D45-E10D-2AD5B0121CFF}"/>
              </a:ext>
            </a:extLst>
          </p:cNvPr>
          <p:cNvSpPr/>
          <p:nvPr/>
        </p:nvSpPr>
        <p:spPr>
          <a:xfrm>
            <a:off x="354957" y="1823944"/>
            <a:ext cx="7646043" cy="3205256"/>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dobe Devanagari"/>
              </a:rPr>
              <a:t>How can we develop advanced machine learning techniques be leveraged through image analysis to enhance the precision of acne diagnosis and monitor treatment efficacy?</a:t>
            </a:r>
          </a:p>
        </p:txBody>
      </p:sp>
      <p:pic>
        <p:nvPicPr>
          <p:cNvPr id="7" name="Picture 6" descr="A diagram of a skin structure">
            <a:extLst>
              <a:ext uri="{FF2B5EF4-FFF2-40B4-BE49-F238E27FC236}">
                <a16:creationId xmlns:a16="http://schemas.microsoft.com/office/drawing/2014/main" id="{870B9427-6AB0-E61E-CCA0-4326F2972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1219200"/>
            <a:ext cx="3101016" cy="4125520"/>
          </a:xfrm>
          <a:prstGeom prst="rect">
            <a:avLst/>
          </a:prstGeom>
          <a:ln>
            <a:noFill/>
          </a:ln>
          <a:effectLst>
            <a:softEdge rad="112500"/>
          </a:effectLst>
        </p:spPr>
      </p:pic>
      <p:sp>
        <p:nvSpPr>
          <p:cNvPr id="8" name="Rectangle 7">
            <a:extLst>
              <a:ext uri="{FF2B5EF4-FFF2-40B4-BE49-F238E27FC236}">
                <a16:creationId xmlns:a16="http://schemas.microsoft.com/office/drawing/2014/main" id="{D02C70E6-99DD-7065-1F85-7720616944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2518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159620-04AF-E8B6-029B-798A33FC4CE0}"/>
              </a:ext>
            </a:extLst>
          </p:cNvPr>
          <p:cNvSpPr>
            <a:spLocks noGrp="1"/>
          </p:cNvSpPr>
          <p:nvPr>
            <p:ph type="title"/>
          </p:nvPr>
        </p:nvSpPr>
        <p:spPr/>
        <p:txBody>
          <a:bodyPr/>
          <a:lstStyle/>
          <a:p>
            <a:endParaRPr lang="en-US"/>
          </a:p>
        </p:txBody>
      </p:sp>
      <p:pic>
        <p:nvPicPr>
          <p:cNvPr id="10" name="Picture 9" descr="A white background with brown spots&#10;&#10;Description automatically generated">
            <a:extLst>
              <a:ext uri="{FF2B5EF4-FFF2-40B4-BE49-F238E27FC236}">
                <a16:creationId xmlns:a16="http://schemas.microsoft.com/office/drawing/2014/main" id="{879D4F74-0641-5A9C-BC34-96F4ADF0D8F6}"/>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2" name="Picture 11" descr="A logo with a person's face">
            <a:extLst>
              <a:ext uri="{FF2B5EF4-FFF2-40B4-BE49-F238E27FC236}">
                <a16:creationId xmlns:a16="http://schemas.microsoft.com/office/drawing/2014/main" id="{291C180C-C583-4A71-FB56-210E23712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2430379"/>
            <a:ext cx="4438316" cy="1997241"/>
          </a:xfrm>
          <a:prstGeom prst="rect">
            <a:avLst/>
          </a:prstGeom>
        </p:spPr>
      </p:pic>
      <p:sp>
        <p:nvSpPr>
          <p:cNvPr id="17" name="Title 4">
            <a:extLst>
              <a:ext uri="{FF2B5EF4-FFF2-40B4-BE49-F238E27FC236}">
                <a16:creationId xmlns:a16="http://schemas.microsoft.com/office/drawing/2014/main" id="{6B0BBC45-2CB0-BD37-0BFB-7508EDAD0DF5}"/>
              </a:ext>
            </a:extLst>
          </p:cNvPr>
          <p:cNvSpPr txBox="1">
            <a:spLocks/>
          </p:cNvSpPr>
          <p:nvPr/>
        </p:nvSpPr>
        <p:spPr>
          <a:xfrm>
            <a:off x="1940977" y="2135681"/>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a:latin typeface="Adobe Devanagari"/>
              </a:rPr>
              <a:t>Gimmana M.R.M</a:t>
            </a:r>
            <a:br>
              <a:rPr lang="en-US" sz="1800" b="1">
                <a:latin typeface="Adobe Devanagari"/>
              </a:rPr>
            </a:br>
            <a:r>
              <a:rPr lang="en-US" sz="1800" b="1">
                <a:latin typeface="Adobe Devanagari"/>
              </a:rPr>
              <a:t>IT21176456</a:t>
            </a:r>
            <a:endParaRPr lang="en-US" sz="1800" b="1" dirty="0">
              <a:latin typeface="Adobe Devanagari"/>
            </a:endParaRPr>
          </a:p>
        </p:txBody>
      </p:sp>
      <p:sp>
        <p:nvSpPr>
          <p:cNvPr id="21" name="Rectangle 20">
            <a:extLst>
              <a:ext uri="{FF2B5EF4-FFF2-40B4-BE49-F238E27FC236}">
                <a16:creationId xmlns:a16="http://schemas.microsoft.com/office/drawing/2014/main" id="{F61880F2-7F5E-08DE-7264-50404A163B25}"/>
              </a:ext>
            </a:extLst>
          </p:cNvPr>
          <p:cNvSpPr/>
          <p:nvPr/>
        </p:nvSpPr>
        <p:spPr>
          <a:xfrm>
            <a:off x="3182737" y="753705"/>
            <a:ext cx="110701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25" name="Picture 24" descr="A person in a red shirt&#10;&#10;Description automatically generated">
            <a:extLst>
              <a:ext uri="{FF2B5EF4-FFF2-40B4-BE49-F238E27FC236}">
                <a16:creationId xmlns:a16="http://schemas.microsoft.com/office/drawing/2014/main" id="{40A713E7-0712-4A3A-B972-E58F9D3D1E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9487" y="825142"/>
            <a:ext cx="933509" cy="1219199"/>
          </a:xfrm>
          <a:prstGeom prst="rect">
            <a:avLst/>
          </a:prstGeom>
        </p:spPr>
      </p:pic>
      <p:sp>
        <p:nvSpPr>
          <p:cNvPr id="29" name="Rectangle 28">
            <a:extLst>
              <a:ext uri="{FF2B5EF4-FFF2-40B4-BE49-F238E27FC236}">
                <a16:creationId xmlns:a16="http://schemas.microsoft.com/office/drawing/2014/main" id="{274A2397-3F57-E135-CEBF-724490B44D0E}"/>
              </a:ext>
            </a:extLst>
          </p:cNvPr>
          <p:cNvSpPr/>
          <p:nvPr/>
        </p:nvSpPr>
        <p:spPr>
          <a:xfrm>
            <a:off x="1294730" y="2254765"/>
            <a:ext cx="1107010" cy="1489248"/>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2" name="Picture 31" descr="A person in a blue shirt&#10;&#10;Description automatically generated">
            <a:extLst>
              <a:ext uri="{FF2B5EF4-FFF2-40B4-BE49-F238E27FC236}">
                <a16:creationId xmlns:a16="http://schemas.microsoft.com/office/drawing/2014/main" id="{6069E27F-8BE5-3832-8BBE-BA19D59511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6640" y="2322860"/>
            <a:ext cx="1005560" cy="1334740"/>
          </a:xfrm>
          <a:prstGeom prst="rect">
            <a:avLst/>
          </a:prstGeom>
        </p:spPr>
      </p:pic>
      <p:sp>
        <p:nvSpPr>
          <p:cNvPr id="33" name="Title 4">
            <a:extLst>
              <a:ext uri="{FF2B5EF4-FFF2-40B4-BE49-F238E27FC236}">
                <a16:creationId xmlns:a16="http://schemas.microsoft.com/office/drawing/2014/main" id="{B17FD604-DB72-76C1-95FC-C1B08C2D8A2D}"/>
              </a:ext>
            </a:extLst>
          </p:cNvPr>
          <p:cNvSpPr txBox="1">
            <a:spLocks/>
          </p:cNvSpPr>
          <p:nvPr/>
        </p:nvSpPr>
        <p:spPr>
          <a:xfrm>
            <a:off x="64156" y="3812108"/>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err="1">
                <a:latin typeface="Adobe Devanagari"/>
              </a:rPr>
              <a:t>Lakshani</a:t>
            </a:r>
            <a:r>
              <a:rPr lang="en-US" sz="1800" b="1" dirty="0">
                <a:latin typeface="Adobe Devanagari"/>
              </a:rPr>
              <a:t> D.M.W.S</a:t>
            </a:r>
          </a:p>
          <a:p>
            <a:r>
              <a:rPr lang="en-US" sz="1800" b="1" dirty="0">
                <a:latin typeface="Adobe Devanagari"/>
              </a:rPr>
              <a:t>IT21262104</a:t>
            </a:r>
          </a:p>
        </p:txBody>
      </p:sp>
      <p:sp>
        <p:nvSpPr>
          <p:cNvPr id="34" name="Rectangle 33">
            <a:extLst>
              <a:ext uri="{FF2B5EF4-FFF2-40B4-BE49-F238E27FC236}">
                <a16:creationId xmlns:a16="http://schemas.microsoft.com/office/drawing/2014/main" id="{31D2BB8A-3C1C-1A7F-0A5D-E84E95A32331}"/>
              </a:ext>
            </a:extLst>
          </p:cNvPr>
          <p:cNvSpPr/>
          <p:nvPr/>
        </p:nvSpPr>
        <p:spPr>
          <a:xfrm>
            <a:off x="2971800" y="4088855"/>
            <a:ext cx="1238309"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5" name="Picture 34">
            <a:extLst>
              <a:ext uri="{FF2B5EF4-FFF2-40B4-BE49-F238E27FC236}">
                <a16:creationId xmlns:a16="http://schemas.microsoft.com/office/drawing/2014/main" id="{C70841D9-0298-D40E-3862-85623FF256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048002" y="4153848"/>
            <a:ext cx="1076210" cy="1224305"/>
          </a:xfrm>
          <a:prstGeom prst="rect">
            <a:avLst/>
          </a:prstGeom>
        </p:spPr>
      </p:pic>
      <p:sp>
        <p:nvSpPr>
          <p:cNvPr id="36" name="Title 4">
            <a:extLst>
              <a:ext uri="{FF2B5EF4-FFF2-40B4-BE49-F238E27FC236}">
                <a16:creationId xmlns:a16="http://schemas.microsoft.com/office/drawing/2014/main" id="{39BAF087-97BE-2827-7A2D-1F1A7E42E2C5}"/>
              </a:ext>
            </a:extLst>
          </p:cNvPr>
          <p:cNvSpPr txBox="1">
            <a:spLocks/>
          </p:cNvSpPr>
          <p:nvPr/>
        </p:nvSpPr>
        <p:spPr>
          <a:xfrm>
            <a:off x="1790843" y="5493069"/>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Perera W.A.S.K</a:t>
            </a:r>
          </a:p>
          <a:p>
            <a:r>
              <a:rPr lang="en-US" sz="1800" b="1" dirty="0">
                <a:latin typeface="Adobe Devanagari"/>
              </a:rPr>
              <a:t>IT21261732</a:t>
            </a:r>
          </a:p>
        </p:txBody>
      </p:sp>
      <p:sp>
        <p:nvSpPr>
          <p:cNvPr id="37" name="Rectangle 36">
            <a:extLst>
              <a:ext uri="{FF2B5EF4-FFF2-40B4-BE49-F238E27FC236}">
                <a16:creationId xmlns:a16="http://schemas.microsoft.com/office/drawing/2014/main" id="{B15BC6AD-6812-5F74-F278-D4696933347F}"/>
              </a:ext>
            </a:extLst>
          </p:cNvPr>
          <p:cNvSpPr/>
          <p:nvPr/>
        </p:nvSpPr>
        <p:spPr>
          <a:xfrm>
            <a:off x="6650344" y="459855"/>
            <a:ext cx="1219200" cy="1362075"/>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38" name="Picture 37" descr="A person in a suit&#10;&#10;Description automatically generated">
            <a:extLst>
              <a:ext uri="{FF2B5EF4-FFF2-40B4-BE49-F238E27FC236}">
                <a16:creationId xmlns:a16="http://schemas.microsoft.com/office/drawing/2014/main" id="{E0ED2D90-FFC0-7079-04E1-98A400168A10}"/>
              </a:ext>
            </a:extLst>
          </p:cNvPr>
          <p:cNvPicPr>
            <a:picLocks noChangeAspect="1"/>
          </p:cNvPicPr>
          <p:nvPr/>
        </p:nvPicPr>
        <p:blipFill rotWithShape="1">
          <a:blip r:embed="rId7">
            <a:extLst>
              <a:ext uri="{28A0092B-C50C-407E-A947-70E740481C1C}">
                <a14:useLocalDpi xmlns:a14="http://schemas.microsoft.com/office/drawing/2010/main" val="0"/>
              </a:ext>
            </a:extLst>
          </a:blip>
          <a:srcRect l="7504" r="6263"/>
          <a:stretch/>
        </p:blipFill>
        <p:spPr>
          <a:xfrm>
            <a:off x="6735902" y="515798"/>
            <a:ext cx="1078077" cy="1250188"/>
          </a:xfrm>
          <a:prstGeom prst="rect">
            <a:avLst/>
          </a:prstGeom>
        </p:spPr>
      </p:pic>
      <p:sp>
        <p:nvSpPr>
          <p:cNvPr id="39" name="Title 4">
            <a:extLst>
              <a:ext uri="{FF2B5EF4-FFF2-40B4-BE49-F238E27FC236}">
                <a16:creationId xmlns:a16="http://schemas.microsoft.com/office/drawing/2014/main" id="{A93CFAD9-2D6A-B4FC-DDC7-2D02FC7835C0}"/>
              </a:ext>
            </a:extLst>
          </p:cNvPr>
          <p:cNvSpPr txBox="1">
            <a:spLocks/>
          </p:cNvSpPr>
          <p:nvPr/>
        </p:nvSpPr>
        <p:spPr>
          <a:xfrm>
            <a:off x="5479676" y="1873367"/>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Mr. Samadhi </a:t>
            </a:r>
            <a:r>
              <a:rPr lang="en-US" sz="1800" b="1" dirty="0" err="1">
                <a:latin typeface="Adobe Devanagari"/>
              </a:rPr>
              <a:t>Rathnayake</a:t>
            </a:r>
            <a:endParaRPr lang="en-US" sz="1800" b="1" dirty="0">
              <a:latin typeface="Adobe Devanagari"/>
            </a:endParaRPr>
          </a:p>
          <a:p>
            <a:r>
              <a:rPr lang="en-US" sz="1800" b="1" dirty="0">
                <a:latin typeface="Adobe Devanagari"/>
              </a:rPr>
              <a:t>Supervisor</a:t>
            </a:r>
          </a:p>
        </p:txBody>
      </p:sp>
      <p:sp>
        <p:nvSpPr>
          <p:cNvPr id="40" name="Rectangle 39">
            <a:extLst>
              <a:ext uri="{FF2B5EF4-FFF2-40B4-BE49-F238E27FC236}">
                <a16:creationId xmlns:a16="http://schemas.microsoft.com/office/drawing/2014/main" id="{1FE6994A-D06B-2294-C23D-B494E1E643E6}"/>
              </a:ext>
            </a:extLst>
          </p:cNvPr>
          <p:cNvSpPr/>
          <p:nvPr/>
        </p:nvSpPr>
        <p:spPr>
          <a:xfrm>
            <a:off x="8882457" y="848640"/>
            <a:ext cx="1219199"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1" name="Picture 40" descr="A person with a beard&#10;&#10;Description automatically generated">
            <a:extLst>
              <a:ext uri="{FF2B5EF4-FFF2-40B4-BE49-F238E27FC236}">
                <a16:creationId xmlns:a16="http://schemas.microsoft.com/office/drawing/2014/main" id="{608EB4A2-36CB-9A53-02C3-A190669371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6937" y="925315"/>
            <a:ext cx="1048159" cy="1397545"/>
          </a:xfrm>
          <a:prstGeom prst="rect">
            <a:avLst/>
          </a:prstGeom>
        </p:spPr>
      </p:pic>
      <p:sp>
        <p:nvSpPr>
          <p:cNvPr id="42" name="Title 4">
            <a:extLst>
              <a:ext uri="{FF2B5EF4-FFF2-40B4-BE49-F238E27FC236}">
                <a16:creationId xmlns:a16="http://schemas.microsoft.com/office/drawing/2014/main" id="{F1F5242A-4A3A-D863-5D21-D646F56E63CE}"/>
              </a:ext>
            </a:extLst>
          </p:cNvPr>
          <p:cNvSpPr txBox="1">
            <a:spLocks/>
          </p:cNvSpPr>
          <p:nvPr/>
        </p:nvSpPr>
        <p:spPr>
          <a:xfrm>
            <a:off x="7705752" y="2467515"/>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Junius Anjana</a:t>
            </a:r>
          </a:p>
          <a:p>
            <a:r>
              <a:rPr lang="en-US" sz="1800" b="1" dirty="0">
                <a:latin typeface="Adobe Devanagari"/>
              </a:rPr>
              <a:t>Co - Supervisor</a:t>
            </a:r>
          </a:p>
        </p:txBody>
      </p:sp>
      <p:sp>
        <p:nvSpPr>
          <p:cNvPr id="43" name="Rectangle 42">
            <a:extLst>
              <a:ext uri="{FF2B5EF4-FFF2-40B4-BE49-F238E27FC236}">
                <a16:creationId xmlns:a16="http://schemas.microsoft.com/office/drawing/2014/main" id="{E5EE4307-7FE1-DF26-0362-2A4756C90B14}"/>
              </a:ext>
            </a:extLst>
          </p:cNvPr>
          <p:cNvSpPr/>
          <p:nvPr/>
        </p:nvSpPr>
        <p:spPr>
          <a:xfrm>
            <a:off x="9961376" y="3215104"/>
            <a:ext cx="1305093" cy="155089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4" name="Picture 43" descr="A person sitting at a desk&#10;&#10;Description automatically generated">
            <a:extLst>
              <a:ext uri="{FF2B5EF4-FFF2-40B4-BE49-F238E27FC236}">
                <a16:creationId xmlns:a16="http://schemas.microsoft.com/office/drawing/2014/main" id="{2915512D-D88C-6D62-AD22-BEEDB6267DA5}"/>
              </a:ext>
            </a:extLst>
          </p:cNvPr>
          <p:cNvPicPr>
            <a:picLocks noChangeAspect="1"/>
          </p:cNvPicPr>
          <p:nvPr/>
        </p:nvPicPr>
        <p:blipFill rotWithShape="1">
          <a:blip r:embed="rId9">
            <a:extLst>
              <a:ext uri="{28A0092B-C50C-407E-A947-70E740481C1C}">
                <a14:useLocalDpi xmlns:a14="http://schemas.microsoft.com/office/drawing/2010/main" val="0"/>
              </a:ext>
            </a:extLst>
          </a:blip>
          <a:srcRect l="8512" r="6173"/>
          <a:stretch/>
        </p:blipFill>
        <p:spPr>
          <a:xfrm>
            <a:off x="10025096" y="3302173"/>
            <a:ext cx="1182068" cy="1385543"/>
          </a:xfrm>
          <a:prstGeom prst="rect">
            <a:avLst/>
          </a:prstGeom>
        </p:spPr>
      </p:pic>
      <p:sp>
        <p:nvSpPr>
          <p:cNvPr id="45" name="Title 4">
            <a:extLst>
              <a:ext uri="{FF2B5EF4-FFF2-40B4-BE49-F238E27FC236}">
                <a16:creationId xmlns:a16="http://schemas.microsoft.com/office/drawing/2014/main" id="{A8C66920-58AC-BA57-4D3D-302B8A64B742}"/>
              </a:ext>
            </a:extLst>
          </p:cNvPr>
          <p:cNvSpPr txBox="1">
            <a:spLocks/>
          </p:cNvSpPr>
          <p:nvPr/>
        </p:nvSpPr>
        <p:spPr>
          <a:xfrm>
            <a:off x="8818658" y="481099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Saman </a:t>
            </a:r>
            <a:r>
              <a:rPr lang="en-US" sz="1800" b="1" dirty="0" err="1">
                <a:latin typeface="Adobe Devanagari"/>
              </a:rPr>
              <a:t>Gunasekara</a:t>
            </a:r>
            <a:endParaRPr lang="en-US" sz="1800" b="1" dirty="0">
              <a:latin typeface="Adobe Devanagari"/>
            </a:endParaRPr>
          </a:p>
          <a:p>
            <a:r>
              <a:rPr lang="en-US" sz="1800" b="1" dirty="0">
                <a:latin typeface="Adobe Devanagari"/>
              </a:rPr>
              <a:t>External Supervisor</a:t>
            </a:r>
          </a:p>
        </p:txBody>
      </p:sp>
      <p:sp>
        <p:nvSpPr>
          <p:cNvPr id="46" name="Rectangle 45">
            <a:extLst>
              <a:ext uri="{FF2B5EF4-FFF2-40B4-BE49-F238E27FC236}">
                <a16:creationId xmlns:a16="http://schemas.microsoft.com/office/drawing/2014/main" id="{098EA205-ACD9-7DB5-FD5C-3769253F3DE1}"/>
              </a:ext>
            </a:extLst>
          </p:cNvPr>
          <p:cNvSpPr/>
          <p:nvPr/>
        </p:nvSpPr>
        <p:spPr>
          <a:xfrm>
            <a:off x="7357426" y="3811079"/>
            <a:ext cx="1176974" cy="14531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47" name="Title 4">
            <a:extLst>
              <a:ext uri="{FF2B5EF4-FFF2-40B4-BE49-F238E27FC236}">
                <a16:creationId xmlns:a16="http://schemas.microsoft.com/office/drawing/2014/main" id="{00BDDDA7-4FF5-E439-A3B8-6844C5069D85}"/>
              </a:ext>
            </a:extLst>
          </p:cNvPr>
          <p:cNvSpPr txBox="1">
            <a:spLocks/>
          </p:cNvSpPr>
          <p:nvPr/>
        </p:nvSpPr>
        <p:spPr>
          <a:xfrm>
            <a:off x="6115667" y="5293464"/>
            <a:ext cx="3590527" cy="567159"/>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800" b="1" dirty="0">
                <a:latin typeface="Adobe Devanagari"/>
              </a:rPr>
              <a:t>Dr. </a:t>
            </a:r>
            <a:r>
              <a:rPr lang="en-US" sz="1800" b="1" dirty="0" err="1">
                <a:latin typeface="Adobe Devanagari"/>
              </a:rPr>
              <a:t>kasun</a:t>
            </a:r>
            <a:r>
              <a:rPr lang="en-US" sz="1800" b="1" dirty="0">
                <a:latin typeface="Adobe Devanagari"/>
              </a:rPr>
              <a:t> </a:t>
            </a:r>
            <a:r>
              <a:rPr lang="en-US" sz="1800" b="1" dirty="0" err="1">
                <a:latin typeface="Adobe Devanagari"/>
              </a:rPr>
              <a:t>Nayanakantha</a:t>
            </a:r>
            <a:endParaRPr lang="en-US" sz="1800" b="1" dirty="0">
              <a:latin typeface="Adobe Devanagari"/>
            </a:endParaRPr>
          </a:p>
          <a:p>
            <a:r>
              <a:rPr lang="en-US" sz="1800" b="1" dirty="0">
                <a:latin typeface="Adobe Devanagari"/>
              </a:rPr>
              <a:t>External Supervisor</a:t>
            </a:r>
          </a:p>
        </p:txBody>
      </p:sp>
      <p:sp>
        <p:nvSpPr>
          <p:cNvPr id="48" name="Rectangle 47">
            <a:extLst>
              <a:ext uri="{FF2B5EF4-FFF2-40B4-BE49-F238E27FC236}">
                <a16:creationId xmlns:a16="http://schemas.microsoft.com/office/drawing/2014/main" id="{7EB93005-BB89-E490-3D8D-14138D39A65E}"/>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pic>
        <p:nvPicPr>
          <p:cNvPr id="3" name="Picture 2" descr="A person wearing a blue lanyard and smiling&#10;&#10;Description automatically generated">
            <a:extLst>
              <a:ext uri="{FF2B5EF4-FFF2-40B4-BE49-F238E27FC236}">
                <a16:creationId xmlns:a16="http://schemas.microsoft.com/office/drawing/2014/main" id="{09F24FCC-A13D-739A-5F0D-6E229CDFFC78}"/>
              </a:ext>
            </a:extLst>
          </p:cNvPr>
          <p:cNvPicPr>
            <a:picLocks noChangeAspect="1"/>
          </p:cNvPicPr>
          <p:nvPr/>
        </p:nvPicPr>
        <p:blipFill>
          <a:blip r:embed="rId10" cstate="print">
            <a:extLst>
              <a:ext uri="{28A0092B-C50C-407E-A947-70E740481C1C}">
                <a14:useLocalDpi xmlns:a14="http://schemas.microsoft.com/office/drawing/2010/main" val="0"/>
              </a:ext>
            </a:extLst>
          </a:blip>
          <a:srcRect t="9478"/>
          <a:stretch/>
        </p:blipFill>
        <p:spPr>
          <a:xfrm>
            <a:off x="7435835" y="3873248"/>
            <a:ext cx="1020155" cy="1328761"/>
          </a:xfrm>
          <a:prstGeom prst="rect">
            <a:avLst/>
          </a:prstGeom>
        </p:spPr>
      </p:pic>
    </p:spTree>
    <p:extLst>
      <p:ext uri="{BB962C8B-B14F-4D97-AF65-F5344CB8AC3E}">
        <p14:creationId xmlns:p14="http://schemas.microsoft.com/office/powerpoint/2010/main" val="121541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3AA96-D9F5-F407-AD61-48488E37950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9233E006-D9E0-C914-B2D5-00BD1FA919C0}"/>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4B35527-CB22-EFF2-B4D4-E754A820D80F}"/>
              </a:ext>
            </a:extLst>
          </p:cNvPr>
          <p:cNvSpPr>
            <a:spLocks noGrp="1"/>
          </p:cNvSpPr>
          <p:nvPr>
            <p:ph type="title"/>
          </p:nvPr>
        </p:nvSpPr>
        <p:spPr>
          <a:xfrm>
            <a:off x="198617" y="238325"/>
            <a:ext cx="7930761" cy="861298"/>
          </a:xfrm>
        </p:spPr>
        <p:txBody>
          <a:bodyPr>
            <a:normAutofit/>
          </a:bodyPr>
          <a:lstStyle/>
          <a:p>
            <a:r>
              <a:rPr lang="en-US" sz="4000" b="1" dirty="0"/>
              <a:t>Completed Tasks</a:t>
            </a:r>
            <a:endParaRPr lang="en-US" sz="4000" dirty="0"/>
          </a:p>
        </p:txBody>
      </p:sp>
      <p:sp>
        <p:nvSpPr>
          <p:cNvPr id="4" name="Rectangle 3">
            <a:extLst>
              <a:ext uri="{FF2B5EF4-FFF2-40B4-BE49-F238E27FC236}">
                <a16:creationId xmlns:a16="http://schemas.microsoft.com/office/drawing/2014/main" id="{0E84F5B4-0768-63D9-6508-797D44053A8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6">
            <a:extLst>
              <a:ext uri="{FF2B5EF4-FFF2-40B4-BE49-F238E27FC236}">
                <a16:creationId xmlns:a16="http://schemas.microsoft.com/office/drawing/2014/main" id="{AB6409D9-A2ED-496E-9C9C-A2B9F8B80689}"/>
              </a:ext>
            </a:extLst>
          </p:cNvPr>
          <p:cNvSpPr/>
          <p:nvPr/>
        </p:nvSpPr>
        <p:spPr>
          <a:xfrm>
            <a:off x="345191" y="1295400"/>
            <a:ext cx="11501617" cy="581439"/>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Conducted comprehensive acne data collection, preparation, and validation.</a:t>
            </a:r>
          </a:p>
        </p:txBody>
      </p:sp>
      <p:sp>
        <p:nvSpPr>
          <p:cNvPr id="7" name="Rectangle: Diagonal Corners Rounded 6">
            <a:extLst>
              <a:ext uri="{FF2B5EF4-FFF2-40B4-BE49-F238E27FC236}">
                <a16:creationId xmlns:a16="http://schemas.microsoft.com/office/drawing/2014/main" id="{75106E2D-183F-3328-3A22-5E33A7F0FE6B}"/>
              </a:ext>
            </a:extLst>
          </p:cNvPr>
          <p:cNvSpPr/>
          <p:nvPr/>
        </p:nvSpPr>
        <p:spPr>
          <a:xfrm>
            <a:off x="345189" y="1981200"/>
            <a:ext cx="11501617" cy="58840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Performed thorough data analysis and preprocessing to ensure data quality.</a:t>
            </a:r>
          </a:p>
        </p:txBody>
      </p:sp>
      <p:sp>
        <p:nvSpPr>
          <p:cNvPr id="8" name="Rectangle: Diagonal Corners Rounded 7">
            <a:extLst>
              <a:ext uri="{FF2B5EF4-FFF2-40B4-BE49-F238E27FC236}">
                <a16:creationId xmlns:a16="http://schemas.microsoft.com/office/drawing/2014/main" id="{F2FD7370-8060-8780-32D9-D3B2F1121612}"/>
              </a:ext>
            </a:extLst>
          </p:cNvPr>
          <p:cNvSpPr/>
          <p:nvPr/>
        </p:nvSpPr>
        <p:spPr>
          <a:xfrm>
            <a:off x="345189" y="2667000"/>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and enhanced a model for acne detection with improved accuracy.</a:t>
            </a:r>
          </a:p>
        </p:txBody>
      </p:sp>
      <p:sp>
        <p:nvSpPr>
          <p:cNvPr id="9" name="Rectangle: Diagonal Corners Rounded 6">
            <a:extLst>
              <a:ext uri="{FF2B5EF4-FFF2-40B4-BE49-F238E27FC236}">
                <a16:creationId xmlns:a16="http://schemas.microsoft.com/office/drawing/2014/main" id="{13116767-76A8-DB37-42D1-573982A5A418}"/>
              </a:ext>
            </a:extLst>
          </p:cNvPr>
          <p:cNvSpPr/>
          <p:nvPr/>
        </p:nvSpPr>
        <p:spPr>
          <a:xfrm>
            <a:off x="345189" y="335280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Developed and optimized a model for acne severity classification.</a:t>
            </a:r>
          </a:p>
        </p:txBody>
      </p:sp>
      <p:sp>
        <p:nvSpPr>
          <p:cNvPr id="10" name="Rectangle: Diagonal Corners Rounded 6">
            <a:extLst>
              <a:ext uri="{FF2B5EF4-FFF2-40B4-BE49-F238E27FC236}">
                <a16:creationId xmlns:a16="http://schemas.microsoft.com/office/drawing/2014/main" id="{15369E28-6B55-E1E6-7950-4E75E39D24EE}"/>
              </a:ext>
            </a:extLst>
          </p:cNvPr>
          <p:cNvSpPr/>
          <p:nvPr/>
        </p:nvSpPr>
        <p:spPr>
          <a:xfrm>
            <a:off x="324410" y="4038600"/>
            <a:ext cx="11501617" cy="567052"/>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Siamese neural network was explored as a novel approach to address the challenges of acne image classification.</a:t>
            </a:r>
          </a:p>
        </p:txBody>
      </p:sp>
      <p:sp>
        <p:nvSpPr>
          <p:cNvPr id="15" name="Rectangle: Diagonal Corners Rounded 6">
            <a:extLst>
              <a:ext uri="{FF2B5EF4-FFF2-40B4-BE49-F238E27FC236}">
                <a16:creationId xmlns:a16="http://schemas.microsoft.com/office/drawing/2014/main" id="{8729210E-2E0B-0137-964E-F9250C06A1EE}"/>
              </a:ext>
            </a:extLst>
          </p:cNvPr>
          <p:cNvSpPr/>
          <p:nvPr/>
        </p:nvSpPr>
        <p:spPr>
          <a:xfrm>
            <a:off x="323112" y="4724400"/>
            <a:ext cx="11501617" cy="56705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Designed and implemented a web application for streamlined model deployment and user interaction (patients’ end).</a:t>
            </a:r>
          </a:p>
        </p:txBody>
      </p:sp>
      <p:sp>
        <p:nvSpPr>
          <p:cNvPr id="2" name="Rectangle: Diagonal Corners Rounded 1">
            <a:extLst>
              <a:ext uri="{FF2B5EF4-FFF2-40B4-BE49-F238E27FC236}">
                <a16:creationId xmlns:a16="http://schemas.microsoft.com/office/drawing/2014/main" id="{8EABAC1F-181F-5819-C03A-17A14C2B7E3C}"/>
              </a:ext>
            </a:extLst>
          </p:cNvPr>
          <p:cNvSpPr/>
          <p:nvPr/>
        </p:nvSpPr>
        <p:spPr>
          <a:xfrm>
            <a:off x="8153400" y="248422"/>
            <a:ext cx="3696649" cy="8512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100%</a:t>
            </a:r>
            <a:endParaRPr lang="en-US" sz="1600" b="1" dirty="0">
              <a:latin typeface="Adobe Devanagari"/>
            </a:endParaRPr>
          </a:p>
        </p:txBody>
      </p:sp>
      <p:graphicFrame>
        <p:nvGraphicFramePr>
          <p:cNvPr id="11" name="Chart 10">
            <a:extLst>
              <a:ext uri="{FF2B5EF4-FFF2-40B4-BE49-F238E27FC236}">
                <a16:creationId xmlns:a16="http://schemas.microsoft.com/office/drawing/2014/main" id="{BAFC3824-8EB6-4E44-0EA3-031EBA5B2FBB}"/>
              </a:ext>
            </a:extLst>
          </p:cNvPr>
          <p:cNvGraphicFramePr/>
          <p:nvPr/>
        </p:nvGraphicFramePr>
        <p:xfrm>
          <a:off x="10740137" y="354712"/>
          <a:ext cx="1133934" cy="647617"/>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Diagonal Corners Rounded 6">
            <a:extLst>
              <a:ext uri="{FF2B5EF4-FFF2-40B4-BE49-F238E27FC236}">
                <a16:creationId xmlns:a16="http://schemas.microsoft.com/office/drawing/2014/main" id="{50C89932-6C4A-A976-B86B-839FD12DE264}"/>
              </a:ext>
            </a:extLst>
          </p:cNvPr>
          <p:cNvSpPr/>
          <p:nvPr/>
        </p:nvSpPr>
        <p:spPr>
          <a:xfrm>
            <a:off x="304800" y="5376549"/>
            <a:ext cx="11501617" cy="56705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Designed Doctor Dashboard to check the patient’s healing progress.</a:t>
            </a:r>
          </a:p>
        </p:txBody>
      </p:sp>
    </p:spTree>
    <p:extLst>
      <p:ext uri="{BB962C8B-B14F-4D97-AF65-F5344CB8AC3E}">
        <p14:creationId xmlns:p14="http://schemas.microsoft.com/office/powerpoint/2010/main" val="143669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3C94-A2E6-059F-0439-8A0BCE5608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861A89-32A1-51C8-F511-A391FD618548}"/>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4C962A3B-601C-7F77-5FD4-A702C34A8AD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E07184F-8D08-024C-D859-57DF77A044E8}"/>
              </a:ext>
            </a:extLst>
          </p:cNvPr>
          <p:cNvSpPr txBox="1">
            <a:spLocks/>
          </p:cNvSpPr>
          <p:nvPr/>
        </p:nvSpPr>
        <p:spPr>
          <a:xfrm>
            <a:off x="681215" y="160336"/>
            <a:ext cx="11201401"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System Diagram</a:t>
            </a:r>
          </a:p>
        </p:txBody>
      </p:sp>
      <p:sp>
        <p:nvSpPr>
          <p:cNvPr id="6" name="Rectangle 5">
            <a:extLst>
              <a:ext uri="{FF2B5EF4-FFF2-40B4-BE49-F238E27FC236}">
                <a16:creationId xmlns:a16="http://schemas.microsoft.com/office/drawing/2014/main" id="{72BE200E-2F80-F4F2-4078-1ED3B988B1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7" name="Picture 6" descr="A diagram of a computer system">
            <a:extLst>
              <a:ext uri="{FF2B5EF4-FFF2-40B4-BE49-F238E27FC236}">
                <a16:creationId xmlns:a16="http://schemas.microsoft.com/office/drawing/2014/main" id="{71E5C7C6-E38B-2E6F-6A2E-01754C21036D}"/>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4123" r="2316" b="4399"/>
          <a:stretch/>
        </p:blipFill>
        <p:spPr>
          <a:xfrm>
            <a:off x="914400" y="930393"/>
            <a:ext cx="10363200" cy="5257079"/>
          </a:xfrm>
          <a:prstGeom prst="rect">
            <a:avLst/>
          </a:prstGeom>
        </p:spPr>
      </p:pic>
    </p:spTree>
    <p:extLst>
      <p:ext uri="{BB962C8B-B14F-4D97-AF65-F5344CB8AC3E}">
        <p14:creationId xmlns:p14="http://schemas.microsoft.com/office/powerpoint/2010/main" val="370676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1785104"/>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Acne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Eczema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69389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7E27-FAEC-83ED-C723-CEA66089A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AC905-2E9C-4EF2-7D67-1155C0DEA77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9628AC68-2651-EAF7-1AC3-01CF626A68F3}"/>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1D96384-C25A-B9E4-1BB5-43F8CFA2938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BBACAA4-6263-EC72-D1AC-F1FA5844A71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Collection &amp; Validation</a:t>
            </a:r>
            <a:endParaRPr lang="en-US" sz="4000" dirty="0"/>
          </a:p>
        </p:txBody>
      </p:sp>
      <p:sp>
        <p:nvSpPr>
          <p:cNvPr id="8" name="Rectangle 7">
            <a:extLst>
              <a:ext uri="{FF2B5EF4-FFF2-40B4-BE49-F238E27FC236}">
                <a16:creationId xmlns:a16="http://schemas.microsoft.com/office/drawing/2014/main" id="{B7AC1FE9-B887-7C95-9471-36DD4F1FFD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3" name="Picture 2">
            <a:extLst>
              <a:ext uri="{FF2B5EF4-FFF2-40B4-BE49-F238E27FC236}">
                <a16:creationId xmlns:a16="http://schemas.microsoft.com/office/drawing/2014/main" id="{5171187B-E72A-384C-D3FE-DA2853238E33}"/>
              </a:ext>
            </a:extLst>
          </p:cNvPr>
          <p:cNvPicPr>
            <a:picLocks noChangeAspect="1"/>
          </p:cNvPicPr>
          <p:nvPr/>
        </p:nvPicPr>
        <p:blipFill>
          <a:blip r:embed="rId4"/>
          <a:stretch>
            <a:fillRect/>
          </a:stretch>
        </p:blipFill>
        <p:spPr>
          <a:xfrm>
            <a:off x="693576" y="1372215"/>
            <a:ext cx="5157850" cy="2056785"/>
          </a:xfrm>
          <a:prstGeom prst="rect">
            <a:avLst/>
          </a:prstGeom>
        </p:spPr>
      </p:pic>
      <p:pic>
        <p:nvPicPr>
          <p:cNvPr id="7" name="Picture 6">
            <a:extLst>
              <a:ext uri="{FF2B5EF4-FFF2-40B4-BE49-F238E27FC236}">
                <a16:creationId xmlns:a16="http://schemas.microsoft.com/office/drawing/2014/main" id="{7B04C948-37E3-168A-F64D-BE70651B65B2}"/>
              </a:ext>
            </a:extLst>
          </p:cNvPr>
          <p:cNvPicPr>
            <a:picLocks noChangeAspect="1"/>
          </p:cNvPicPr>
          <p:nvPr/>
        </p:nvPicPr>
        <p:blipFill>
          <a:blip r:embed="rId5"/>
          <a:stretch>
            <a:fillRect/>
          </a:stretch>
        </p:blipFill>
        <p:spPr>
          <a:xfrm>
            <a:off x="704462" y="3584575"/>
            <a:ext cx="5146964" cy="2359025"/>
          </a:xfrm>
          <a:prstGeom prst="rect">
            <a:avLst/>
          </a:prstGeom>
        </p:spPr>
      </p:pic>
      <p:pic>
        <p:nvPicPr>
          <p:cNvPr id="10" name="Picture 9" descr="A document with writing on it&#10;&#10;Description automatically generated">
            <a:extLst>
              <a:ext uri="{FF2B5EF4-FFF2-40B4-BE49-F238E27FC236}">
                <a16:creationId xmlns:a16="http://schemas.microsoft.com/office/drawing/2014/main" id="{8A1196C2-0BCF-496C-1931-04A646DD46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3666" y="1209675"/>
            <a:ext cx="4291534" cy="4810125"/>
          </a:xfrm>
          <a:prstGeom prst="rect">
            <a:avLst/>
          </a:prstGeom>
        </p:spPr>
      </p:pic>
    </p:spTree>
    <p:extLst>
      <p:ext uri="{BB962C8B-B14F-4D97-AF65-F5344CB8AC3E}">
        <p14:creationId xmlns:p14="http://schemas.microsoft.com/office/powerpoint/2010/main" val="13012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0A1CB-36BF-D9A0-B442-2CA194170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13E79-0795-7750-CF3D-AF4984E89A5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4B9BC31-E9FA-296B-AD4F-8BA7B2783BBA}"/>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075E01F8-CA6C-947B-032A-3B85C52DF71B}"/>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F8716C6-4DBE-429D-1165-4865D71F61B6}"/>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Dataset</a:t>
            </a:r>
            <a:endParaRPr lang="en-US" sz="4000" dirty="0"/>
          </a:p>
        </p:txBody>
      </p:sp>
      <p:sp>
        <p:nvSpPr>
          <p:cNvPr id="8" name="Rectangle 7">
            <a:extLst>
              <a:ext uri="{FF2B5EF4-FFF2-40B4-BE49-F238E27FC236}">
                <a16:creationId xmlns:a16="http://schemas.microsoft.com/office/drawing/2014/main" id="{AC068B0E-8A8A-FCAA-DC22-5EEA256FF2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9BC709F-0D4C-428E-0686-EB6DB9B9D501}"/>
              </a:ext>
            </a:extLst>
          </p:cNvPr>
          <p:cNvPicPr>
            <a:picLocks noChangeAspect="1"/>
          </p:cNvPicPr>
          <p:nvPr/>
        </p:nvPicPr>
        <p:blipFill>
          <a:blip r:embed="rId4"/>
          <a:stretch>
            <a:fillRect/>
          </a:stretch>
        </p:blipFill>
        <p:spPr>
          <a:xfrm>
            <a:off x="533400" y="1447800"/>
            <a:ext cx="3553321" cy="1209844"/>
          </a:xfrm>
          <a:prstGeom prst="rect">
            <a:avLst/>
          </a:prstGeom>
        </p:spPr>
      </p:pic>
      <p:pic>
        <p:nvPicPr>
          <p:cNvPr id="11" name="Picture 10">
            <a:extLst>
              <a:ext uri="{FF2B5EF4-FFF2-40B4-BE49-F238E27FC236}">
                <a16:creationId xmlns:a16="http://schemas.microsoft.com/office/drawing/2014/main" id="{B0D32DA5-267A-B7DF-ABF4-A830CFF2E885}"/>
              </a:ext>
            </a:extLst>
          </p:cNvPr>
          <p:cNvPicPr>
            <a:picLocks noChangeAspect="1"/>
          </p:cNvPicPr>
          <p:nvPr/>
        </p:nvPicPr>
        <p:blipFill>
          <a:blip r:embed="rId5"/>
          <a:stretch>
            <a:fillRect/>
          </a:stretch>
        </p:blipFill>
        <p:spPr>
          <a:xfrm>
            <a:off x="8686800" y="1066800"/>
            <a:ext cx="3357247" cy="3264667"/>
          </a:xfrm>
          <a:prstGeom prst="rect">
            <a:avLst/>
          </a:prstGeom>
        </p:spPr>
      </p:pic>
      <p:pic>
        <p:nvPicPr>
          <p:cNvPr id="13" name="Picture 12">
            <a:extLst>
              <a:ext uri="{FF2B5EF4-FFF2-40B4-BE49-F238E27FC236}">
                <a16:creationId xmlns:a16="http://schemas.microsoft.com/office/drawing/2014/main" id="{5076F1F2-461A-5835-D817-73F185C2C441}"/>
              </a:ext>
            </a:extLst>
          </p:cNvPr>
          <p:cNvPicPr>
            <a:picLocks noChangeAspect="1"/>
          </p:cNvPicPr>
          <p:nvPr/>
        </p:nvPicPr>
        <p:blipFill>
          <a:blip r:embed="rId6"/>
          <a:stretch>
            <a:fillRect/>
          </a:stretch>
        </p:blipFill>
        <p:spPr>
          <a:xfrm>
            <a:off x="5355771" y="2450332"/>
            <a:ext cx="3178629" cy="3264667"/>
          </a:xfrm>
          <a:prstGeom prst="rect">
            <a:avLst/>
          </a:prstGeom>
        </p:spPr>
      </p:pic>
      <p:pic>
        <p:nvPicPr>
          <p:cNvPr id="15" name="Picture 14">
            <a:extLst>
              <a:ext uri="{FF2B5EF4-FFF2-40B4-BE49-F238E27FC236}">
                <a16:creationId xmlns:a16="http://schemas.microsoft.com/office/drawing/2014/main" id="{C0F18D67-A71C-C3B8-1557-D85AAF1A25FD}"/>
              </a:ext>
            </a:extLst>
          </p:cNvPr>
          <p:cNvPicPr>
            <a:picLocks noChangeAspect="1"/>
          </p:cNvPicPr>
          <p:nvPr/>
        </p:nvPicPr>
        <p:blipFill>
          <a:blip r:embed="rId7"/>
          <a:stretch>
            <a:fillRect/>
          </a:stretch>
        </p:blipFill>
        <p:spPr>
          <a:xfrm>
            <a:off x="538343" y="2743200"/>
            <a:ext cx="4643257" cy="3232557"/>
          </a:xfrm>
          <a:prstGeom prst="rect">
            <a:avLst/>
          </a:prstGeom>
        </p:spPr>
      </p:pic>
    </p:spTree>
    <p:extLst>
      <p:ext uri="{BB962C8B-B14F-4D97-AF65-F5344CB8AC3E}">
        <p14:creationId xmlns:p14="http://schemas.microsoft.com/office/powerpoint/2010/main" val="120313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FBE27-3CE7-1F2E-16C7-BED1512DD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A5F54-1A96-431B-8252-6E31D48817D0}"/>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582F022-5A63-1B4A-BF3F-DBD45554FC55}"/>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9A8C978B-9F31-8CB5-810D-6F74F65D79E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CADFFAC-0D4B-7926-326E-2AF94F2E73B2}"/>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Exploration</a:t>
            </a:r>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01CEED65-F1B4-7E39-A79B-40C68D5929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064EDFD9-CF0E-B51F-8673-C0D5D55DF9E7}"/>
              </a:ext>
            </a:extLst>
          </p:cNvPr>
          <p:cNvPicPr>
            <a:picLocks noChangeAspect="1"/>
          </p:cNvPicPr>
          <p:nvPr/>
        </p:nvPicPr>
        <p:blipFill>
          <a:blip r:embed="rId4"/>
          <a:stretch>
            <a:fillRect/>
          </a:stretch>
        </p:blipFill>
        <p:spPr>
          <a:xfrm>
            <a:off x="6074114" y="1401762"/>
            <a:ext cx="5813086" cy="4084638"/>
          </a:xfrm>
          <a:prstGeom prst="rect">
            <a:avLst/>
          </a:prstGeom>
        </p:spPr>
      </p:pic>
      <p:pic>
        <p:nvPicPr>
          <p:cNvPr id="9" name="Picture 8">
            <a:extLst>
              <a:ext uri="{FF2B5EF4-FFF2-40B4-BE49-F238E27FC236}">
                <a16:creationId xmlns:a16="http://schemas.microsoft.com/office/drawing/2014/main" id="{21E5D1F6-A16A-11E2-B72E-6BF25E1049DE}"/>
              </a:ext>
            </a:extLst>
          </p:cNvPr>
          <p:cNvPicPr>
            <a:picLocks noChangeAspect="1"/>
          </p:cNvPicPr>
          <p:nvPr/>
        </p:nvPicPr>
        <p:blipFill>
          <a:blip r:embed="rId5"/>
          <a:stretch>
            <a:fillRect/>
          </a:stretch>
        </p:blipFill>
        <p:spPr>
          <a:xfrm>
            <a:off x="321906" y="1600199"/>
            <a:ext cx="5549007" cy="3693865"/>
          </a:xfrm>
          <a:prstGeom prst="rect">
            <a:avLst/>
          </a:prstGeom>
        </p:spPr>
      </p:pic>
    </p:spTree>
    <p:extLst>
      <p:ext uri="{BB962C8B-B14F-4D97-AF65-F5344CB8AC3E}">
        <p14:creationId xmlns:p14="http://schemas.microsoft.com/office/powerpoint/2010/main" val="428234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3AAA-0044-FFE6-A36B-3DD867E1E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5034B-82D1-6903-F740-C01723F2669E}"/>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71DC0D2-93F7-257E-DC2F-283D284C72A7}"/>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CD371848-4586-1C18-6826-12E51881F21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5ADD8D9-B1A0-D297-D30A-502905C17829}"/>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 Non-Acne Dataset</a:t>
            </a:r>
            <a:endParaRPr lang="en-US" sz="4000" dirty="0"/>
          </a:p>
        </p:txBody>
      </p:sp>
      <p:sp>
        <p:nvSpPr>
          <p:cNvPr id="8" name="Rectangle 7">
            <a:extLst>
              <a:ext uri="{FF2B5EF4-FFF2-40B4-BE49-F238E27FC236}">
                <a16:creationId xmlns:a16="http://schemas.microsoft.com/office/drawing/2014/main" id="{C52A61E2-3633-3168-9F66-FBA68ACEDE2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0879850A-427A-8739-2A01-456936777F54}"/>
              </a:ext>
            </a:extLst>
          </p:cNvPr>
          <p:cNvPicPr>
            <a:picLocks noChangeAspect="1"/>
          </p:cNvPicPr>
          <p:nvPr/>
        </p:nvPicPr>
        <p:blipFill>
          <a:blip r:embed="rId4"/>
          <a:stretch>
            <a:fillRect/>
          </a:stretch>
        </p:blipFill>
        <p:spPr>
          <a:xfrm>
            <a:off x="762000" y="1447800"/>
            <a:ext cx="5420322" cy="2462685"/>
          </a:xfrm>
          <a:prstGeom prst="rect">
            <a:avLst/>
          </a:prstGeom>
        </p:spPr>
      </p:pic>
      <p:pic>
        <p:nvPicPr>
          <p:cNvPr id="9218" name="Picture 2">
            <a:extLst>
              <a:ext uri="{FF2B5EF4-FFF2-40B4-BE49-F238E27FC236}">
                <a16:creationId xmlns:a16="http://schemas.microsoft.com/office/drawing/2014/main" id="{AF34BFA6-F8E5-6AA8-A8F9-B079F4B5E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110" y="2209800"/>
            <a:ext cx="5539290" cy="366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3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D4AA-BC24-2B7B-A1AB-9838D218C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D9484-A118-511E-37E3-91259C69060A}"/>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BF5EFF5-B4D7-BD0B-F2F3-FCB248252E9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ECFF611-8B4D-CECF-051E-9C0275A1BA11}"/>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284C612-0E79-40FD-1969-A01A81C0559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a:p>
            <a:pPr algn="l"/>
            <a:r>
              <a:rPr lang="en-US" sz="2000" dirty="0"/>
              <a:t>Acne Severity Dataset</a:t>
            </a:r>
            <a:endParaRPr lang="en-US" sz="4000" dirty="0"/>
          </a:p>
        </p:txBody>
      </p:sp>
      <p:sp>
        <p:nvSpPr>
          <p:cNvPr id="8" name="Rectangle 7">
            <a:extLst>
              <a:ext uri="{FF2B5EF4-FFF2-40B4-BE49-F238E27FC236}">
                <a16:creationId xmlns:a16="http://schemas.microsoft.com/office/drawing/2014/main" id="{5A758B34-3DF9-442C-0C0A-6E9FB36083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24B969A5-30FC-7D33-07C3-15CFE3AD18BC}"/>
              </a:ext>
            </a:extLst>
          </p:cNvPr>
          <p:cNvPicPr>
            <a:picLocks noChangeAspect="1"/>
          </p:cNvPicPr>
          <p:nvPr/>
        </p:nvPicPr>
        <p:blipFill>
          <a:blip r:embed="rId4"/>
          <a:stretch>
            <a:fillRect/>
          </a:stretch>
        </p:blipFill>
        <p:spPr>
          <a:xfrm>
            <a:off x="643127" y="1483244"/>
            <a:ext cx="5397490" cy="3148012"/>
          </a:xfrm>
          <a:prstGeom prst="rect">
            <a:avLst/>
          </a:prstGeom>
        </p:spPr>
      </p:pic>
      <p:pic>
        <p:nvPicPr>
          <p:cNvPr id="9" name="Picture 8" descr="A graph with numbers and text&#10;&#10;Description automatically generated with medium confidence">
            <a:extLst>
              <a:ext uri="{FF2B5EF4-FFF2-40B4-BE49-F238E27FC236}">
                <a16:creationId xmlns:a16="http://schemas.microsoft.com/office/drawing/2014/main" id="{B34B02CC-2013-C12E-042C-D5292988AF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304" y="662930"/>
            <a:ext cx="5394971" cy="5394971"/>
          </a:xfrm>
          <a:prstGeom prst="rect">
            <a:avLst/>
          </a:prstGeom>
        </p:spPr>
      </p:pic>
    </p:spTree>
    <p:extLst>
      <p:ext uri="{BB962C8B-B14F-4D97-AF65-F5344CB8AC3E}">
        <p14:creationId xmlns:p14="http://schemas.microsoft.com/office/powerpoint/2010/main" val="161214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0DA66-4125-50DE-C151-E1949D091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D036D-9E76-7084-5F20-16511F91E707}"/>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2337FC1-6E61-9B36-C458-E89F7EF7F86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46E04D1B-56B5-8524-7D59-FF5B2FF74BB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CA68EE4-9368-8DB8-B457-F20F0CB0731A}"/>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Exploratory Data Analysis</a:t>
            </a:r>
            <a:endParaRPr lang="en-US" sz="4000" dirty="0"/>
          </a:p>
        </p:txBody>
      </p:sp>
      <p:sp>
        <p:nvSpPr>
          <p:cNvPr id="8" name="Rectangle 7">
            <a:extLst>
              <a:ext uri="{FF2B5EF4-FFF2-40B4-BE49-F238E27FC236}">
                <a16:creationId xmlns:a16="http://schemas.microsoft.com/office/drawing/2014/main" id="{E58887EC-A112-C802-B4B8-20D4CC6AAD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98DE64E3-A448-0379-34F9-325DFD8A04BA}"/>
              </a:ext>
            </a:extLst>
          </p:cNvPr>
          <p:cNvPicPr>
            <a:picLocks noChangeAspect="1"/>
          </p:cNvPicPr>
          <p:nvPr/>
        </p:nvPicPr>
        <p:blipFill>
          <a:blip r:embed="rId4"/>
          <a:srcRect l="1254" t="3478" r="2156" b="3077"/>
          <a:stretch/>
        </p:blipFill>
        <p:spPr>
          <a:xfrm>
            <a:off x="6248400" y="1184764"/>
            <a:ext cx="5689600" cy="2358991"/>
          </a:xfrm>
          <a:prstGeom prst="rect">
            <a:avLst/>
          </a:prstGeom>
        </p:spPr>
      </p:pic>
      <p:sp>
        <p:nvSpPr>
          <p:cNvPr id="14" name="Rectangle: Diagonal Corners Rounded 13">
            <a:extLst>
              <a:ext uri="{FF2B5EF4-FFF2-40B4-BE49-F238E27FC236}">
                <a16:creationId xmlns:a16="http://schemas.microsoft.com/office/drawing/2014/main" id="{7FBCD29A-DBF1-CD68-21F4-F0FCFB7C4681}"/>
              </a:ext>
            </a:extLst>
          </p:cNvPr>
          <p:cNvSpPr/>
          <p:nvPr/>
        </p:nvSpPr>
        <p:spPr>
          <a:xfrm>
            <a:off x="736600" y="1477964"/>
            <a:ext cx="3708400" cy="243668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Histogram</a:t>
            </a:r>
          </a:p>
          <a:p>
            <a:pPr algn="ctr"/>
            <a:r>
              <a:rPr lang="en-US" sz="1600" dirty="0">
                <a:latin typeface="Adobe Devanagari"/>
              </a:rPr>
              <a:t>Acne often presents with specific color characteristics, such as redness, inflammation, or variations in skin tone. By analyzing the color distribution of images in  our dataset, we can gain insights into these characteristics and how they might differentiate acne from non-acne images.</a:t>
            </a:r>
          </a:p>
        </p:txBody>
      </p:sp>
      <p:pic>
        <p:nvPicPr>
          <p:cNvPr id="3" name="Picture 2" descr="A close-up of a person's face&#10;&#10;AI-generated content may be incorrect.">
            <a:extLst>
              <a:ext uri="{FF2B5EF4-FFF2-40B4-BE49-F238E27FC236}">
                <a16:creationId xmlns:a16="http://schemas.microsoft.com/office/drawing/2014/main" id="{8E51101B-228F-C749-334B-4BA0DE76E259}"/>
              </a:ext>
            </a:extLst>
          </p:cNvPr>
          <p:cNvPicPr>
            <a:picLocks noChangeAspect="1"/>
          </p:cNvPicPr>
          <p:nvPr/>
        </p:nvPicPr>
        <p:blipFill>
          <a:blip r:embed="rId5"/>
          <a:srcRect l="1282" r="1"/>
          <a:stretch/>
        </p:blipFill>
        <p:spPr>
          <a:xfrm>
            <a:off x="4648200" y="3712029"/>
            <a:ext cx="5867400" cy="2480310"/>
          </a:xfrm>
          <a:prstGeom prst="rect">
            <a:avLst/>
          </a:prstGeom>
        </p:spPr>
      </p:pic>
    </p:spTree>
    <p:extLst>
      <p:ext uri="{BB962C8B-B14F-4D97-AF65-F5344CB8AC3E}">
        <p14:creationId xmlns:p14="http://schemas.microsoft.com/office/powerpoint/2010/main" val="245984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4FBD1-C721-2AC1-7FD3-B5BD0C53E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5CBD9-99D9-F137-06FC-7522596D446F}"/>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DAF1E1C-DEEF-EC8E-990D-04783E8DC20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139429AB-FC92-1E98-0C9B-564EDAF8C54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D4BD41A-8794-D611-3C09-C428EB8982A5}"/>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Acne Lesion Localization</a:t>
            </a:r>
            <a:endParaRPr lang="en-US" sz="4000" dirty="0"/>
          </a:p>
        </p:txBody>
      </p:sp>
      <p:sp>
        <p:nvSpPr>
          <p:cNvPr id="8" name="Rectangle 7">
            <a:extLst>
              <a:ext uri="{FF2B5EF4-FFF2-40B4-BE49-F238E27FC236}">
                <a16:creationId xmlns:a16="http://schemas.microsoft.com/office/drawing/2014/main" id="{C9F5354B-8CD5-5342-72EC-6FA3ACAFE4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descr="A close-up of a person's face&#10;&#10;AI-generated content may be incorrect.">
            <a:extLst>
              <a:ext uri="{FF2B5EF4-FFF2-40B4-BE49-F238E27FC236}">
                <a16:creationId xmlns:a16="http://schemas.microsoft.com/office/drawing/2014/main" id="{0AF05EA8-D6B4-483F-8ED5-C57EB9A0F3F6}"/>
              </a:ext>
            </a:extLst>
          </p:cNvPr>
          <p:cNvPicPr>
            <a:picLocks noChangeAspect="1"/>
          </p:cNvPicPr>
          <p:nvPr/>
        </p:nvPicPr>
        <p:blipFill>
          <a:blip r:embed="rId4"/>
          <a:srcRect l="1282" r="1"/>
          <a:stretch/>
        </p:blipFill>
        <p:spPr>
          <a:xfrm>
            <a:off x="762000" y="1173162"/>
            <a:ext cx="5867400" cy="2267585"/>
          </a:xfrm>
          <a:prstGeom prst="rect">
            <a:avLst/>
          </a:prstGeom>
        </p:spPr>
      </p:pic>
      <p:pic>
        <p:nvPicPr>
          <p:cNvPr id="10" name="Picture 9" descr="A close-up of a person's face&#10;&#10;AI-generated content may be incorrect.">
            <a:extLst>
              <a:ext uri="{FF2B5EF4-FFF2-40B4-BE49-F238E27FC236}">
                <a16:creationId xmlns:a16="http://schemas.microsoft.com/office/drawing/2014/main" id="{198FFFD5-FA9A-6CCF-D71C-915D0EB72C1F}"/>
              </a:ext>
            </a:extLst>
          </p:cNvPr>
          <p:cNvPicPr>
            <a:picLocks noChangeAspect="1"/>
          </p:cNvPicPr>
          <p:nvPr/>
        </p:nvPicPr>
        <p:blipFill>
          <a:blip r:embed="rId5"/>
          <a:srcRect l="1139" t="2827" b="-1"/>
          <a:stretch/>
        </p:blipFill>
        <p:spPr>
          <a:xfrm>
            <a:off x="6781799" y="1981200"/>
            <a:ext cx="5207381" cy="3006566"/>
          </a:xfrm>
          <a:prstGeom prst="rect">
            <a:avLst/>
          </a:prstGeom>
        </p:spPr>
      </p:pic>
      <p:pic>
        <p:nvPicPr>
          <p:cNvPr id="11" name="Picture 10" descr="Close-up of a person's face&#10;&#10;AI-generated content may be incorrect.">
            <a:extLst>
              <a:ext uri="{FF2B5EF4-FFF2-40B4-BE49-F238E27FC236}">
                <a16:creationId xmlns:a16="http://schemas.microsoft.com/office/drawing/2014/main" id="{B6B6EFED-26EF-9102-21C3-1D644895CBF5}"/>
              </a:ext>
            </a:extLst>
          </p:cNvPr>
          <p:cNvPicPr>
            <a:picLocks noChangeAspect="1"/>
          </p:cNvPicPr>
          <p:nvPr/>
        </p:nvPicPr>
        <p:blipFill>
          <a:blip r:embed="rId6"/>
          <a:stretch>
            <a:fillRect/>
          </a:stretch>
        </p:blipFill>
        <p:spPr>
          <a:xfrm>
            <a:off x="679580" y="3603646"/>
            <a:ext cx="5943600" cy="2251710"/>
          </a:xfrm>
          <a:prstGeom prst="rect">
            <a:avLst/>
          </a:prstGeom>
        </p:spPr>
      </p:pic>
    </p:spTree>
    <p:extLst>
      <p:ext uri="{BB962C8B-B14F-4D97-AF65-F5344CB8AC3E}">
        <p14:creationId xmlns:p14="http://schemas.microsoft.com/office/powerpoint/2010/main" val="334558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rown spots&#10;&#10;Description automatically generated">
            <a:extLst>
              <a:ext uri="{FF2B5EF4-FFF2-40B4-BE49-F238E27FC236}">
                <a16:creationId xmlns:a16="http://schemas.microsoft.com/office/drawing/2014/main" id="{B324A0C5-5BC6-2933-9AC2-EC3EC515993F}"/>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3" name="Rectangle 2">
            <a:extLst>
              <a:ext uri="{FF2B5EF4-FFF2-40B4-BE49-F238E27FC236}">
                <a16:creationId xmlns:a16="http://schemas.microsoft.com/office/drawing/2014/main" id="{471F7F54-AC63-1BF8-D7C8-8FA46C6D9FC3}"/>
              </a:ext>
            </a:extLst>
          </p:cNvPr>
          <p:cNvSpPr/>
          <p:nvPr/>
        </p:nvSpPr>
        <p:spPr>
          <a:xfrm>
            <a:off x="228600" y="487878"/>
            <a:ext cx="2209800" cy="2514600"/>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pic>
        <p:nvPicPr>
          <p:cNvPr id="4" name="Picture 3" descr="A person sitting at a desk&#10;&#10;Description automatically generated">
            <a:extLst>
              <a:ext uri="{FF2B5EF4-FFF2-40B4-BE49-F238E27FC236}">
                <a16:creationId xmlns:a16="http://schemas.microsoft.com/office/drawing/2014/main" id="{31D308B9-9E82-2078-A1E6-9760C73EE144}"/>
              </a:ext>
            </a:extLst>
          </p:cNvPr>
          <p:cNvPicPr>
            <a:picLocks noChangeAspect="1"/>
          </p:cNvPicPr>
          <p:nvPr/>
        </p:nvPicPr>
        <p:blipFill rotWithShape="1">
          <a:blip r:embed="rId3">
            <a:extLst>
              <a:ext uri="{28A0092B-C50C-407E-A947-70E740481C1C}">
                <a14:useLocalDpi xmlns:a14="http://schemas.microsoft.com/office/drawing/2010/main" val="0"/>
              </a:ext>
            </a:extLst>
          </a:blip>
          <a:srcRect l="8512" r="6173"/>
          <a:stretch/>
        </p:blipFill>
        <p:spPr>
          <a:xfrm>
            <a:off x="381000" y="640278"/>
            <a:ext cx="1905000" cy="2232916"/>
          </a:xfrm>
          <a:prstGeom prst="rect">
            <a:avLst/>
          </a:prstGeom>
        </p:spPr>
      </p:pic>
      <p:sp>
        <p:nvSpPr>
          <p:cNvPr id="5" name="Title 4">
            <a:extLst>
              <a:ext uri="{FF2B5EF4-FFF2-40B4-BE49-F238E27FC236}">
                <a16:creationId xmlns:a16="http://schemas.microsoft.com/office/drawing/2014/main" id="{68D44E46-2A09-9CC2-DFC1-8733E8976C64}"/>
              </a:ext>
            </a:extLst>
          </p:cNvPr>
          <p:cNvSpPr txBox="1">
            <a:spLocks/>
          </p:cNvSpPr>
          <p:nvPr/>
        </p:nvSpPr>
        <p:spPr>
          <a:xfrm>
            <a:off x="2438400" y="457200"/>
            <a:ext cx="3590527" cy="2362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400" b="1" dirty="0">
                <a:solidFill>
                  <a:srgbClr val="641800"/>
                </a:solidFill>
                <a:latin typeface="Adobe Devanagari"/>
              </a:rPr>
              <a:t>Dr. Saman </a:t>
            </a:r>
            <a:r>
              <a:rPr lang="en-US" sz="2400" b="1" dirty="0" err="1">
                <a:solidFill>
                  <a:srgbClr val="641800"/>
                </a:solidFill>
                <a:latin typeface="Adobe Devanagari"/>
              </a:rPr>
              <a:t>Gunasekara</a:t>
            </a:r>
            <a:endParaRPr lang="en-US" sz="2400" b="1" dirty="0">
              <a:solidFill>
                <a:srgbClr val="641800"/>
              </a:solidFill>
              <a:latin typeface="Adobe Devanagari"/>
            </a:endParaRPr>
          </a:p>
          <a:p>
            <a:pPr algn="l"/>
            <a:r>
              <a:rPr lang="en-US" sz="1600" b="1" dirty="0">
                <a:solidFill>
                  <a:srgbClr val="641800"/>
                </a:solidFill>
                <a:latin typeface="Adobe Devanagari"/>
              </a:rPr>
              <a:t>External Supervisor</a:t>
            </a:r>
          </a:p>
          <a:p>
            <a:pPr algn="l"/>
            <a:endParaRPr lang="en-US" sz="1600" b="1" dirty="0">
              <a:solidFill>
                <a:srgbClr val="641800"/>
              </a:solidFill>
              <a:latin typeface="Adobe Devanagari"/>
            </a:endParaRPr>
          </a:p>
          <a:p>
            <a:pPr algn="l"/>
            <a:r>
              <a:rPr lang="en-US" sz="1600" b="1" i="1" dirty="0">
                <a:solidFill>
                  <a:srgbClr val="641800"/>
                </a:solidFill>
                <a:latin typeface="Adobe Devanagari"/>
              </a:rPr>
              <a:t>MBBS. MD. (Dermatology)</a:t>
            </a:r>
          </a:p>
          <a:p>
            <a:pPr algn="l"/>
            <a:r>
              <a:rPr lang="en-US" sz="1600" b="1" i="1" dirty="0">
                <a:solidFill>
                  <a:srgbClr val="641800"/>
                </a:solidFill>
                <a:latin typeface="Adobe Devanagari"/>
              </a:rPr>
              <a:t>Consultant Dermatologist</a:t>
            </a:r>
          </a:p>
          <a:p>
            <a:pPr algn="l"/>
            <a:r>
              <a:rPr lang="en-US" sz="1600" b="1" i="1" dirty="0">
                <a:solidFill>
                  <a:srgbClr val="641800"/>
                </a:solidFill>
                <a:latin typeface="Adobe Devanagari"/>
              </a:rPr>
              <a:t>Teaching Hospital - </a:t>
            </a:r>
            <a:r>
              <a:rPr lang="en-US" sz="1600" b="1" i="1" dirty="0" err="1">
                <a:solidFill>
                  <a:srgbClr val="641800"/>
                </a:solidFill>
                <a:latin typeface="Adobe Devanagari"/>
              </a:rPr>
              <a:t>Kalubowila</a:t>
            </a:r>
            <a:endParaRPr lang="en-US" sz="1600" b="1" i="1" dirty="0">
              <a:solidFill>
                <a:srgbClr val="641800"/>
              </a:solidFill>
              <a:latin typeface="Adobe Devanagari"/>
            </a:endParaRPr>
          </a:p>
        </p:txBody>
      </p:sp>
      <p:sp>
        <p:nvSpPr>
          <p:cNvPr id="6" name="Rectangle 5">
            <a:extLst>
              <a:ext uri="{FF2B5EF4-FFF2-40B4-BE49-F238E27FC236}">
                <a16:creationId xmlns:a16="http://schemas.microsoft.com/office/drawing/2014/main" id="{4CF9FC1B-289B-B07D-BD7B-E1A698787DC7}"/>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
        <p:nvSpPr>
          <p:cNvPr id="7" name="Rectangle 6">
            <a:extLst>
              <a:ext uri="{FF2B5EF4-FFF2-40B4-BE49-F238E27FC236}">
                <a16:creationId xmlns:a16="http://schemas.microsoft.com/office/drawing/2014/main" id="{FB9BC5BB-4C4B-3A67-C95D-F063572ABAFA}"/>
              </a:ext>
            </a:extLst>
          </p:cNvPr>
          <p:cNvSpPr/>
          <p:nvPr/>
        </p:nvSpPr>
        <p:spPr>
          <a:xfrm>
            <a:off x="736943" y="3888054"/>
            <a:ext cx="1182880" cy="1522146"/>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dobe Devanagari"/>
            </a:endParaRPr>
          </a:p>
        </p:txBody>
      </p:sp>
      <p:sp>
        <p:nvSpPr>
          <p:cNvPr id="11" name="Title 4">
            <a:extLst>
              <a:ext uri="{FF2B5EF4-FFF2-40B4-BE49-F238E27FC236}">
                <a16:creationId xmlns:a16="http://schemas.microsoft.com/office/drawing/2014/main" id="{7B8EB8B0-4703-D27B-DC2E-02DFA7EB4E05}"/>
              </a:ext>
            </a:extLst>
          </p:cNvPr>
          <p:cNvSpPr txBox="1">
            <a:spLocks/>
          </p:cNvSpPr>
          <p:nvPr/>
        </p:nvSpPr>
        <p:spPr>
          <a:xfrm>
            <a:off x="1972073" y="4135772"/>
            <a:ext cx="3590527" cy="96962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2000" b="1" dirty="0">
                <a:solidFill>
                  <a:srgbClr val="641800"/>
                </a:solidFill>
                <a:latin typeface="Adobe Devanagari"/>
              </a:rPr>
              <a:t>Dr. </a:t>
            </a:r>
            <a:r>
              <a:rPr lang="en-US" sz="2000" b="1" dirty="0" err="1">
                <a:solidFill>
                  <a:srgbClr val="641800"/>
                </a:solidFill>
                <a:latin typeface="Adobe Devanagari"/>
              </a:rPr>
              <a:t>kasun</a:t>
            </a:r>
            <a:r>
              <a:rPr lang="en-US" sz="2000" b="1" dirty="0">
                <a:solidFill>
                  <a:srgbClr val="641800"/>
                </a:solidFill>
                <a:latin typeface="Adobe Devanagari"/>
              </a:rPr>
              <a:t> </a:t>
            </a:r>
            <a:r>
              <a:rPr lang="en-US" sz="2000" b="1" dirty="0" err="1">
                <a:solidFill>
                  <a:srgbClr val="641800"/>
                </a:solidFill>
                <a:latin typeface="Adobe Devanagari"/>
              </a:rPr>
              <a:t>Nayanakantha</a:t>
            </a:r>
            <a:endParaRPr lang="en-US" sz="2000" b="1" dirty="0">
              <a:solidFill>
                <a:srgbClr val="641800"/>
              </a:solidFill>
              <a:latin typeface="Adobe Devanagari"/>
            </a:endParaRPr>
          </a:p>
          <a:p>
            <a:pPr algn="l"/>
            <a:r>
              <a:rPr lang="en-US" sz="1400" b="1" dirty="0">
                <a:solidFill>
                  <a:srgbClr val="641800"/>
                </a:solidFill>
                <a:latin typeface="Adobe Devanagari"/>
              </a:rPr>
              <a:t>External Supervisor</a:t>
            </a:r>
          </a:p>
          <a:p>
            <a:pPr algn="l"/>
            <a:r>
              <a:rPr lang="en-US" sz="1400" b="1" i="1" dirty="0">
                <a:solidFill>
                  <a:srgbClr val="641800"/>
                </a:solidFill>
                <a:latin typeface="Adobe Devanagari"/>
              </a:rPr>
              <a:t>Dermatologist</a:t>
            </a:r>
          </a:p>
        </p:txBody>
      </p:sp>
      <p:cxnSp>
        <p:nvCxnSpPr>
          <p:cNvPr id="13" name="Straight Arrow Connector 12">
            <a:extLst>
              <a:ext uri="{FF2B5EF4-FFF2-40B4-BE49-F238E27FC236}">
                <a16:creationId xmlns:a16="http://schemas.microsoft.com/office/drawing/2014/main" id="{EC437D21-320B-95D8-0CAD-717D0A8853B6}"/>
              </a:ext>
            </a:extLst>
          </p:cNvPr>
          <p:cNvCxnSpPr>
            <a:stCxn id="3" idx="2"/>
          </p:cNvCxnSpPr>
          <p:nvPr/>
        </p:nvCxnSpPr>
        <p:spPr>
          <a:xfrm>
            <a:off x="1333500" y="3002478"/>
            <a:ext cx="0" cy="885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descr="A group of people posing for a photo&#10;&#10;Description automatically generated">
            <a:extLst>
              <a:ext uri="{FF2B5EF4-FFF2-40B4-BE49-F238E27FC236}">
                <a16:creationId xmlns:a16="http://schemas.microsoft.com/office/drawing/2014/main" id="{02BF5DCC-A957-48A0-9DBF-C496F87BB1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5739" y="2698458"/>
            <a:ext cx="4507325" cy="2538294"/>
          </a:xfrm>
          <a:prstGeom prst="rect">
            <a:avLst/>
          </a:prstGeom>
        </p:spPr>
      </p:pic>
      <p:pic>
        <p:nvPicPr>
          <p:cNvPr id="15" name="Picture 14">
            <a:extLst>
              <a:ext uri="{FF2B5EF4-FFF2-40B4-BE49-F238E27FC236}">
                <a16:creationId xmlns:a16="http://schemas.microsoft.com/office/drawing/2014/main" id="{87A190AA-240D-2F27-0CB5-6D8844959A3F}"/>
              </a:ext>
            </a:extLst>
          </p:cNvPr>
          <p:cNvPicPr>
            <a:picLocks noChangeAspect="1"/>
          </p:cNvPicPr>
          <p:nvPr/>
        </p:nvPicPr>
        <p:blipFill rotWithShape="1">
          <a:blip r:embed="rId5"/>
          <a:srcRect t="32168" b="34039"/>
          <a:stretch/>
        </p:blipFill>
        <p:spPr>
          <a:xfrm>
            <a:off x="6565487" y="900533"/>
            <a:ext cx="3312581" cy="978678"/>
          </a:xfrm>
          <a:prstGeom prst="rect">
            <a:avLst/>
          </a:prstGeom>
        </p:spPr>
      </p:pic>
      <p:pic>
        <p:nvPicPr>
          <p:cNvPr id="16" name="Picture 15">
            <a:extLst>
              <a:ext uri="{FF2B5EF4-FFF2-40B4-BE49-F238E27FC236}">
                <a16:creationId xmlns:a16="http://schemas.microsoft.com/office/drawing/2014/main" id="{BA7521E5-5B84-0329-809E-B0EEA04C4E25}"/>
              </a:ext>
            </a:extLst>
          </p:cNvPr>
          <p:cNvPicPr>
            <a:picLocks noChangeAspect="1"/>
          </p:cNvPicPr>
          <p:nvPr/>
        </p:nvPicPr>
        <p:blipFill rotWithShape="1">
          <a:blip r:embed="rId5"/>
          <a:srcRect b="66519"/>
          <a:stretch/>
        </p:blipFill>
        <p:spPr>
          <a:xfrm>
            <a:off x="8584747" y="268952"/>
            <a:ext cx="3312581" cy="969628"/>
          </a:xfrm>
          <a:prstGeom prst="rect">
            <a:avLst/>
          </a:prstGeom>
        </p:spPr>
      </p:pic>
      <p:pic>
        <p:nvPicPr>
          <p:cNvPr id="18" name="Picture 17">
            <a:extLst>
              <a:ext uri="{FF2B5EF4-FFF2-40B4-BE49-F238E27FC236}">
                <a16:creationId xmlns:a16="http://schemas.microsoft.com/office/drawing/2014/main" id="{A33E659A-8367-48F9-26E4-481754EAB5BF}"/>
              </a:ext>
            </a:extLst>
          </p:cNvPr>
          <p:cNvPicPr>
            <a:picLocks noChangeAspect="1"/>
          </p:cNvPicPr>
          <p:nvPr/>
        </p:nvPicPr>
        <p:blipFill rotWithShape="1">
          <a:blip r:embed="rId5"/>
          <a:srcRect t="66206"/>
          <a:stretch/>
        </p:blipFill>
        <p:spPr>
          <a:xfrm>
            <a:off x="8542586" y="1487713"/>
            <a:ext cx="3312581" cy="978678"/>
          </a:xfrm>
          <a:prstGeom prst="rect">
            <a:avLst/>
          </a:prstGeom>
        </p:spPr>
      </p:pic>
      <p:pic>
        <p:nvPicPr>
          <p:cNvPr id="10" name="Picture 9" descr="A group of people standing together&#10;&#10;Description automatically generated">
            <a:extLst>
              <a:ext uri="{FF2B5EF4-FFF2-40B4-BE49-F238E27FC236}">
                <a16:creationId xmlns:a16="http://schemas.microsoft.com/office/drawing/2014/main" id="{22001449-9033-FE9C-825E-5743CE0FA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5775" y="3435576"/>
            <a:ext cx="3590527" cy="2692895"/>
          </a:xfrm>
          <a:prstGeom prst="rect">
            <a:avLst/>
          </a:prstGeom>
        </p:spPr>
      </p:pic>
      <p:pic>
        <p:nvPicPr>
          <p:cNvPr id="8" name="Picture 7" descr="A person wearing a blue lanyard and smiling&#10;&#10;Description automatically generated">
            <a:extLst>
              <a:ext uri="{FF2B5EF4-FFF2-40B4-BE49-F238E27FC236}">
                <a16:creationId xmlns:a16="http://schemas.microsoft.com/office/drawing/2014/main" id="{29041A55-C61D-4607-CF08-DBBCE2C804E1}"/>
              </a:ext>
            </a:extLst>
          </p:cNvPr>
          <p:cNvPicPr>
            <a:picLocks noChangeAspect="1"/>
          </p:cNvPicPr>
          <p:nvPr/>
        </p:nvPicPr>
        <p:blipFill>
          <a:blip r:embed="rId7" cstate="print">
            <a:extLst>
              <a:ext uri="{28A0092B-C50C-407E-A947-70E740481C1C}">
                <a14:useLocalDpi xmlns:a14="http://schemas.microsoft.com/office/drawing/2010/main" val="0"/>
              </a:ext>
            </a:extLst>
          </a:blip>
          <a:srcRect t="9478"/>
          <a:stretch/>
        </p:blipFill>
        <p:spPr>
          <a:xfrm>
            <a:off x="818305" y="3991014"/>
            <a:ext cx="1020155" cy="1328761"/>
          </a:xfrm>
          <a:prstGeom prst="rect">
            <a:avLst/>
          </a:prstGeom>
        </p:spPr>
      </p:pic>
    </p:spTree>
    <p:extLst>
      <p:ext uri="{BB962C8B-B14F-4D97-AF65-F5344CB8AC3E}">
        <p14:creationId xmlns:p14="http://schemas.microsoft.com/office/powerpoint/2010/main" val="374014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39F9A-E37A-32A9-070C-C1763C9D1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90345-F126-932E-A748-16EED109DCA6}"/>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C2ED9C32-8914-74D1-4A55-DB734BF8EFAD}"/>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2B96FB39-39BE-BE7E-F06E-50461F50D647}"/>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46298D9-8FC4-4A8E-102A-5DBC293BA577}"/>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87B360F-CB16-00E9-F5EF-7551C4326BE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110432E2-B25F-C958-553F-2128130724EC}"/>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using </a:t>
            </a:r>
            <a:r>
              <a:rPr lang="en-US" sz="1600" b="1" dirty="0" err="1">
                <a:latin typeface="Adobe Devanagari"/>
              </a:rPr>
              <a:t>ImageDataGenerator</a:t>
            </a:r>
            <a:endParaRPr lang="en-US" sz="1600" b="1" dirty="0">
              <a:latin typeface="Adobe Devanagari"/>
            </a:endParaRPr>
          </a:p>
        </p:txBody>
      </p:sp>
      <p:pic>
        <p:nvPicPr>
          <p:cNvPr id="7" name="Picture 6">
            <a:extLst>
              <a:ext uri="{FF2B5EF4-FFF2-40B4-BE49-F238E27FC236}">
                <a16:creationId xmlns:a16="http://schemas.microsoft.com/office/drawing/2014/main" id="{BAD4B7E6-8521-4597-520C-D23AADF60C21}"/>
              </a:ext>
            </a:extLst>
          </p:cNvPr>
          <p:cNvPicPr>
            <a:picLocks noChangeAspect="1"/>
          </p:cNvPicPr>
          <p:nvPr/>
        </p:nvPicPr>
        <p:blipFill>
          <a:blip r:embed="rId4"/>
          <a:stretch>
            <a:fillRect/>
          </a:stretch>
        </p:blipFill>
        <p:spPr>
          <a:xfrm>
            <a:off x="838200" y="2519361"/>
            <a:ext cx="7458075" cy="3390900"/>
          </a:xfrm>
          <a:prstGeom prst="rect">
            <a:avLst/>
          </a:prstGeom>
        </p:spPr>
      </p:pic>
      <p:pic>
        <p:nvPicPr>
          <p:cNvPr id="10" name="Picture 9" descr="A diagram of a computer model&#10;&#10;Description automatically generated with medium confidence">
            <a:extLst>
              <a:ext uri="{FF2B5EF4-FFF2-40B4-BE49-F238E27FC236}">
                <a16:creationId xmlns:a16="http://schemas.microsoft.com/office/drawing/2014/main" id="{A0F33D48-371E-9662-930B-52CEE8C28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3979" y="1600200"/>
            <a:ext cx="3181350" cy="3838575"/>
          </a:xfrm>
          <a:prstGeom prst="rect">
            <a:avLst/>
          </a:prstGeom>
        </p:spPr>
      </p:pic>
    </p:spTree>
    <p:extLst>
      <p:ext uri="{BB962C8B-B14F-4D97-AF65-F5344CB8AC3E}">
        <p14:creationId xmlns:p14="http://schemas.microsoft.com/office/powerpoint/2010/main" val="423918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8CE46-125B-C0D4-C9D9-614BCF2BB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96214-E844-A577-9A16-E922E01A672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ADE83F9C-CA94-64E8-EFE7-D5C17E086A99}"/>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51F29AAF-EB5D-3696-719E-1CD08B65CCC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1EC4E4E-D5BB-1694-E3A0-277A33A23224}"/>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AF6CCBD9-7A51-CB2C-F229-7638764B30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2F93E0C9-FC38-FCA4-9212-EE61DAFB76E0}"/>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Data Augmentation Visualization</a:t>
            </a:r>
          </a:p>
        </p:txBody>
      </p:sp>
      <p:pic>
        <p:nvPicPr>
          <p:cNvPr id="9" name="Picture 8">
            <a:extLst>
              <a:ext uri="{FF2B5EF4-FFF2-40B4-BE49-F238E27FC236}">
                <a16:creationId xmlns:a16="http://schemas.microsoft.com/office/drawing/2014/main" id="{8BFCAD02-583C-40B9-5C03-588F40987AE2}"/>
              </a:ext>
            </a:extLst>
          </p:cNvPr>
          <p:cNvPicPr>
            <a:picLocks noChangeAspect="1"/>
          </p:cNvPicPr>
          <p:nvPr/>
        </p:nvPicPr>
        <p:blipFill>
          <a:blip r:embed="rId4"/>
          <a:stretch>
            <a:fillRect/>
          </a:stretch>
        </p:blipFill>
        <p:spPr>
          <a:xfrm>
            <a:off x="838200" y="2514601"/>
            <a:ext cx="5320385" cy="2743200"/>
          </a:xfrm>
          <a:prstGeom prst="rect">
            <a:avLst/>
          </a:prstGeom>
        </p:spPr>
      </p:pic>
      <p:pic>
        <p:nvPicPr>
          <p:cNvPr id="12" name="Picture 11" descr="A collage of a person's face&#10;&#10;Description automatically generated">
            <a:extLst>
              <a:ext uri="{FF2B5EF4-FFF2-40B4-BE49-F238E27FC236}">
                <a16:creationId xmlns:a16="http://schemas.microsoft.com/office/drawing/2014/main" id="{682B14E6-E488-0CD8-F44E-FCF50BA0D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326" y="2183686"/>
            <a:ext cx="5665033" cy="3349758"/>
          </a:xfrm>
          <a:prstGeom prst="rect">
            <a:avLst/>
          </a:prstGeom>
        </p:spPr>
      </p:pic>
    </p:spTree>
    <p:extLst>
      <p:ext uri="{BB962C8B-B14F-4D97-AF65-F5344CB8AC3E}">
        <p14:creationId xmlns:p14="http://schemas.microsoft.com/office/powerpoint/2010/main" val="3491659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146D-DB08-02F6-FCF1-D3BF114F5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7080C-C33C-C6F9-F630-CA13163FB335}"/>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4062B17D-C349-8E39-4B18-3A181636A2D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0E82B52-2B76-0B35-FF83-7C6FE7A7AE7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1B35FCC-FC1E-188F-FC02-8A3D6E2B2060}"/>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Augmentation</a:t>
            </a:r>
            <a:endParaRPr lang="en-US" sz="4000" dirty="0"/>
          </a:p>
        </p:txBody>
      </p:sp>
      <p:sp>
        <p:nvSpPr>
          <p:cNvPr id="8" name="Rectangle 7">
            <a:extLst>
              <a:ext uri="{FF2B5EF4-FFF2-40B4-BE49-F238E27FC236}">
                <a16:creationId xmlns:a16="http://schemas.microsoft.com/office/drawing/2014/main" id="{2CA4A3A1-1BC9-B026-047A-F9ABEDD23E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3" name="Rectangle: Diagonal Corners Rounded 2">
            <a:extLst>
              <a:ext uri="{FF2B5EF4-FFF2-40B4-BE49-F238E27FC236}">
                <a16:creationId xmlns:a16="http://schemas.microsoft.com/office/drawing/2014/main" id="{C788A8C4-68C9-9B68-575F-C5C47BA76689}"/>
              </a:ext>
            </a:extLst>
          </p:cNvPr>
          <p:cNvSpPr/>
          <p:nvPr/>
        </p:nvSpPr>
        <p:spPr>
          <a:xfrm>
            <a:off x="762000" y="14478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Color Based Augmentation Visualization</a:t>
            </a:r>
          </a:p>
        </p:txBody>
      </p:sp>
      <p:pic>
        <p:nvPicPr>
          <p:cNvPr id="7" name="Picture 6">
            <a:extLst>
              <a:ext uri="{FF2B5EF4-FFF2-40B4-BE49-F238E27FC236}">
                <a16:creationId xmlns:a16="http://schemas.microsoft.com/office/drawing/2014/main" id="{B3039B47-4FB8-1B81-F896-23BD980BDE66}"/>
              </a:ext>
            </a:extLst>
          </p:cNvPr>
          <p:cNvPicPr>
            <a:picLocks noChangeAspect="1"/>
          </p:cNvPicPr>
          <p:nvPr/>
        </p:nvPicPr>
        <p:blipFill>
          <a:blip r:embed="rId4"/>
          <a:stretch>
            <a:fillRect/>
          </a:stretch>
        </p:blipFill>
        <p:spPr>
          <a:xfrm>
            <a:off x="5867400" y="609600"/>
            <a:ext cx="6169090" cy="1833431"/>
          </a:xfrm>
          <a:prstGeom prst="rect">
            <a:avLst/>
          </a:prstGeom>
        </p:spPr>
      </p:pic>
      <p:pic>
        <p:nvPicPr>
          <p:cNvPr id="11" name="Picture 10" descr="A collage of several images of a person's face&#10;&#10;Description automatically generated">
            <a:extLst>
              <a:ext uri="{FF2B5EF4-FFF2-40B4-BE49-F238E27FC236}">
                <a16:creationId xmlns:a16="http://schemas.microsoft.com/office/drawing/2014/main" id="{A803D558-16C3-6EED-CB3C-B072263B8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990" y="2572232"/>
            <a:ext cx="7955810" cy="3405809"/>
          </a:xfrm>
          <a:prstGeom prst="rect">
            <a:avLst/>
          </a:prstGeom>
        </p:spPr>
      </p:pic>
    </p:spTree>
    <p:extLst>
      <p:ext uri="{BB962C8B-B14F-4D97-AF65-F5344CB8AC3E}">
        <p14:creationId xmlns:p14="http://schemas.microsoft.com/office/powerpoint/2010/main" val="18251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7F88-48E9-E52E-8CD7-82B677759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4C516-5687-2BF2-7C6E-BB19619161A3}"/>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8AE59F25-7BBD-FC2E-904C-2A3C0361D36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D081B52-70AE-35E3-ABC3-CF974A1BCCBD}"/>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6D078FD-63A8-FE60-530D-DFDCE4A5456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Data Preprocessing</a:t>
            </a:r>
            <a:endParaRPr lang="en-US" sz="4000" dirty="0"/>
          </a:p>
        </p:txBody>
      </p:sp>
      <p:sp>
        <p:nvSpPr>
          <p:cNvPr id="8" name="Rectangle 7">
            <a:extLst>
              <a:ext uri="{FF2B5EF4-FFF2-40B4-BE49-F238E27FC236}">
                <a16:creationId xmlns:a16="http://schemas.microsoft.com/office/drawing/2014/main" id="{CD8E468F-FB0C-82CD-7993-C809E932DD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6" name="Picture 5">
            <a:extLst>
              <a:ext uri="{FF2B5EF4-FFF2-40B4-BE49-F238E27FC236}">
                <a16:creationId xmlns:a16="http://schemas.microsoft.com/office/drawing/2014/main" id="{5025FC34-A7F7-8A79-D1CF-9500D0002A55}"/>
              </a:ext>
            </a:extLst>
          </p:cNvPr>
          <p:cNvPicPr>
            <a:picLocks noChangeAspect="1"/>
          </p:cNvPicPr>
          <p:nvPr/>
        </p:nvPicPr>
        <p:blipFill>
          <a:blip r:embed="rId4"/>
          <a:stretch>
            <a:fillRect/>
          </a:stretch>
        </p:blipFill>
        <p:spPr>
          <a:xfrm>
            <a:off x="846553" y="2438399"/>
            <a:ext cx="4854337" cy="2193927"/>
          </a:xfrm>
          <a:prstGeom prst="rect">
            <a:avLst/>
          </a:prstGeom>
        </p:spPr>
      </p:pic>
      <p:pic>
        <p:nvPicPr>
          <p:cNvPr id="9" name="Picture 8">
            <a:extLst>
              <a:ext uri="{FF2B5EF4-FFF2-40B4-BE49-F238E27FC236}">
                <a16:creationId xmlns:a16="http://schemas.microsoft.com/office/drawing/2014/main" id="{A467093C-FCB0-E36A-D319-3C9CFFD94330}"/>
              </a:ext>
            </a:extLst>
          </p:cNvPr>
          <p:cNvPicPr>
            <a:picLocks noChangeAspect="1"/>
          </p:cNvPicPr>
          <p:nvPr/>
        </p:nvPicPr>
        <p:blipFill>
          <a:blip r:embed="rId5"/>
          <a:stretch>
            <a:fillRect/>
          </a:stretch>
        </p:blipFill>
        <p:spPr>
          <a:xfrm>
            <a:off x="6400800" y="3800755"/>
            <a:ext cx="4792245" cy="2371445"/>
          </a:xfrm>
          <a:prstGeom prst="rect">
            <a:avLst/>
          </a:prstGeom>
        </p:spPr>
      </p:pic>
      <p:sp>
        <p:nvSpPr>
          <p:cNvPr id="10" name="Rectangle: Diagonal Corners Rounded 9">
            <a:extLst>
              <a:ext uri="{FF2B5EF4-FFF2-40B4-BE49-F238E27FC236}">
                <a16:creationId xmlns:a16="http://schemas.microsoft.com/office/drawing/2014/main" id="{D9753630-407E-586C-E37C-414A17413172}"/>
              </a:ext>
            </a:extLst>
          </p:cNvPr>
          <p:cNvSpPr/>
          <p:nvPr/>
        </p:nvSpPr>
        <p:spPr>
          <a:xfrm>
            <a:off x="838200" y="1600200"/>
            <a:ext cx="4817644" cy="625474"/>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Adobe Devanagari"/>
              </a:rPr>
              <a:t>Splitting Dataset Into Training and Validation</a:t>
            </a:r>
          </a:p>
        </p:txBody>
      </p:sp>
      <p:pic>
        <p:nvPicPr>
          <p:cNvPr id="12" name="Picture 11">
            <a:extLst>
              <a:ext uri="{FF2B5EF4-FFF2-40B4-BE49-F238E27FC236}">
                <a16:creationId xmlns:a16="http://schemas.microsoft.com/office/drawing/2014/main" id="{A9693A64-F0DF-A5B3-A397-6309EDA6C5B4}"/>
              </a:ext>
            </a:extLst>
          </p:cNvPr>
          <p:cNvPicPr>
            <a:picLocks noChangeAspect="1"/>
          </p:cNvPicPr>
          <p:nvPr/>
        </p:nvPicPr>
        <p:blipFill>
          <a:blip r:embed="rId6"/>
          <a:stretch>
            <a:fillRect/>
          </a:stretch>
        </p:blipFill>
        <p:spPr>
          <a:xfrm>
            <a:off x="6053722" y="871338"/>
            <a:ext cx="5486400" cy="2777017"/>
          </a:xfrm>
          <a:prstGeom prst="rect">
            <a:avLst/>
          </a:prstGeom>
        </p:spPr>
      </p:pic>
    </p:spTree>
    <p:extLst>
      <p:ext uri="{BB962C8B-B14F-4D97-AF65-F5344CB8AC3E}">
        <p14:creationId xmlns:p14="http://schemas.microsoft.com/office/powerpoint/2010/main" val="374637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40556-A938-90F1-14B2-149184E5F6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E30204-06D1-A7C1-880D-33925D6A1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3" name="Content Placeholder 5">
            <a:extLst>
              <a:ext uri="{FF2B5EF4-FFF2-40B4-BE49-F238E27FC236}">
                <a16:creationId xmlns:a16="http://schemas.microsoft.com/office/drawing/2014/main" id="{89E028F2-24E2-8939-0EA1-464F41651996}"/>
              </a:ext>
            </a:extLst>
          </p:cNvPr>
          <p:cNvSpPr txBox="1">
            <a:spLocks/>
          </p:cNvSpPr>
          <p:nvPr/>
        </p:nvSpPr>
        <p:spPr>
          <a:xfrm>
            <a:off x="609600" y="290873"/>
            <a:ext cx="10972800" cy="61598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b="1" dirty="0">
                <a:latin typeface="Adobe Devanagari"/>
              </a:rPr>
              <a:t>Previous Research Comparison</a:t>
            </a:r>
          </a:p>
        </p:txBody>
      </p:sp>
      <p:sp>
        <p:nvSpPr>
          <p:cNvPr id="4" name="Rectangle: Diagonal Corners Rounded 3">
            <a:extLst>
              <a:ext uri="{FF2B5EF4-FFF2-40B4-BE49-F238E27FC236}">
                <a16:creationId xmlns:a16="http://schemas.microsoft.com/office/drawing/2014/main" id="{77CF058D-727D-8961-E5D3-BC594A1C6274}"/>
              </a:ext>
            </a:extLst>
          </p:cNvPr>
          <p:cNvSpPr/>
          <p:nvPr/>
        </p:nvSpPr>
        <p:spPr>
          <a:xfrm>
            <a:off x="521278"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[1]</a:t>
            </a:r>
          </a:p>
          <a:p>
            <a:pPr algn="ctr"/>
            <a:endParaRPr lang="en-US" sz="1600" b="1" dirty="0">
              <a:solidFill>
                <a:srgbClr val="641800"/>
              </a:solidFill>
              <a:latin typeface="Adobe Devanagari"/>
            </a:endParaRPr>
          </a:p>
          <a:p>
            <a:pPr algn="ctr"/>
            <a:r>
              <a:rPr lang="en-US" sz="1600" dirty="0">
                <a:solidFill>
                  <a:srgbClr val="641800"/>
                </a:solidFill>
                <a:latin typeface="Adobe Devanagari"/>
              </a:rPr>
              <a:t>CNN was used for Acne classification tasks and achieved an accuracy of 68%</a:t>
            </a:r>
          </a:p>
        </p:txBody>
      </p:sp>
      <p:sp>
        <p:nvSpPr>
          <p:cNvPr id="5" name="Rectangle: Diagonal Corners Rounded 4">
            <a:extLst>
              <a:ext uri="{FF2B5EF4-FFF2-40B4-BE49-F238E27FC236}">
                <a16:creationId xmlns:a16="http://schemas.microsoft.com/office/drawing/2014/main" id="{9A2E46ED-33CA-2142-C2C1-736C736EAFBA}"/>
              </a:ext>
            </a:extLst>
          </p:cNvPr>
          <p:cNvSpPr/>
          <p:nvPr/>
        </p:nvSpPr>
        <p:spPr>
          <a:xfrm>
            <a:off x="4389582"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[2]</a:t>
            </a:r>
          </a:p>
          <a:p>
            <a:pPr algn="ctr"/>
            <a:endParaRPr lang="en-US" sz="1600" b="1" dirty="0">
              <a:solidFill>
                <a:srgbClr val="641800"/>
              </a:solidFill>
              <a:latin typeface="Adobe Devanagari"/>
            </a:endParaRPr>
          </a:p>
          <a:p>
            <a:pPr algn="ctr"/>
            <a:r>
              <a:rPr lang="en-US" sz="1600" dirty="0">
                <a:solidFill>
                  <a:srgbClr val="641800"/>
                </a:solidFill>
                <a:latin typeface="Adobe Devanagari"/>
              </a:rPr>
              <a:t>VGG16 with PLSBRACNE01 dataset was used for classification tasks and achieved an accuracy of 60%</a:t>
            </a:r>
          </a:p>
        </p:txBody>
      </p:sp>
      <p:sp>
        <p:nvSpPr>
          <p:cNvPr id="6" name="Rectangle: Diagonal Corners Rounded 5">
            <a:extLst>
              <a:ext uri="{FF2B5EF4-FFF2-40B4-BE49-F238E27FC236}">
                <a16:creationId xmlns:a16="http://schemas.microsoft.com/office/drawing/2014/main" id="{710217A3-8E03-90BA-4377-BCA3D41A7EB4}"/>
              </a:ext>
            </a:extLst>
          </p:cNvPr>
          <p:cNvSpPr/>
          <p:nvPr/>
        </p:nvSpPr>
        <p:spPr>
          <a:xfrm>
            <a:off x="8257886"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[3]</a:t>
            </a:r>
          </a:p>
          <a:p>
            <a:pPr algn="ctr"/>
            <a:endParaRPr lang="en-US" sz="1600" b="1" dirty="0">
              <a:solidFill>
                <a:srgbClr val="641800"/>
              </a:solidFill>
              <a:latin typeface="Adobe Devanagari"/>
            </a:endParaRPr>
          </a:p>
          <a:p>
            <a:pPr algn="ctr"/>
            <a:r>
              <a:rPr lang="en-US" sz="1600" dirty="0">
                <a:solidFill>
                  <a:srgbClr val="641800"/>
                </a:solidFill>
                <a:latin typeface="Adobe Devanagari"/>
              </a:rPr>
              <a:t> Acne lesions was classified with 80% accuracy using fuzzy-c-means</a:t>
            </a:r>
          </a:p>
        </p:txBody>
      </p:sp>
      <p:sp>
        <p:nvSpPr>
          <p:cNvPr id="7" name="Rectangle: Diagonal Corners Rounded 6">
            <a:extLst>
              <a:ext uri="{FF2B5EF4-FFF2-40B4-BE49-F238E27FC236}">
                <a16:creationId xmlns:a16="http://schemas.microsoft.com/office/drawing/2014/main" id="{D8F44405-19EB-07A3-AC1E-CE1812BA0C71}"/>
              </a:ext>
            </a:extLst>
          </p:cNvPr>
          <p:cNvSpPr/>
          <p:nvPr/>
        </p:nvSpPr>
        <p:spPr>
          <a:xfrm>
            <a:off x="521278" y="3691730"/>
            <a:ext cx="3429000" cy="2205831"/>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[4]</a:t>
            </a:r>
          </a:p>
          <a:p>
            <a:pPr algn="ctr"/>
            <a:endParaRPr lang="en-US" sz="1600" b="1" dirty="0">
              <a:solidFill>
                <a:srgbClr val="641800"/>
              </a:solidFill>
              <a:latin typeface="Adobe Devanagari"/>
            </a:endParaRPr>
          </a:p>
          <a:p>
            <a:pPr algn="ctr"/>
            <a:r>
              <a:rPr lang="en-US" sz="1600" dirty="0">
                <a:solidFill>
                  <a:srgbClr val="641800"/>
                </a:solidFill>
                <a:latin typeface="Adobe Devanagari"/>
              </a:rPr>
              <a:t>Used Weightless Inception Model for acne subtype and severity detection and gain validation accuracy of 54%</a:t>
            </a:r>
          </a:p>
        </p:txBody>
      </p:sp>
      <p:sp>
        <p:nvSpPr>
          <p:cNvPr id="8" name="Rectangle: Diagonal Corners Rounded 7">
            <a:extLst>
              <a:ext uri="{FF2B5EF4-FFF2-40B4-BE49-F238E27FC236}">
                <a16:creationId xmlns:a16="http://schemas.microsoft.com/office/drawing/2014/main" id="{8957F7B7-BCA9-33C0-72D6-382F136EB7BA}"/>
              </a:ext>
            </a:extLst>
          </p:cNvPr>
          <p:cNvSpPr/>
          <p:nvPr/>
        </p:nvSpPr>
        <p:spPr>
          <a:xfrm>
            <a:off x="4381500" y="3687761"/>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[5]</a:t>
            </a:r>
          </a:p>
          <a:p>
            <a:pPr algn="ctr"/>
            <a:endParaRPr lang="en-US" sz="1600" b="1" dirty="0">
              <a:solidFill>
                <a:srgbClr val="641800"/>
              </a:solidFill>
              <a:latin typeface="Adobe Devanagari"/>
            </a:endParaRPr>
          </a:p>
          <a:p>
            <a:pPr algn="ctr"/>
            <a:r>
              <a:rPr lang="en-US" sz="1600" dirty="0">
                <a:solidFill>
                  <a:srgbClr val="641800"/>
                </a:solidFill>
                <a:latin typeface="Adobe Devanagari"/>
              </a:rPr>
              <a:t>Used k-means clustering, HSV model segmentation techniques, two level k-means clustering used and achieved an accuracy of about 70%</a:t>
            </a:r>
          </a:p>
        </p:txBody>
      </p:sp>
      <p:sp>
        <p:nvSpPr>
          <p:cNvPr id="9" name="Rectangle 8">
            <a:extLst>
              <a:ext uri="{FF2B5EF4-FFF2-40B4-BE49-F238E27FC236}">
                <a16:creationId xmlns:a16="http://schemas.microsoft.com/office/drawing/2014/main" id="{515DED18-B0C5-A976-18F0-DD440A18B7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0" name="Rectangle: Diagonal Corners Rounded 9">
            <a:extLst>
              <a:ext uri="{FF2B5EF4-FFF2-40B4-BE49-F238E27FC236}">
                <a16:creationId xmlns:a16="http://schemas.microsoft.com/office/drawing/2014/main" id="{BFA38FE2-DC25-FD70-D204-6FF4E0D44000}"/>
              </a:ext>
            </a:extLst>
          </p:cNvPr>
          <p:cNvSpPr/>
          <p:nvPr/>
        </p:nvSpPr>
        <p:spPr>
          <a:xfrm>
            <a:off x="8257886" y="3691730"/>
            <a:ext cx="3429000" cy="220583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latin typeface="Adobe Devanagari"/>
              </a:rPr>
              <a:t>DermaScope</a:t>
            </a:r>
            <a:r>
              <a:rPr lang="en-US" sz="1600" b="1" dirty="0">
                <a:latin typeface="Adobe Devanagari"/>
              </a:rPr>
              <a:t> AI</a:t>
            </a:r>
          </a:p>
          <a:p>
            <a:pPr algn="ctr"/>
            <a:endParaRPr lang="en-US" sz="1400" b="1" dirty="0">
              <a:latin typeface="Adobe Devanagari"/>
            </a:endParaRPr>
          </a:p>
          <a:p>
            <a:pPr algn="ctr"/>
            <a:r>
              <a:rPr lang="en-US" sz="1600" dirty="0">
                <a:latin typeface="Adobe Devanagari"/>
              </a:rPr>
              <a:t>A CNN model with Acne localization and red-lesion enhancement achieved 93% accuracy for acne detection and achieved 74% for acne severity detection .</a:t>
            </a:r>
          </a:p>
        </p:txBody>
      </p:sp>
    </p:spTree>
    <p:extLst>
      <p:ext uri="{BB962C8B-B14F-4D97-AF65-F5344CB8AC3E}">
        <p14:creationId xmlns:p14="http://schemas.microsoft.com/office/powerpoint/2010/main" val="3374343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E06A-2FAD-BC30-1E6B-23390A336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217F3-4290-525B-9DC0-9C794B8B802D}"/>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D5F4887A-F679-A6ED-3E92-F6A25702F81B}"/>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8BD0BDC3-6EFC-C0C7-1694-8D796704ECE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AD8B42E-8E51-A34E-17E7-839C6EC8675D}"/>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Models for Acne Detection</a:t>
            </a:r>
            <a:endParaRPr lang="en-US" sz="4000" dirty="0"/>
          </a:p>
        </p:txBody>
      </p:sp>
      <p:sp>
        <p:nvSpPr>
          <p:cNvPr id="8" name="Rectangle 7">
            <a:extLst>
              <a:ext uri="{FF2B5EF4-FFF2-40B4-BE49-F238E27FC236}">
                <a16:creationId xmlns:a16="http://schemas.microsoft.com/office/drawing/2014/main" id="{61539635-A641-6C2F-4FB7-4FC8EA1566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graphicFrame>
        <p:nvGraphicFramePr>
          <p:cNvPr id="6" name="Table 5">
            <a:extLst>
              <a:ext uri="{FF2B5EF4-FFF2-40B4-BE49-F238E27FC236}">
                <a16:creationId xmlns:a16="http://schemas.microsoft.com/office/drawing/2014/main" id="{61DD75E8-5345-625E-A675-1B7421F30064}"/>
              </a:ext>
            </a:extLst>
          </p:cNvPr>
          <p:cNvGraphicFramePr>
            <a:graphicFrameLocks noGrp="1"/>
          </p:cNvGraphicFramePr>
          <p:nvPr/>
        </p:nvGraphicFramePr>
        <p:xfrm>
          <a:off x="2236967" y="1477964"/>
          <a:ext cx="7607300" cy="4287739"/>
        </p:xfrm>
        <a:graphic>
          <a:graphicData uri="http://schemas.openxmlformats.org/drawingml/2006/table">
            <a:tbl>
              <a:tblPr firstRow="1" bandRow="1">
                <a:tableStyleId>{073A0DAA-6AF3-43AB-8588-CEC1D06C72B9}</a:tableStyleId>
              </a:tblPr>
              <a:tblGrid>
                <a:gridCol w="3847370">
                  <a:extLst>
                    <a:ext uri="{9D8B030D-6E8A-4147-A177-3AD203B41FA5}">
                      <a16:colId xmlns:a16="http://schemas.microsoft.com/office/drawing/2014/main" val="1242395879"/>
                    </a:ext>
                  </a:extLst>
                </a:gridCol>
                <a:gridCol w="3759930">
                  <a:extLst>
                    <a:ext uri="{9D8B030D-6E8A-4147-A177-3AD203B41FA5}">
                      <a16:colId xmlns:a16="http://schemas.microsoft.com/office/drawing/2014/main" val="1186637928"/>
                    </a:ext>
                  </a:extLst>
                </a:gridCol>
              </a:tblGrid>
              <a:tr h="619776">
                <a:tc>
                  <a:txBody>
                    <a:bodyPr/>
                    <a:lstStyle/>
                    <a:p>
                      <a:pPr algn="ctr"/>
                      <a:r>
                        <a:rPr lang="en-US" dirty="0">
                          <a:latin typeface="Adobe Devanagari"/>
                        </a:rPr>
                        <a:t>Deep Learning Model</a:t>
                      </a:r>
                    </a:p>
                  </a:txBody>
                  <a:tcPr>
                    <a:solidFill>
                      <a:srgbClr val="641800"/>
                    </a:solidFill>
                  </a:tcPr>
                </a:tc>
                <a:tc>
                  <a:txBody>
                    <a:bodyPr/>
                    <a:lstStyle/>
                    <a:p>
                      <a:pPr algn="ctr"/>
                      <a:r>
                        <a:rPr lang="en-US" dirty="0">
                          <a:latin typeface="Adobe Devanagari"/>
                        </a:rPr>
                        <a:t>Accuracy</a:t>
                      </a:r>
                    </a:p>
                  </a:txBody>
                  <a:tcPr>
                    <a:solidFill>
                      <a:srgbClr val="641800"/>
                    </a:solidFill>
                  </a:tcPr>
                </a:tc>
                <a:extLst>
                  <a:ext uri="{0D108BD9-81ED-4DB2-BD59-A6C34878D82A}">
                    <a16:rowId xmlns:a16="http://schemas.microsoft.com/office/drawing/2014/main" val="3699347469"/>
                  </a:ext>
                </a:extLst>
              </a:tr>
              <a:tr h="569083">
                <a:tc>
                  <a:txBody>
                    <a:bodyPr/>
                    <a:lstStyle/>
                    <a:p>
                      <a:r>
                        <a:rPr lang="en-US" sz="1600" dirty="0">
                          <a:latin typeface="Adobe Devanagari"/>
                        </a:rPr>
                        <a:t>CNN</a:t>
                      </a:r>
                    </a:p>
                  </a:txBody>
                  <a:tcPr>
                    <a:solidFill>
                      <a:srgbClr val="DFC4A7"/>
                    </a:solidFill>
                  </a:tcPr>
                </a:tc>
                <a:tc>
                  <a:txBody>
                    <a:bodyPr/>
                    <a:lstStyle/>
                    <a:p>
                      <a:r>
                        <a:rPr lang="en-US" sz="1600" dirty="0">
                          <a:latin typeface="Adobe Devanagari"/>
                        </a:rPr>
                        <a:t>93.73%</a:t>
                      </a:r>
                    </a:p>
                  </a:txBody>
                  <a:tcPr>
                    <a:solidFill>
                      <a:srgbClr val="DFC4A7"/>
                    </a:solidFill>
                  </a:tcPr>
                </a:tc>
                <a:extLst>
                  <a:ext uri="{0D108BD9-81ED-4DB2-BD59-A6C34878D82A}">
                    <a16:rowId xmlns:a16="http://schemas.microsoft.com/office/drawing/2014/main" val="2307467135"/>
                  </a:ext>
                </a:extLst>
              </a:tr>
              <a:tr h="619776">
                <a:tc>
                  <a:txBody>
                    <a:bodyPr/>
                    <a:lstStyle/>
                    <a:p>
                      <a:r>
                        <a:rPr lang="en-US" sz="1600" dirty="0">
                          <a:latin typeface="Adobe Devanagari"/>
                        </a:rPr>
                        <a:t>VGG16</a:t>
                      </a:r>
                    </a:p>
                  </a:txBody>
                  <a:tcPr>
                    <a:solidFill>
                      <a:schemeClr val="bg1">
                        <a:lumMod val="95000"/>
                      </a:schemeClr>
                    </a:solidFill>
                  </a:tcPr>
                </a:tc>
                <a:tc>
                  <a:txBody>
                    <a:bodyPr/>
                    <a:lstStyle/>
                    <a:p>
                      <a:r>
                        <a:rPr lang="en-US" sz="1600" dirty="0">
                          <a:latin typeface="Adobe Devanagari"/>
                        </a:rPr>
                        <a:t>99.28%</a:t>
                      </a:r>
                    </a:p>
                  </a:txBody>
                  <a:tcPr>
                    <a:solidFill>
                      <a:schemeClr val="bg1">
                        <a:lumMod val="95000"/>
                      </a:schemeClr>
                    </a:solidFill>
                  </a:tcPr>
                </a:tc>
                <a:extLst>
                  <a:ext uri="{0D108BD9-81ED-4DB2-BD59-A6C34878D82A}">
                    <a16:rowId xmlns:a16="http://schemas.microsoft.com/office/drawing/2014/main" val="2565097523"/>
                  </a:ext>
                </a:extLst>
              </a:tr>
              <a:tr h="619776">
                <a:tc>
                  <a:txBody>
                    <a:bodyPr/>
                    <a:lstStyle/>
                    <a:p>
                      <a:r>
                        <a:rPr lang="en-US" sz="1600" dirty="0">
                          <a:latin typeface="Adobe Devanagari"/>
                        </a:rPr>
                        <a:t>VGG19</a:t>
                      </a:r>
                    </a:p>
                  </a:txBody>
                  <a:tcPr>
                    <a:solidFill>
                      <a:srgbClr val="DFC4A7"/>
                    </a:solidFill>
                  </a:tcPr>
                </a:tc>
                <a:tc>
                  <a:txBody>
                    <a:bodyPr/>
                    <a:lstStyle/>
                    <a:p>
                      <a:r>
                        <a:rPr lang="en-US" sz="1600" dirty="0">
                          <a:latin typeface="Adobe Devanagari"/>
                        </a:rPr>
                        <a:t>98.07%</a:t>
                      </a:r>
                    </a:p>
                  </a:txBody>
                  <a:tcPr>
                    <a:solidFill>
                      <a:srgbClr val="DFC4A7"/>
                    </a:solidFill>
                  </a:tcPr>
                </a:tc>
                <a:extLst>
                  <a:ext uri="{0D108BD9-81ED-4DB2-BD59-A6C34878D82A}">
                    <a16:rowId xmlns:a16="http://schemas.microsoft.com/office/drawing/2014/main" val="2170644636"/>
                  </a:ext>
                </a:extLst>
              </a:tr>
              <a:tr h="619776">
                <a:tc>
                  <a:txBody>
                    <a:bodyPr/>
                    <a:lstStyle/>
                    <a:p>
                      <a:r>
                        <a:rPr lang="en-US" sz="1600" dirty="0" err="1">
                          <a:latin typeface="Adobe Devanagari"/>
                        </a:rPr>
                        <a:t>ViT</a:t>
                      </a:r>
                      <a:endParaRPr lang="en-US" sz="1600" b="0" dirty="0">
                        <a:effectLst/>
                        <a:latin typeface="Adobe Devanagari"/>
                      </a:endParaRPr>
                    </a:p>
                  </a:txBody>
                  <a:tcPr>
                    <a:solidFill>
                      <a:schemeClr val="bg1">
                        <a:lumMod val="95000"/>
                      </a:schemeClr>
                    </a:solidFill>
                  </a:tcPr>
                </a:tc>
                <a:tc>
                  <a:txBody>
                    <a:bodyPr/>
                    <a:lstStyle/>
                    <a:p>
                      <a:r>
                        <a:rPr lang="en-US" sz="1600" dirty="0">
                          <a:latin typeface="Adobe Devanagari"/>
                        </a:rPr>
                        <a:t>80.47%</a:t>
                      </a:r>
                    </a:p>
                  </a:txBody>
                  <a:tcPr>
                    <a:solidFill>
                      <a:schemeClr val="bg1">
                        <a:lumMod val="95000"/>
                      </a:schemeClr>
                    </a:solidFill>
                  </a:tcPr>
                </a:tc>
                <a:extLst>
                  <a:ext uri="{0D108BD9-81ED-4DB2-BD59-A6C34878D82A}">
                    <a16:rowId xmlns:a16="http://schemas.microsoft.com/office/drawing/2014/main" val="1188851085"/>
                  </a:ext>
                </a:extLst>
              </a:tr>
              <a:tr h="619776">
                <a:tc>
                  <a:txBody>
                    <a:bodyPr/>
                    <a:lstStyle/>
                    <a:p>
                      <a:r>
                        <a:rPr lang="en-US" sz="1600" dirty="0">
                          <a:latin typeface="Adobe Devanagari"/>
                        </a:rPr>
                        <a:t>Siamese</a:t>
                      </a:r>
                    </a:p>
                  </a:txBody>
                  <a:tcPr>
                    <a:solidFill>
                      <a:srgbClr val="DFC4A7"/>
                    </a:solidFill>
                  </a:tcPr>
                </a:tc>
                <a:tc>
                  <a:txBody>
                    <a:bodyPr/>
                    <a:lstStyle/>
                    <a:p>
                      <a:r>
                        <a:rPr lang="en-US" sz="1600" dirty="0">
                          <a:latin typeface="Adobe Devanagari"/>
                        </a:rPr>
                        <a:t>91.30%</a:t>
                      </a:r>
                    </a:p>
                  </a:txBody>
                  <a:tcPr>
                    <a:solidFill>
                      <a:srgbClr val="DFC4A7"/>
                    </a:solidFill>
                  </a:tcPr>
                </a:tc>
                <a:extLst>
                  <a:ext uri="{0D108BD9-81ED-4DB2-BD59-A6C34878D82A}">
                    <a16:rowId xmlns:a16="http://schemas.microsoft.com/office/drawing/2014/main" val="2720766156"/>
                  </a:ext>
                </a:extLst>
              </a:tr>
              <a:tr h="619776">
                <a:tc>
                  <a:txBody>
                    <a:bodyPr/>
                    <a:lstStyle/>
                    <a:p>
                      <a:r>
                        <a:rPr lang="en-US" sz="1600" dirty="0" err="1">
                          <a:latin typeface="Adobe Devanagari"/>
                        </a:rPr>
                        <a:t>ResNet</a:t>
                      </a:r>
                      <a:endParaRPr lang="en-US" sz="1600" dirty="0">
                        <a:latin typeface="Adobe Devanagari"/>
                      </a:endParaRPr>
                    </a:p>
                  </a:txBody>
                  <a:tcPr>
                    <a:solidFill>
                      <a:schemeClr val="bg1">
                        <a:lumMod val="95000"/>
                      </a:schemeClr>
                    </a:solidFill>
                  </a:tcPr>
                </a:tc>
                <a:tc>
                  <a:txBody>
                    <a:bodyPr/>
                    <a:lstStyle/>
                    <a:p>
                      <a:r>
                        <a:rPr lang="en-US" sz="1600" dirty="0">
                          <a:latin typeface="Adobe Devanagari"/>
                        </a:rPr>
                        <a:t>95.18%</a:t>
                      </a:r>
                    </a:p>
                  </a:txBody>
                  <a:tcPr>
                    <a:solidFill>
                      <a:schemeClr val="bg1">
                        <a:lumMod val="95000"/>
                      </a:schemeClr>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98458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A8EC-551B-6819-20E6-5381737FD4A2}"/>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D605826A-8EF1-C1AB-12EB-BA357F2E4F9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D5F7CA3-3855-26E8-0EC6-60B1EE841767}"/>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graphicFrame>
        <p:nvGraphicFramePr>
          <p:cNvPr id="2" name="Diagram 1">
            <a:extLst>
              <a:ext uri="{FF2B5EF4-FFF2-40B4-BE49-F238E27FC236}">
                <a16:creationId xmlns:a16="http://schemas.microsoft.com/office/drawing/2014/main" id="{B99C2B76-1BDD-5C67-EF87-1F4DC1EEF6A3}"/>
              </a:ext>
            </a:extLst>
          </p:cNvPr>
          <p:cNvGraphicFramePr/>
          <p:nvPr>
            <p:extLst>
              <p:ext uri="{D42A27DB-BD31-4B8C-83A1-F6EECF244321}">
                <p14:modId xmlns:p14="http://schemas.microsoft.com/office/powerpoint/2010/main" val="627567946"/>
              </p:ext>
            </p:extLst>
          </p:nvPr>
        </p:nvGraphicFramePr>
        <p:xfrm>
          <a:off x="238006" y="1436690"/>
          <a:ext cx="6391394" cy="4592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2CD00FB5-52B6-E72C-5FF8-85233D2BEC9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7" name="Rectangle 6">
            <a:extLst>
              <a:ext uri="{FF2B5EF4-FFF2-40B4-BE49-F238E27FC236}">
                <a16:creationId xmlns:a16="http://schemas.microsoft.com/office/drawing/2014/main" id="{D3E4487E-0288-329E-EB3D-2FB5E6D640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Rounded Corners 7">
            <a:extLst>
              <a:ext uri="{FF2B5EF4-FFF2-40B4-BE49-F238E27FC236}">
                <a16:creationId xmlns:a16="http://schemas.microsoft.com/office/drawing/2014/main" id="{03DFB561-A7FD-D406-07D8-DB9852941770}"/>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739F2C-79C3-C732-23D5-F537CBA9B706}"/>
              </a:ext>
            </a:extLst>
          </p:cNvPr>
          <p:cNvSpPr txBox="1"/>
          <p:nvPr/>
        </p:nvSpPr>
        <p:spPr>
          <a:xfrm>
            <a:off x="6703621" y="1347254"/>
            <a:ext cx="5054030" cy="4401205"/>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CNNs utilize convolutional layers that can learn hierarchical features from images. Lower layers detect basic features like edges and corners, while deeper layers combine these to identify more complex patterns specific to acne, such as the shape, size, and texture </a:t>
            </a:r>
            <a:r>
              <a:rPr lang="en-US" sz="1400">
                <a:solidFill>
                  <a:schemeClr val="bg1"/>
                </a:solidFill>
                <a:latin typeface="Adobe Devanagari"/>
              </a:rPr>
              <a:t>of pimples..</a:t>
            </a: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CNNs employ pooling layers, which provide a degree of translation invariance, meaning the network can recognize acne regardless of its location in the image. Convolutional layers themselves exhibit translation equivariance, meaning if the input shifts, the feature map shifts by the same amount.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With sufficient training data, CNNs can become robust to variations in lighting conditions, image quality, camera angles, and individual skin tones.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 architectures offer a wide range of hyperparameters and design choices that can be tailored to the specific characteristics of the acne detection task and the available dataset.</a:t>
            </a:r>
          </a:p>
        </p:txBody>
      </p:sp>
    </p:spTree>
    <p:extLst>
      <p:ext uri="{BB962C8B-B14F-4D97-AF65-F5344CB8AC3E}">
        <p14:creationId xmlns:p14="http://schemas.microsoft.com/office/powerpoint/2010/main" val="4254726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61EBE-6E6D-5B9F-D7D2-38A245C2BB4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C2F4446-B47C-E69E-9FE0-F39B54945B9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11E212E-1FBE-F381-51E6-7C72BC96C49C}"/>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6" name="Rectangle: Diagonal Corners Rounded 5">
            <a:extLst>
              <a:ext uri="{FF2B5EF4-FFF2-40B4-BE49-F238E27FC236}">
                <a16:creationId xmlns:a16="http://schemas.microsoft.com/office/drawing/2014/main" id="{BF923846-9C88-89BD-78CB-76D7EC27A965}"/>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10" name="Picture 9" descr="A diagram of a flowchart">
            <a:extLst>
              <a:ext uri="{FF2B5EF4-FFF2-40B4-BE49-F238E27FC236}">
                <a16:creationId xmlns:a16="http://schemas.microsoft.com/office/drawing/2014/main" id="{E2698120-CA0F-2940-238D-DA1ADE8E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952500"/>
            <a:ext cx="7086600" cy="5268487"/>
          </a:xfrm>
          <a:prstGeom prst="rect">
            <a:avLst/>
          </a:prstGeom>
        </p:spPr>
      </p:pic>
      <p:sp>
        <p:nvSpPr>
          <p:cNvPr id="7" name="Rectangle 6">
            <a:extLst>
              <a:ext uri="{FF2B5EF4-FFF2-40B4-BE49-F238E27FC236}">
                <a16:creationId xmlns:a16="http://schemas.microsoft.com/office/drawing/2014/main" id="{756DE0E3-0E9A-84B8-713B-9E77B4D9C0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08949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55C-7D18-D6EE-95E0-1F5ABA1649A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232D14-9BA5-30F7-5E82-CE92DBEBA71E}"/>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C00AE1E-1EDF-0EB5-E621-796B05B5427D}"/>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pic>
        <p:nvPicPr>
          <p:cNvPr id="9" name="Picture 8">
            <a:extLst>
              <a:ext uri="{FF2B5EF4-FFF2-40B4-BE49-F238E27FC236}">
                <a16:creationId xmlns:a16="http://schemas.microsoft.com/office/drawing/2014/main" id="{63D04FAE-DA69-C1E6-71AC-6E8C21453185}"/>
              </a:ext>
            </a:extLst>
          </p:cNvPr>
          <p:cNvPicPr>
            <a:picLocks noChangeAspect="1"/>
          </p:cNvPicPr>
          <p:nvPr/>
        </p:nvPicPr>
        <p:blipFill>
          <a:blip r:embed="rId3"/>
          <a:stretch>
            <a:fillRect/>
          </a:stretch>
        </p:blipFill>
        <p:spPr>
          <a:xfrm>
            <a:off x="3866068" y="1193361"/>
            <a:ext cx="4325350" cy="1579302"/>
          </a:xfrm>
          <a:prstGeom prst="rect">
            <a:avLst/>
          </a:prstGeom>
        </p:spPr>
      </p:pic>
      <p:pic>
        <p:nvPicPr>
          <p:cNvPr id="11" name="Picture 10">
            <a:extLst>
              <a:ext uri="{FF2B5EF4-FFF2-40B4-BE49-F238E27FC236}">
                <a16:creationId xmlns:a16="http://schemas.microsoft.com/office/drawing/2014/main" id="{F472632A-CD4D-992D-E964-7507143F882F}"/>
              </a:ext>
            </a:extLst>
          </p:cNvPr>
          <p:cNvPicPr>
            <a:picLocks noChangeAspect="1"/>
          </p:cNvPicPr>
          <p:nvPr/>
        </p:nvPicPr>
        <p:blipFill>
          <a:blip r:embed="rId4"/>
          <a:stretch>
            <a:fillRect/>
          </a:stretch>
        </p:blipFill>
        <p:spPr>
          <a:xfrm>
            <a:off x="8382000" y="1905000"/>
            <a:ext cx="3568959" cy="3490459"/>
          </a:xfrm>
          <a:prstGeom prst="rect">
            <a:avLst/>
          </a:prstGeom>
        </p:spPr>
      </p:pic>
      <p:pic>
        <p:nvPicPr>
          <p:cNvPr id="18" name="Picture 17">
            <a:extLst>
              <a:ext uri="{FF2B5EF4-FFF2-40B4-BE49-F238E27FC236}">
                <a16:creationId xmlns:a16="http://schemas.microsoft.com/office/drawing/2014/main" id="{E42193E5-C1CD-DC8D-B563-707E5633FA37}"/>
              </a:ext>
            </a:extLst>
          </p:cNvPr>
          <p:cNvPicPr>
            <a:picLocks noChangeAspect="1"/>
          </p:cNvPicPr>
          <p:nvPr/>
        </p:nvPicPr>
        <p:blipFill>
          <a:blip r:embed="rId5"/>
          <a:stretch>
            <a:fillRect/>
          </a:stretch>
        </p:blipFill>
        <p:spPr>
          <a:xfrm>
            <a:off x="211205" y="2209800"/>
            <a:ext cx="3568960" cy="2941779"/>
          </a:xfrm>
          <a:prstGeom prst="rect">
            <a:avLst/>
          </a:prstGeom>
        </p:spPr>
      </p:pic>
      <p:pic>
        <p:nvPicPr>
          <p:cNvPr id="20" name="Picture 19">
            <a:extLst>
              <a:ext uri="{FF2B5EF4-FFF2-40B4-BE49-F238E27FC236}">
                <a16:creationId xmlns:a16="http://schemas.microsoft.com/office/drawing/2014/main" id="{EE1269F9-D4F8-2819-1CCF-7CE0087F91DA}"/>
              </a:ext>
            </a:extLst>
          </p:cNvPr>
          <p:cNvPicPr>
            <a:picLocks noChangeAspect="1"/>
          </p:cNvPicPr>
          <p:nvPr/>
        </p:nvPicPr>
        <p:blipFill>
          <a:blip r:embed="rId6"/>
          <a:stretch>
            <a:fillRect/>
          </a:stretch>
        </p:blipFill>
        <p:spPr>
          <a:xfrm>
            <a:off x="3962400" y="2895600"/>
            <a:ext cx="4098495" cy="3306063"/>
          </a:xfrm>
          <a:prstGeom prst="rect">
            <a:avLst/>
          </a:prstGeom>
        </p:spPr>
      </p:pic>
      <p:sp>
        <p:nvSpPr>
          <p:cNvPr id="21" name="Rectangle: Diagonal Corners Rounded 20">
            <a:extLst>
              <a:ext uri="{FF2B5EF4-FFF2-40B4-BE49-F238E27FC236}">
                <a16:creationId xmlns:a16="http://schemas.microsoft.com/office/drawing/2014/main" id="{1DC382F3-EAC1-FC04-65F2-951EF7C5BB64}"/>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2" name="Rectangle 1">
            <a:extLst>
              <a:ext uri="{FF2B5EF4-FFF2-40B4-BE49-F238E27FC236}">
                <a16:creationId xmlns:a16="http://schemas.microsoft.com/office/drawing/2014/main" id="{23096A38-C2F2-3A64-F772-F0214380CA2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883824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1B1B-BB4D-592A-7860-162D6008B07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AED9318E-0E32-E2B7-8F35-974B76A926D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76FE3A58-31F9-E51A-167B-DDB5812284AB}"/>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2F36E942-20F0-FDB7-0D9F-B6390556229D}"/>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graphicFrame>
        <p:nvGraphicFramePr>
          <p:cNvPr id="6" name="Diagram 5">
            <a:extLst>
              <a:ext uri="{FF2B5EF4-FFF2-40B4-BE49-F238E27FC236}">
                <a16:creationId xmlns:a16="http://schemas.microsoft.com/office/drawing/2014/main" id="{A52F2B9E-F259-9C23-DE49-DB1B9ADABDE6}"/>
              </a:ext>
            </a:extLst>
          </p:cNvPr>
          <p:cNvGraphicFramePr/>
          <p:nvPr>
            <p:extLst>
              <p:ext uri="{D42A27DB-BD31-4B8C-83A1-F6EECF244321}">
                <p14:modId xmlns:p14="http://schemas.microsoft.com/office/powerpoint/2010/main" val="1307751005"/>
              </p:ext>
            </p:extLst>
          </p:nvPr>
        </p:nvGraphicFramePr>
        <p:xfrm>
          <a:off x="76200" y="1656926"/>
          <a:ext cx="6553200" cy="4372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6D2B10A-178E-94FC-EE3F-01AAD170713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8" name="Rectangle: Rounded Corners 7">
            <a:extLst>
              <a:ext uri="{FF2B5EF4-FFF2-40B4-BE49-F238E27FC236}">
                <a16:creationId xmlns:a16="http://schemas.microsoft.com/office/drawing/2014/main" id="{00C2D60D-690F-EA88-C465-DA98ED755727}"/>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DAA17A4-78C4-028D-B810-128696779FBC}"/>
              </a:ext>
            </a:extLst>
          </p:cNvPr>
          <p:cNvSpPr txBox="1"/>
          <p:nvPr/>
        </p:nvSpPr>
        <p:spPr>
          <a:xfrm>
            <a:off x="6703621" y="1676400"/>
            <a:ext cx="50540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Siamese networks are well-suited for scenarios where the number of labeled acne images is limited. They learn a similarity metric rather than directly classifying.</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Siamese networks learn to map input images into a lower-dimensional embedding space where images of the same class are closer together, and images of different classes are further apart.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Once a Siamese network is trained to distinguish between known acne and non-acne, it can potentially be used to identify images that are significantly different from both categories.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The distance metric used to compare the embeddings in a Siamese network can be chosen and potentially learned or tuned.</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p:txBody>
      </p:sp>
    </p:spTree>
    <p:extLst>
      <p:ext uri="{BB962C8B-B14F-4D97-AF65-F5344CB8AC3E}">
        <p14:creationId xmlns:p14="http://schemas.microsoft.com/office/powerpoint/2010/main" val="988480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Introduction</a:t>
            </a:r>
          </a:p>
        </p:txBody>
      </p:sp>
      <p:sp>
        <p:nvSpPr>
          <p:cNvPr id="2" name="Rectangle: Diagonal Corners Rounded 1">
            <a:extLst>
              <a:ext uri="{FF2B5EF4-FFF2-40B4-BE49-F238E27FC236}">
                <a16:creationId xmlns:a16="http://schemas.microsoft.com/office/drawing/2014/main" id="{14D4AE2F-8AAB-6173-1755-D1EB673FE9A9}"/>
              </a:ext>
            </a:extLst>
          </p:cNvPr>
          <p:cNvSpPr/>
          <p:nvPr/>
        </p:nvSpPr>
        <p:spPr>
          <a:xfrm>
            <a:off x="2286000" y="1219855"/>
            <a:ext cx="7620000" cy="4495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dobe Devanagari"/>
              </a:rPr>
              <a:t>Skin Diseases</a:t>
            </a:r>
          </a:p>
          <a:p>
            <a:pPr algn="ctr"/>
            <a:r>
              <a:rPr lang="en-US" sz="3200" dirty="0">
                <a:latin typeface="Adobe Devanagari"/>
              </a:rPr>
              <a:t>Skin diseases are conditions that affect your skin. </a:t>
            </a:r>
          </a:p>
          <a:p>
            <a:pPr algn="ctr"/>
            <a:r>
              <a:rPr lang="en-US" sz="3200" dirty="0">
                <a:latin typeface="Adobe Devanagari"/>
              </a:rPr>
              <a:t>They may cause rashes, inflammation, itchiness or other skin changes. </a:t>
            </a:r>
          </a:p>
          <a:p>
            <a:pPr algn="ctr"/>
            <a:r>
              <a:rPr lang="en-US" sz="3200" dirty="0">
                <a:latin typeface="Adobe Devanagari"/>
              </a:rPr>
              <a:t>Some skin conditions may be genetic, while lifestyle factors may cause others.</a:t>
            </a:r>
          </a:p>
        </p:txBody>
      </p:sp>
      <p:sp>
        <p:nvSpPr>
          <p:cNvPr id="3" name="Rectangle 2">
            <a:extLst>
              <a:ext uri="{FF2B5EF4-FFF2-40B4-BE49-F238E27FC236}">
                <a16:creationId xmlns:a16="http://schemas.microsoft.com/office/drawing/2014/main" id="{B77F4116-F06D-EEA9-2EC2-1ABF32263EA0}"/>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99404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A583B-E0E1-B765-1E5F-62D740261FB2}"/>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8F3AE5-5D80-C90E-466D-C08860B9FEA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83623D6-AADD-25F3-A63B-06E6643C2285}"/>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7" name="Rectangle: Diagonal Corners Rounded 6">
            <a:extLst>
              <a:ext uri="{FF2B5EF4-FFF2-40B4-BE49-F238E27FC236}">
                <a16:creationId xmlns:a16="http://schemas.microsoft.com/office/drawing/2014/main" id="{601B353F-5391-8B89-C92A-35B8A651D57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pic>
        <p:nvPicPr>
          <p:cNvPr id="12" name="Picture 11" descr="A diagram of a company">
            <a:extLst>
              <a:ext uri="{FF2B5EF4-FFF2-40B4-BE49-F238E27FC236}">
                <a16:creationId xmlns:a16="http://schemas.microsoft.com/office/drawing/2014/main" id="{F3A5E604-C0E3-BA16-89EF-9709ED2CD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914400"/>
            <a:ext cx="5164539" cy="5325835"/>
          </a:xfrm>
          <a:prstGeom prst="rect">
            <a:avLst/>
          </a:prstGeom>
        </p:spPr>
      </p:pic>
      <p:sp>
        <p:nvSpPr>
          <p:cNvPr id="2" name="Rectangle 1">
            <a:extLst>
              <a:ext uri="{FF2B5EF4-FFF2-40B4-BE49-F238E27FC236}">
                <a16:creationId xmlns:a16="http://schemas.microsoft.com/office/drawing/2014/main" id="{362EA9F3-56C4-2010-B6DD-D284A4E14B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492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93331-3ABA-2676-C1AF-FE5260255BFF}"/>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C7C48517-5AD3-77D2-C5D6-E9AA03F831F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F9EC957-CCA2-E927-4157-06BC33789503}"/>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pic>
        <p:nvPicPr>
          <p:cNvPr id="6" name="Picture 5">
            <a:extLst>
              <a:ext uri="{FF2B5EF4-FFF2-40B4-BE49-F238E27FC236}">
                <a16:creationId xmlns:a16="http://schemas.microsoft.com/office/drawing/2014/main" id="{C2DF065E-CA2F-C0AC-74B4-C78AA5AEF195}"/>
              </a:ext>
            </a:extLst>
          </p:cNvPr>
          <p:cNvPicPr>
            <a:picLocks noChangeAspect="1"/>
          </p:cNvPicPr>
          <p:nvPr/>
        </p:nvPicPr>
        <p:blipFill>
          <a:blip r:embed="rId3"/>
          <a:stretch>
            <a:fillRect/>
          </a:stretch>
        </p:blipFill>
        <p:spPr>
          <a:xfrm>
            <a:off x="387149" y="2133600"/>
            <a:ext cx="3692799" cy="2925924"/>
          </a:xfrm>
          <a:prstGeom prst="rect">
            <a:avLst/>
          </a:prstGeom>
        </p:spPr>
      </p:pic>
      <p:pic>
        <p:nvPicPr>
          <p:cNvPr id="8" name="Picture 7">
            <a:extLst>
              <a:ext uri="{FF2B5EF4-FFF2-40B4-BE49-F238E27FC236}">
                <a16:creationId xmlns:a16="http://schemas.microsoft.com/office/drawing/2014/main" id="{90E581E1-3421-0B35-D717-FC045A438F86}"/>
              </a:ext>
            </a:extLst>
          </p:cNvPr>
          <p:cNvPicPr>
            <a:picLocks noChangeAspect="1"/>
          </p:cNvPicPr>
          <p:nvPr/>
        </p:nvPicPr>
        <p:blipFill>
          <a:blip r:embed="rId4"/>
          <a:stretch>
            <a:fillRect/>
          </a:stretch>
        </p:blipFill>
        <p:spPr>
          <a:xfrm>
            <a:off x="4248745" y="2658977"/>
            <a:ext cx="4128897" cy="3454649"/>
          </a:xfrm>
          <a:prstGeom prst="rect">
            <a:avLst/>
          </a:prstGeom>
        </p:spPr>
      </p:pic>
      <p:pic>
        <p:nvPicPr>
          <p:cNvPr id="12" name="Picture 11">
            <a:extLst>
              <a:ext uri="{FF2B5EF4-FFF2-40B4-BE49-F238E27FC236}">
                <a16:creationId xmlns:a16="http://schemas.microsoft.com/office/drawing/2014/main" id="{BB17458E-40A2-2174-7AAC-848E262D21A2}"/>
              </a:ext>
            </a:extLst>
          </p:cNvPr>
          <p:cNvPicPr>
            <a:picLocks noChangeAspect="1"/>
          </p:cNvPicPr>
          <p:nvPr/>
        </p:nvPicPr>
        <p:blipFill>
          <a:blip r:embed="rId5"/>
          <a:stretch>
            <a:fillRect/>
          </a:stretch>
        </p:blipFill>
        <p:spPr>
          <a:xfrm>
            <a:off x="8534400" y="2682673"/>
            <a:ext cx="3334653" cy="3454650"/>
          </a:xfrm>
          <a:prstGeom prst="rect">
            <a:avLst/>
          </a:prstGeom>
        </p:spPr>
      </p:pic>
      <p:pic>
        <p:nvPicPr>
          <p:cNvPr id="14" name="Picture 13">
            <a:extLst>
              <a:ext uri="{FF2B5EF4-FFF2-40B4-BE49-F238E27FC236}">
                <a16:creationId xmlns:a16="http://schemas.microsoft.com/office/drawing/2014/main" id="{EE66FBB0-54F0-D51A-62C9-B72A3CDDD9FA}"/>
              </a:ext>
            </a:extLst>
          </p:cNvPr>
          <p:cNvPicPr>
            <a:picLocks noChangeAspect="1"/>
          </p:cNvPicPr>
          <p:nvPr/>
        </p:nvPicPr>
        <p:blipFill>
          <a:blip r:embed="rId6"/>
          <a:stretch>
            <a:fillRect/>
          </a:stretch>
        </p:blipFill>
        <p:spPr>
          <a:xfrm>
            <a:off x="4267199" y="1377644"/>
            <a:ext cx="7601853" cy="984556"/>
          </a:xfrm>
          <a:prstGeom prst="rect">
            <a:avLst/>
          </a:prstGeom>
        </p:spPr>
      </p:pic>
      <p:sp>
        <p:nvSpPr>
          <p:cNvPr id="15" name="Rectangle: Diagonal Corners Rounded 14">
            <a:extLst>
              <a:ext uri="{FF2B5EF4-FFF2-40B4-BE49-F238E27FC236}">
                <a16:creationId xmlns:a16="http://schemas.microsoft.com/office/drawing/2014/main" id="{42A5BFC3-4073-7F26-320B-F4A5B38F1F8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a:t>
            </a:r>
          </a:p>
        </p:txBody>
      </p:sp>
      <p:sp>
        <p:nvSpPr>
          <p:cNvPr id="2" name="Rectangle 1">
            <a:extLst>
              <a:ext uri="{FF2B5EF4-FFF2-40B4-BE49-F238E27FC236}">
                <a16:creationId xmlns:a16="http://schemas.microsoft.com/office/drawing/2014/main" id="{0706A2CA-C126-7740-15C6-679844E15A3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415017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73FE4E-CA1F-C4AD-3D8B-BDE67564796F}"/>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0D4ACFB-4F41-3369-108C-17515F413A5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5A599A9-A529-4DE9-3F8B-ADD8162F0EF4}"/>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969A74A2-034B-252C-60C0-6DA185992EC3}"/>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VGG 16</a:t>
            </a:r>
          </a:p>
        </p:txBody>
      </p:sp>
      <p:pic>
        <p:nvPicPr>
          <p:cNvPr id="7" name="Picture 6">
            <a:extLst>
              <a:ext uri="{FF2B5EF4-FFF2-40B4-BE49-F238E27FC236}">
                <a16:creationId xmlns:a16="http://schemas.microsoft.com/office/drawing/2014/main" id="{5C7CC75E-0506-F056-6FF1-7CCA4BE0DC91}"/>
              </a:ext>
            </a:extLst>
          </p:cNvPr>
          <p:cNvPicPr>
            <a:picLocks noChangeAspect="1"/>
          </p:cNvPicPr>
          <p:nvPr/>
        </p:nvPicPr>
        <p:blipFill>
          <a:blip r:embed="rId3"/>
          <a:stretch>
            <a:fillRect/>
          </a:stretch>
        </p:blipFill>
        <p:spPr>
          <a:xfrm>
            <a:off x="914400" y="1825201"/>
            <a:ext cx="3783809" cy="3919968"/>
          </a:xfrm>
          <a:prstGeom prst="rect">
            <a:avLst/>
          </a:prstGeom>
        </p:spPr>
      </p:pic>
      <p:pic>
        <p:nvPicPr>
          <p:cNvPr id="10" name="Picture 9">
            <a:extLst>
              <a:ext uri="{FF2B5EF4-FFF2-40B4-BE49-F238E27FC236}">
                <a16:creationId xmlns:a16="http://schemas.microsoft.com/office/drawing/2014/main" id="{2C9EB674-63E1-FCCE-591B-9A5BA2311027}"/>
              </a:ext>
            </a:extLst>
          </p:cNvPr>
          <p:cNvPicPr>
            <a:picLocks noChangeAspect="1"/>
          </p:cNvPicPr>
          <p:nvPr/>
        </p:nvPicPr>
        <p:blipFill>
          <a:blip r:embed="rId4"/>
          <a:stretch>
            <a:fillRect/>
          </a:stretch>
        </p:blipFill>
        <p:spPr>
          <a:xfrm>
            <a:off x="4876800" y="2209800"/>
            <a:ext cx="7162800" cy="2951868"/>
          </a:xfrm>
          <a:prstGeom prst="rect">
            <a:avLst/>
          </a:prstGeom>
        </p:spPr>
      </p:pic>
      <p:sp>
        <p:nvSpPr>
          <p:cNvPr id="6" name="Rectangle 5">
            <a:extLst>
              <a:ext uri="{FF2B5EF4-FFF2-40B4-BE49-F238E27FC236}">
                <a16:creationId xmlns:a16="http://schemas.microsoft.com/office/drawing/2014/main" id="{D673228E-E6A0-755B-692C-A9522D8D54B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88627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FED4FF-6E6F-E9C9-D088-FC72515E926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C9F4DBE-8A2E-0258-455A-52DF99CABC3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15E781B-307A-D5DD-37FD-27464B802692}"/>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589C5F26-236C-9333-1CB8-004EBB8ED0B9}"/>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VGG 19</a:t>
            </a:r>
          </a:p>
        </p:txBody>
      </p:sp>
      <p:pic>
        <p:nvPicPr>
          <p:cNvPr id="7" name="Picture 6">
            <a:extLst>
              <a:ext uri="{FF2B5EF4-FFF2-40B4-BE49-F238E27FC236}">
                <a16:creationId xmlns:a16="http://schemas.microsoft.com/office/drawing/2014/main" id="{D74F48B3-D444-E303-4109-B2FDF450D749}"/>
              </a:ext>
            </a:extLst>
          </p:cNvPr>
          <p:cNvPicPr>
            <a:picLocks noChangeAspect="1"/>
          </p:cNvPicPr>
          <p:nvPr/>
        </p:nvPicPr>
        <p:blipFill>
          <a:blip r:embed="rId3"/>
          <a:stretch>
            <a:fillRect/>
          </a:stretch>
        </p:blipFill>
        <p:spPr>
          <a:xfrm>
            <a:off x="806996" y="1923991"/>
            <a:ext cx="3765004" cy="3900487"/>
          </a:xfrm>
          <a:prstGeom prst="rect">
            <a:avLst/>
          </a:prstGeom>
        </p:spPr>
      </p:pic>
      <p:pic>
        <p:nvPicPr>
          <p:cNvPr id="9" name="Picture 8">
            <a:extLst>
              <a:ext uri="{FF2B5EF4-FFF2-40B4-BE49-F238E27FC236}">
                <a16:creationId xmlns:a16="http://schemas.microsoft.com/office/drawing/2014/main" id="{C20B3909-FB12-1C97-205F-2617DEADBDD7}"/>
              </a:ext>
            </a:extLst>
          </p:cNvPr>
          <p:cNvPicPr>
            <a:picLocks noChangeAspect="1"/>
          </p:cNvPicPr>
          <p:nvPr/>
        </p:nvPicPr>
        <p:blipFill>
          <a:blip r:embed="rId4"/>
          <a:stretch>
            <a:fillRect/>
          </a:stretch>
        </p:blipFill>
        <p:spPr>
          <a:xfrm>
            <a:off x="4707241" y="2286000"/>
            <a:ext cx="7332359" cy="3021746"/>
          </a:xfrm>
          <a:prstGeom prst="rect">
            <a:avLst/>
          </a:prstGeom>
        </p:spPr>
      </p:pic>
      <p:sp>
        <p:nvSpPr>
          <p:cNvPr id="6" name="Rectangle 5">
            <a:extLst>
              <a:ext uri="{FF2B5EF4-FFF2-40B4-BE49-F238E27FC236}">
                <a16:creationId xmlns:a16="http://schemas.microsoft.com/office/drawing/2014/main" id="{5A786848-025D-5EE7-4DAA-A252F2B244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62632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76599C-895E-693B-B743-97C06D4D18F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E90132D-BB8D-D9BE-30B9-5C0F0A79293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EA9D223-D70E-B565-6C06-938747B93467}"/>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29D3DDF5-13C5-F099-CC38-9D9891A749FC}"/>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Adobe Devanagari"/>
              </a:rPr>
              <a:t>ResNet</a:t>
            </a:r>
            <a:endParaRPr lang="en-US" b="1" dirty="0">
              <a:latin typeface="Adobe Devanagari"/>
            </a:endParaRPr>
          </a:p>
        </p:txBody>
      </p:sp>
      <p:pic>
        <p:nvPicPr>
          <p:cNvPr id="7" name="Picture 6">
            <a:extLst>
              <a:ext uri="{FF2B5EF4-FFF2-40B4-BE49-F238E27FC236}">
                <a16:creationId xmlns:a16="http://schemas.microsoft.com/office/drawing/2014/main" id="{5E4DE129-BA62-57C4-6DF9-7D4C87C15A4F}"/>
              </a:ext>
            </a:extLst>
          </p:cNvPr>
          <p:cNvPicPr>
            <a:picLocks noChangeAspect="1"/>
          </p:cNvPicPr>
          <p:nvPr/>
        </p:nvPicPr>
        <p:blipFill>
          <a:blip r:embed="rId3"/>
          <a:stretch>
            <a:fillRect/>
          </a:stretch>
        </p:blipFill>
        <p:spPr>
          <a:xfrm>
            <a:off x="914400" y="1902220"/>
            <a:ext cx="3771350" cy="3907061"/>
          </a:xfrm>
          <a:prstGeom prst="rect">
            <a:avLst/>
          </a:prstGeom>
        </p:spPr>
      </p:pic>
      <p:pic>
        <p:nvPicPr>
          <p:cNvPr id="9" name="Picture 8">
            <a:extLst>
              <a:ext uri="{FF2B5EF4-FFF2-40B4-BE49-F238E27FC236}">
                <a16:creationId xmlns:a16="http://schemas.microsoft.com/office/drawing/2014/main" id="{0CACE1C1-60B4-A973-5E52-B960C2483FE5}"/>
              </a:ext>
            </a:extLst>
          </p:cNvPr>
          <p:cNvPicPr>
            <a:picLocks noChangeAspect="1"/>
          </p:cNvPicPr>
          <p:nvPr/>
        </p:nvPicPr>
        <p:blipFill>
          <a:blip r:embed="rId4"/>
          <a:stretch>
            <a:fillRect/>
          </a:stretch>
        </p:blipFill>
        <p:spPr>
          <a:xfrm>
            <a:off x="4864577" y="2438400"/>
            <a:ext cx="7099860" cy="2925931"/>
          </a:xfrm>
          <a:prstGeom prst="rect">
            <a:avLst/>
          </a:prstGeom>
        </p:spPr>
      </p:pic>
      <p:sp>
        <p:nvSpPr>
          <p:cNvPr id="6" name="Rectangle 5">
            <a:extLst>
              <a:ext uri="{FF2B5EF4-FFF2-40B4-BE49-F238E27FC236}">
                <a16:creationId xmlns:a16="http://schemas.microsoft.com/office/drawing/2014/main" id="{9A1B5269-B384-146B-8579-E26F634B002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34203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CBEDDA-38F8-9686-4ADD-326C12E1D5B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ADD5D72B-D47D-B1DD-FCE8-FCFFA0C7904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F57563A-9D23-6629-5276-F862862F03A1}"/>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F22319FD-FE3D-331C-3EF0-5980E4582171}"/>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Adobe Devanagari"/>
              </a:rPr>
              <a:t>ViT</a:t>
            </a:r>
            <a:endParaRPr lang="en-US" b="1" dirty="0">
              <a:latin typeface="Adobe Devanagari"/>
            </a:endParaRPr>
          </a:p>
        </p:txBody>
      </p:sp>
      <p:sp>
        <p:nvSpPr>
          <p:cNvPr id="6" name="Rectangle 5">
            <a:extLst>
              <a:ext uri="{FF2B5EF4-FFF2-40B4-BE49-F238E27FC236}">
                <a16:creationId xmlns:a16="http://schemas.microsoft.com/office/drawing/2014/main" id="{1E5DA87A-9DDB-2641-FC93-3D17DEE090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8" name="Picture 7">
            <a:extLst>
              <a:ext uri="{FF2B5EF4-FFF2-40B4-BE49-F238E27FC236}">
                <a16:creationId xmlns:a16="http://schemas.microsoft.com/office/drawing/2014/main" id="{51A126A5-ADCF-E323-9BE7-9165B9451F9F}"/>
              </a:ext>
            </a:extLst>
          </p:cNvPr>
          <p:cNvPicPr>
            <a:picLocks noChangeAspect="1"/>
          </p:cNvPicPr>
          <p:nvPr/>
        </p:nvPicPr>
        <p:blipFill>
          <a:blip r:embed="rId3"/>
          <a:stretch>
            <a:fillRect/>
          </a:stretch>
        </p:blipFill>
        <p:spPr>
          <a:xfrm>
            <a:off x="1970382" y="2133600"/>
            <a:ext cx="8251235" cy="3400425"/>
          </a:xfrm>
          <a:prstGeom prst="rect">
            <a:avLst/>
          </a:prstGeom>
        </p:spPr>
      </p:pic>
    </p:spTree>
    <p:extLst>
      <p:ext uri="{BB962C8B-B14F-4D97-AF65-F5344CB8AC3E}">
        <p14:creationId xmlns:p14="http://schemas.microsoft.com/office/powerpoint/2010/main" val="36285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CBEDDA-38F8-9686-4ADD-326C12E1D5B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ADD5D72B-D47D-B1DD-FCE8-FCFFA0C7904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4F57563A-9D23-6629-5276-F862862F03A1}"/>
              </a:ext>
            </a:extLst>
          </p:cNvPr>
          <p:cNvSpPr>
            <a:spLocks noGrp="1"/>
          </p:cNvSpPr>
          <p:nvPr>
            <p:ph type="title"/>
          </p:nvPr>
        </p:nvSpPr>
        <p:spPr>
          <a:xfrm>
            <a:off x="254000" y="91202"/>
            <a:ext cx="11684000" cy="861298"/>
          </a:xfrm>
        </p:spPr>
        <p:txBody>
          <a:bodyPr>
            <a:normAutofit/>
          </a:bodyPr>
          <a:lstStyle/>
          <a:p>
            <a:r>
              <a:rPr lang="en-US" sz="3600" b="1" dirty="0"/>
              <a:t>Model Implementation for Acne Detection</a:t>
            </a:r>
          </a:p>
        </p:txBody>
      </p:sp>
      <p:sp>
        <p:nvSpPr>
          <p:cNvPr id="2" name="Rectangle: Diagonal Corners Rounded 1">
            <a:extLst>
              <a:ext uri="{FF2B5EF4-FFF2-40B4-BE49-F238E27FC236}">
                <a16:creationId xmlns:a16="http://schemas.microsoft.com/office/drawing/2014/main" id="{F22319FD-FE3D-331C-3EF0-5980E4582171}"/>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dobe Devanagari"/>
              </a:rPr>
              <a:t>EfficientNetB0</a:t>
            </a:r>
            <a:endParaRPr lang="en-US" b="1" dirty="0">
              <a:latin typeface="Adobe Devanagari"/>
            </a:endParaRPr>
          </a:p>
        </p:txBody>
      </p:sp>
      <p:pic>
        <p:nvPicPr>
          <p:cNvPr id="7" name="Picture 6">
            <a:extLst>
              <a:ext uri="{FF2B5EF4-FFF2-40B4-BE49-F238E27FC236}">
                <a16:creationId xmlns:a16="http://schemas.microsoft.com/office/drawing/2014/main" id="{F4DED4A8-F6E0-8827-DF9E-DB624E356919}"/>
              </a:ext>
            </a:extLst>
          </p:cNvPr>
          <p:cNvPicPr>
            <a:picLocks noChangeAspect="1"/>
          </p:cNvPicPr>
          <p:nvPr/>
        </p:nvPicPr>
        <p:blipFill>
          <a:blip r:embed="rId3"/>
          <a:stretch>
            <a:fillRect/>
          </a:stretch>
        </p:blipFill>
        <p:spPr>
          <a:xfrm>
            <a:off x="990600" y="1829865"/>
            <a:ext cx="3985664" cy="4129087"/>
          </a:xfrm>
          <a:prstGeom prst="rect">
            <a:avLst/>
          </a:prstGeom>
        </p:spPr>
      </p:pic>
      <p:pic>
        <p:nvPicPr>
          <p:cNvPr id="9" name="Picture 8">
            <a:extLst>
              <a:ext uri="{FF2B5EF4-FFF2-40B4-BE49-F238E27FC236}">
                <a16:creationId xmlns:a16="http://schemas.microsoft.com/office/drawing/2014/main" id="{CCF7B2D7-19A5-93A8-7A06-C009BCB6BA93}"/>
              </a:ext>
            </a:extLst>
          </p:cNvPr>
          <p:cNvPicPr>
            <a:picLocks noChangeAspect="1"/>
          </p:cNvPicPr>
          <p:nvPr/>
        </p:nvPicPr>
        <p:blipFill>
          <a:blip r:embed="rId4"/>
          <a:stretch>
            <a:fillRect/>
          </a:stretch>
        </p:blipFill>
        <p:spPr>
          <a:xfrm>
            <a:off x="5206742" y="2325219"/>
            <a:ext cx="6683245" cy="2754239"/>
          </a:xfrm>
          <a:prstGeom prst="rect">
            <a:avLst/>
          </a:prstGeom>
        </p:spPr>
      </p:pic>
      <p:sp>
        <p:nvSpPr>
          <p:cNvPr id="6" name="Rectangle 5">
            <a:extLst>
              <a:ext uri="{FF2B5EF4-FFF2-40B4-BE49-F238E27FC236}">
                <a16:creationId xmlns:a16="http://schemas.microsoft.com/office/drawing/2014/main" id="{1E5DA87A-9DDB-2641-FC93-3D17DEE090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01347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8CEC5-E1C5-21F2-9342-5CA95339C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83586-374D-0149-E85F-B7E70BAEDBAF}"/>
              </a:ext>
            </a:extLst>
          </p:cNvPr>
          <p:cNvSpPr>
            <a:spLocks noGrp="1"/>
          </p:cNvSpPr>
          <p:nvPr>
            <p:ph type="title"/>
          </p:nvPr>
        </p:nvSpPr>
        <p:spPr/>
        <p:txBody>
          <a:bodyPr/>
          <a:lstStyle/>
          <a:p>
            <a:endParaRPr lang="en-US"/>
          </a:p>
        </p:txBody>
      </p:sp>
      <p:graphicFrame>
        <p:nvGraphicFramePr>
          <p:cNvPr id="40" name="Content Placeholder 39">
            <a:extLst>
              <a:ext uri="{FF2B5EF4-FFF2-40B4-BE49-F238E27FC236}">
                <a16:creationId xmlns:a16="http://schemas.microsoft.com/office/drawing/2014/main" id="{1702EA31-486C-EBE1-9ABA-DB3F460C60F2}"/>
              </a:ext>
            </a:extLst>
          </p:cNvPr>
          <p:cNvGraphicFramePr>
            <a:graphicFrameLocks noGrp="1"/>
          </p:cNvGraphicFramePr>
          <p:nvPr>
            <p:ph idx="1"/>
          </p:nvPr>
        </p:nvGraphicFramePr>
        <p:xfrm>
          <a:off x="304800" y="1143000"/>
          <a:ext cx="11684000" cy="51816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descr="A white surface with a pink background&#10;&#10;Description automatically generated">
            <a:extLst>
              <a:ext uri="{FF2B5EF4-FFF2-40B4-BE49-F238E27FC236}">
                <a16:creationId xmlns:a16="http://schemas.microsoft.com/office/drawing/2014/main" id="{FC623664-BA94-1646-D5CC-1F12CFDEAA38}"/>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85D3C89-0E66-2C63-0BC1-C5096150258F}"/>
              </a:ext>
            </a:extLst>
          </p:cNvPr>
          <p:cNvSpPr txBox="1">
            <a:spLocks/>
          </p:cNvSpPr>
          <p:nvPr/>
        </p:nvSpPr>
        <p:spPr>
          <a:xfrm>
            <a:off x="685800" y="228600"/>
            <a:ext cx="11252200" cy="12033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4000" b="1" dirty="0"/>
              <a:t>Training Models for Acne Severity Detection</a:t>
            </a:r>
            <a:endParaRPr lang="en-US" sz="4000" dirty="0"/>
          </a:p>
        </p:txBody>
      </p:sp>
      <p:sp>
        <p:nvSpPr>
          <p:cNvPr id="8" name="Rectangle 7">
            <a:extLst>
              <a:ext uri="{FF2B5EF4-FFF2-40B4-BE49-F238E27FC236}">
                <a16:creationId xmlns:a16="http://schemas.microsoft.com/office/drawing/2014/main" id="{DF786C03-9C92-5722-F28C-10D03C202F6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graphicFrame>
        <p:nvGraphicFramePr>
          <p:cNvPr id="6" name="Table 5">
            <a:extLst>
              <a:ext uri="{FF2B5EF4-FFF2-40B4-BE49-F238E27FC236}">
                <a16:creationId xmlns:a16="http://schemas.microsoft.com/office/drawing/2014/main" id="{D4114DC4-1B34-6A98-DA27-A44B590A9A1E}"/>
              </a:ext>
            </a:extLst>
          </p:cNvPr>
          <p:cNvGraphicFramePr>
            <a:graphicFrameLocks noGrp="1"/>
          </p:cNvGraphicFramePr>
          <p:nvPr/>
        </p:nvGraphicFramePr>
        <p:xfrm>
          <a:off x="2298700" y="1589837"/>
          <a:ext cx="7607300" cy="3667963"/>
        </p:xfrm>
        <a:graphic>
          <a:graphicData uri="http://schemas.openxmlformats.org/drawingml/2006/table">
            <a:tbl>
              <a:tblPr firstRow="1" bandRow="1">
                <a:tableStyleId>{073A0DAA-6AF3-43AB-8588-CEC1D06C72B9}</a:tableStyleId>
              </a:tblPr>
              <a:tblGrid>
                <a:gridCol w="3847370">
                  <a:extLst>
                    <a:ext uri="{9D8B030D-6E8A-4147-A177-3AD203B41FA5}">
                      <a16:colId xmlns:a16="http://schemas.microsoft.com/office/drawing/2014/main" val="1242395879"/>
                    </a:ext>
                  </a:extLst>
                </a:gridCol>
                <a:gridCol w="3759930">
                  <a:extLst>
                    <a:ext uri="{9D8B030D-6E8A-4147-A177-3AD203B41FA5}">
                      <a16:colId xmlns:a16="http://schemas.microsoft.com/office/drawing/2014/main" val="1186637928"/>
                    </a:ext>
                  </a:extLst>
                </a:gridCol>
              </a:tblGrid>
              <a:tr h="619776">
                <a:tc>
                  <a:txBody>
                    <a:bodyPr/>
                    <a:lstStyle/>
                    <a:p>
                      <a:pPr algn="ctr"/>
                      <a:r>
                        <a:rPr lang="en-US" dirty="0">
                          <a:latin typeface="Adobe Devanagari"/>
                        </a:rPr>
                        <a:t>Deep Learning Model</a:t>
                      </a:r>
                    </a:p>
                  </a:txBody>
                  <a:tcPr>
                    <a:solidFill>
                      <a:srgbClr val="641800"/>
                    </a:solidFill>
                  </a:tcPr>
                </a:tc>
                <a:tc>
                  <a:txBody>
                    <a:bodyPr/>
                    <a:lstStyle/>
                    <a:p>
                      <a:pPr algn="ctr"/>
                      <a:r>
                        <a:rPr lang="en-US" dirty="0">
                          <a:latin typeface="Adobe Devanagari"/>
                        </a:rPr>
                        <a:t>Accuracy</a:t>
                      </a:r>
                    </a:p>
                  </a:txBody>
                  <a:tcPr>
                    <a:solidFill>
                      <a:srgbClr val="641800"/>
                    </a:solidFill>
                  </a:tcPr>
                </a:tc>
                <a:extLst>
                  <a:ext uri="{0D108BD9-81ED-4DB2-BD59-A6C34878D82A}">
                    <a16:rowId xmlns:a16="http://schemas.microsoft.com/office/drawing/2014/main" val="3699347469"/>
                  </a:ext>
                </a:extLst>
              </a:tr>
              <a:tr h="569083">
                <a:tc>
                  <a:txBody>
                    <a:bodyPr/>
                    <a:lstStyle/>
                    <a:p>
                      <a:r>
                        <a:rPr lang="en-US" sz="1600" dirty="0" err="1">
                          <a:latin typeface="Adobe Devanagari"/>
                        </a:rPr>
                        <a:t>ViT</a:t>
                      </a:r>
                      <a:endParaRPr lang="en-US" sz="1600" dirty="0">
                        <a:latin typeface="Adobe Devanagari"/>
                      </a:endParaRPr>
                    </a:p>
                  </a:txBody>
                  <a:tcPr>
                    <a:solidFill>
                      <a:srgbClr val="DFC4A7"/>
                    </a:solidFill>
                  </a:tcPr>
                </a:tc>
                <a:tc>
                  <a:txBody>
                    <a:bodyPr/>
                    <a:lstStyle/>
                    <a:p>
                      <a:r>
                        <a:rPr lang="en-US" sz="1600" dirty="0">
                          <a:latin typeface="Adobe Devanagari"/>
                        </a:rPr>
                        <a:t>60.99%</a:t>
                      </a:r>
                    </a:p>
                  </a:txBody>
                  <a:tcPr>
                    <a:solidFill>
                      <a:srgbClr val="DFC4A7"/>
                    </a:solidFill>
                  </a:tcPr>
                </a:tc>
                <a:extLst>
                  <a:ext uri="{0D108BD9-81ED-4DB2-BD59-A6C34878D82A}">
                    <a16:rowId xmlns:a16="http://schemas.microsoft.com/office/drawing/2014/main" val="2307467135"/>
                  </a:ext>
                </a:extLst>
              </a:tr>
              <a:tr h="619776">
                <a:tc>
                  <a:txBody>
                    <a:bodyPr/>
                    <a:lstStyle/>
                    <a:p>
                      <a:r>
                        <a:rPr lang="en-US" sz="1600" dirty="0">
                          <a:latin typeface="Adobe Devanagari"/>
                        </a:rPr>
                        <a:t>CNN</a:t>
                      </a:r>
                    </a:p>
                  </a:txBody>
                  <a:tcPr>
                    <a:solidFill>
                      <a:schemeClr val="bg1">
                        <a:lumMod val="95000"/>
                      </a:schemeClr>
                    </a:solidFill>
                  </a:tcPr>
                </a:tc>
                <a:tc>
                  <a:txBody>
                    <a:bodyPr/>
                    <a:lstStyle/>
                    <a:p>
                      <a:r>
                        <a:rPr lang="en-US" sz="1600" dirty="0">
                          <a:latin typeface="Adobe Devanagari"/>
                        </a:rPr>
                        <a:t>74.21%</a:t>
                      </a:r>
                    </a:p>
                  </a:txBody>
                  <a:tcPr>
                    <a:solidFill>
                      <a:schemeClr val="bg1">
                        <a:lumMod val="95000"/>
                      </a:schemeClr>
                    </a:solidFill>
                  </a:tcPr>
                </a:tc>
                <a:extLst>
                  <a:ext uri="{0D108BD9-81ED-4DB2-BD59-A6C34878D82A}">
                    <a16:rowId xmlns:a16="http://schemas.microsoft.com/office/drawing/2014/main" val="2565097523"/>
                  </a:ext>
                </a:extLst>
              </a:tr>
              <a:tr h="619776">
                <a:tc>
                  <a:txBody>
                    <a:bodyPr/>
                    <a:lstStyle/>
                    <a:p>
                      <a:r>
                        <a:rPr lang="en-US" sz="1600" dirty="0">
                          <a:latin typeface="Adobe Devanagari"/>
                        </a:rPr>
                        <a:t>VGG16</a:t>
                      </a:r>
                    </a:p>
                  </a:txBody>
                  <a:tcPr>
                    <a:solidFill>
                      <a:srgbClr val="DFC4A7"/>
                    </a:solidFill>
                  </a:tcPr>
                </a:tc>
                <a:tc>
                  <a:txBody>
                    <a:bodyPr/>
                    <a:lstStyle/>
                    <a:p>
                      <a:r>
                        <a:rPr lang="en-US" sz="1600" dirty="0">
                          <a:latin typeface="Adobe Devanagari"/>
                        </a:rPr>
                        <a:t>73.39%</a:t>
                      </a:r>
                    </a:p>
                  </a:txBody>
                  <a:tcPr>
                    <a:solidFill>
                      <a:srgbClr val="DFC4A7"/>
                    </a:solidFill>
                  </a:tcPr>
                </a:tc>
                <a:extLst>
                  <a:ext uri="{0D108BD9-81ED-4DB2-BD59-A6C34878D82A}">
                    <a16:rowId xmlns:a16="http://schemas.microsoft.com/office/drawing/2014/main" val="2170644636"/>
                  </a:ext>
                </a:extLst>
              </a:tr>
              <a:tr h="619776">
                <a:tc>
                  <a:txBody>
                    <a:bodyPr/>
                    <a:lstStyle/>
                    <a:p>
                      <a:r>
                        <a:rPr lang="en-US" sz="1600" b="0" kern="1200" dirty="0">
                          <a:solidFill>
                            <a:schemeClr val="dk1"/>
                          </a:solidFill>
                          <a:effectLst/>
                          <a:latin typeface="Adobe Devanagari"/>
                        </a:rPr>
                        <a:t>ResNet50V2</a:t>
                      </a:r>
                      <a:endParaRPr lang="en-US" sz="1600" b="0" dirty="0">
                        <a:effectLst/>
                        <a:latin typeface="Adobe Devanagari"/>
                      </a:endParaRPr>
                    </a:p>
                  </a:txBody>
                  <a:tcPr>
                    <a:solidFill>
                      <a:schemeClr val="bg1">
                        <a:lumMod val="95000"/>
                      </a:schemeClr>
                    </a:solidFill>
                  </a:tcPr>
                </a:tc>
                <a:tc>
                  <a:txBody>
                    <a:bodyPr/>
                    <a:lstStyle/>
                    <a:p>
                      <a:r>
                        <a:rPr lang="en-US" sz="1600" dirty="0">
                          <a:latin typeface="Adobe Devanagari"/>
                        </a:rPr>
                        <a:t>64.10%</a:t>
                      </a:r>
                    </a:p>
                  </a:txBody>
                  <a:tcPr>
                    <a:solidFill>
                      <a:schemeClr val="bg1">
                        <a:lumMod val="95000"/>
                      </a:schemeClr>
                    </a:solidFill>
                  </a:tcPr>
                </a:tc>
                <a:extLst>
                  <a:ext uri="{0D108BD9-81ED-4DB2-BD59-A6C34878D82A}">
                    <a16:rowId xmlns:a16="http://schemas.microsoft.com/office/drawing/2014/main" val="1188851085"/>
                  </a:ext>
                </a:extLst>
              </a:tr>
              <a:tr h="619776">
                <a:tc>
                  <a:txBody>
                    <a:bodyPr/>
                    <a:lstStyle/>
                    <a:p>
                      <a:r>
                        <a:rPr lang="en-US" sz="1600" dirty="0">
                          <a:latin typeface="Adobe Devanagari"/>
                        </a:rPr>
                        <a:t>Siamese + CNN</a:t>
                      </a:r>
                    </a:p>
                  </a:txBody>
                  <a:tcPr>
                    <a:solidFill>
                      <a:srgbClr val="DFC4A7"/>
                    </a:solidFill>
                  </a:tcPr>
                </a:tc>
                <a:tc>
                  <a:txBody>
                    <a:bodyPr/>
                    <a:lstStyle/>
                    <a:p>
                      <a:r>
                        <a:rPr lang="en-US" sz="1600" dirty="0">
                          <a:latin typeface="Adobe Devanagari"/>
                        </a:rPr>
                        <a:t>40.00%</a:t>
                      </a:r>
                    </a:p>
                  </a:txBody>
                  <a:tcPr>
                    <a:solidFill>
                      <a:srgbClr val="DFC4A7"/>
                    </a:solidFill>
                  </a:tcPr>
                </a:tc>
                <a:extLst>
                  <a:ext uri="{0D108BD9-81ED-4DB2-BD59-A6C34878D82A}">
                    <a16:rowId xmlns:a16="http://schemas.microsoft.com/office/drawing/2014/main" val="2720766156"/>
                  </a:ext>
                </a:extLst>
              </a:tr>
            </a:tbl>
          </a:graphicData>
        </a:graphic>
      </p:graphicFrame>
    </p:spTree>
    <p:extLst>
      <p:ext uri="{BB962C8B-B14F-4D97-AF65-F5344CB8AC3E}">
        <p14:creationId xmlns:p14="http://schemas.microsoft.com/office/powerpoint/2010/main" val="1772275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01346-F47A-F93A-1328-0D82CC994EF4}"/>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BCC39BC-DF96-7AA2-0EEF-7A64712EE08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71FFD9B-3A56-FEFF-9EA7-082FF742AF5B}"/>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graphicFrame>
        <p:nvGraphicFramePr>
          <p:cNvPr id="2" name="Diagram 1">
            <a:extLst>
              <a:ext uri="{FF2B5EF4-FFF2-40B4-BE49-F238E27FC236}">
                <a16:creationId xmlns:a16="http://schemas.microsoft.com/office/drawing/2014/main" id="{4A02B9D9-AA34-CC34-1458-A4067947D4BB}"/>
              </a:ext>
            </a:extLst>
          </p:cNvPr>
          <p:cNvGraphicFramePr/>
          <p:nvPr>
            <p:extLst>
              <p:ext uri="{D42A27DB-BD31-4B8C-83A1-F6EECF244321}">
                <p14:modId xmlns:p14="http://schemas.microsoft.com/office/powerpoint/2010/main" val="652361845"/>
              </p:ext>
            </p:extLst>
          </p:nvPr>
        </p:nvGraphicFramePr>
        <p:xfrm>
          <a:off x="304799" y="1656926"/>
          <a:ext cx="5787665" cy="4286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53B0824A-0351-F7D9-08D7-5CACAA2CB0E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sp>
        <p:nvSpPr>
          <p:cNvPr id="7" name="Rectangle: Rounded Corners 6">
            <a:extLst>
              <a:ext uri="{FF2B5EF4-FFF2-40B4-BE49-F238E27FC236}">
                <a16:creationId xmlns:a16="http://schemas.microsoft.com/office/drawing/2014/main" id="{F408F349-226C-F4FE-ACAB-90BD5E2210C6}"/>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F64EEFA-DF2F-4BC2-1278-1E10CFC70613}"/>
              </a:ext>
            </a:extLst>
          </p:cNvPr>
          <p:cNvSpPr txBox="1"/>
          <p:nvPr/>
        </p:nvSpPr>
        <p:spPr>
          <a:xfrm>
            <a:off x="6629400" y="1676400"/>
            <a:ext cx="5054030" cy="4616648"/>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CNNs can learn a hierarchy of features, starting from basic edges and textures to more complex patterns that correspond to different stages and characteristics of acne severity.</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Acne severity isn't just about the presence of lesions but also their spatial distribution, density, and co-occurrence. CNNs excel at capturing these spatial relationships.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Even within a specific severity level (e.g., moderate), there can be variations in appearance across individuals. CNNs, when trained on a diverse dataset, can become robust to these intra-class variations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Traditional acne grading often relies on manual counting and classification of lesions based on specific criteria. CNNs can learn these underlying criteria directly from the images, potentially leading to more objective and consistent assessments.</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endParaRPr lang="en-US" sz="1400" dirty="0">
              <a:solidFill>
                <a:schemeClr val="bg1"/>
              </a:solidFill>
              <a:latin typeface="Adobe Devanagari"/>
            </a:endParaRPr>
          </a:p>
        </p:txBody>
      </p:sp>
      <p:sp>
        <p:nvSpPr>
          <p:cNvPr id="9" name="Rectangle 8">
            <a:extLst>
              <a:ext uri="{FF2B5EF4-FFF2-40B4-BE49-F238E27FC236}">
                <a16:creationId xmlns:a16="http://schemas.microsoft.com/office/drawing/2014/main" id="{3C2C9E9E-AF7A-7AE2-24DD-007D59FD98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57854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690C0-9B21-BAC0-2389-02B5E49C692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5773395-93EE-5B34-D4C9-17F00D02D16E}"/>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AD1A72B-CA3F-E6A2-CE83-D57B77B8319C}"/>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6" name="Rectangle: Diagonal Corners Rounded 5">
            <a:extLst>
              <a:ext uri="{FF2B5EF4-FFF2-40B4-BE49-F238E27FC236}">
                <a16:creationId xmlns:a16="http://schemas.microsoft.com/office/drawing/2014/main" id="{CAEA33B2-D3DF-A801-DEA0-4A42A5936AC2}"/>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9" name="Picture 8" descr="A diagram of a flowchart">
            <a:extLst>
              <a:ext uri="{FF2B5EF4-FFF2-40B4-BE49-F238E27FC236}">
                <a16:creationId xmlns:a16="http://schemas.microsoft.com/office/drawing/2014/main" id="{73CA379B-ACC3-5360-BFFA-EFBA66B10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14900"/>
            <a:ext cx="6824457" cy="4648200"/>
          </a:xfrm>
          <a:prstGeom prst="rect">
            <a:avLst/>
          </a:prstGeom>
        </p:spPr>
      </p:pic>
      <p:sp>
        <p:nvSpPr>
          <p:cNvPr id="2" name="Rectangle 1">
            <a:extLst>
              <a:ext uri="{FF2B5EF4-FFF2-40B4-BE49-F238E27FC236}">
                <a16:creationId xmlns:a16="http://schemas.microsoft.com/office/drawing/2014/main" id="{D7382FA9-023E-43B0-2CD4-6FEC5680D25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2529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98617" y="160336"/>
            <a:ext cx="11684000" cy="9826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Research Question</a:t>
            </a:r>
          </a:p>
        </p:txBody>
      </p:sp>
      <p:sp>
        <p:nvSpPr>
          <p:cNvPr id="8" name="Rectangle: Diagonal Corners Rounded 7">
            <a:extLst>
              <a:ext uri="{FF2B5EF4-FFF2-40B4-BE49-F238E27FC236}">
                <a16:creationId xmlns:a16="http://schemas.microsoft.com/office/drawing/2014/main" id="{B2BB043E-11BA-1027-D8AE-6A1FF8F903EB}"/>
              </a:ext>
            </a:extLst>
          </p:cNvPr>
          <p:cNvSpPr/>
          <p:nvPr/>
        </p:nvSpPr>
        <p:spPr>
          <a:xfrm>
            <a:off x="1201917" y="3429000"/>
            <a:ext cx="9677400" cy="982663"/>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Up to what extent machine and deep learning can be used in Dermatology?</a:t>
            </a:r>
          </a:p>
        </p:txBody>
      </p:sp>
      <p:sp>
        <p:nvSpPr>
          <p:cNvPr id="10" name="Rectangle: Diagonal Corners Rounded 9">
            <a:extLst>
              <a:ext uri="{FF2B5EF4-FFF2-40B4-BE49-F238E27FC236}">
                <a16:creationId xmlns:a16="http://schemas.microsoft.com/office/drawing/2014/main" id="{AD21E3FC-5B39-2B59-A4CB-00C1ED4BA4D7}"/>
              </a:ext>
            </a:extLst>
          </p:cNvPr>
          <p:cNvSpPr/>
          <p:nvPr/>
        </p:nvSpPr>
        <p:spPr>
          <a:xfrm>
            <a:off x="1201917" y="1981199"/>
            <a:ext cx="9677400" cy="1066801"/>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to leverage machine and deep learning for enhanced dermatological care?</a:t>
            </a:r>
          </a:p>
        </p:txBody>
      </p:sp>
      <p:sp>
        <p:nvSpPr>
          <p:cNvPr id="2" name="Rectangle 1">
            <a:extLst>
              <a:ext uri="{FF2B5EF4-FFF2-40B4-BE49-F238E27FC236}">
                <a16:creationId xmlns:a16="http://schemas.microsoft.com/office/drawing/2014/main" id="{26724D1C-8338-A8C1-52A8-08F4FF5CE4D6}"/>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76303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BD644-8A53-C7D9-F2B6-9B507B9F02E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D50A847-B13F-CAC4-C470-25316AB6B2B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5B5EE7E-742A-570B-4677-E8EAB9800029}"/>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1" name="Rectangle: Diagonal Corners Rounded 20">
            <a:extLst>
              <a:ext uri="{FF2B5EF4-FFF2-40B4-BE49-F238E27FC236}">
                <a16:creationId xmlns:a16="http://schemas.microsoft.com/office/drawing/2014/main" id="{4270DA7C-C337-EFA3-0D59-BB64B578D9A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Best Model :- CNN</a:t>
            </a:r>
          </a:p>
        </p:txBody>
      </p:sp>
      <p:pic>
        <p:nvPicPr>
          <p:cNvPr id="6" name="Picture 5">
            <a:extLst>
              <a:ext uri="{FF2B5EF4-FFF2-40B4-BE49-F238E27FC236}">
                <a16:creationId xmlns:a16="http://schemas.microsoft.com/office/drawing/2014/main" id="{CC88BD7F-A1A7-615E-866B-3E258CDE5696}"/>
              </a:ext>
            </a:extLst>
          </p:cNvPr>
          <p:cNvPicPr>
            <a:picLocks noChangeAspect="1"/>
          </p:cNvPicPr>
          <p:nvPr/>
        </p:nvPicPr>
        <p:blipFill>
          <a:blip r:embed="rId3"/>
          <a:stretch>
            <a:fillRect/>
          </a:stretch>
        </p:blipFill>
        <p:spPr>
          <a:xfrm>
            <a:off x="7157617" y="952500"/>
            <a:ext cx="4780383" cy="4029075"/>
          </a:xfrm>
          <a:prstGeom prst="rect">
            <a:avLst/>
          </a:prstGeom>
        </p:spPr>
      </p:pic>
      <p:sp>
        <p:nvSpPr>
          <p:cNvPr id="2" name="Rectangle 1">
            <a:extLst>
              <a:ext uri="{FF2B5EF4-FFF2-40B4-BE49-F238E27FC236}">
                <a16:creationId xmlns:a16="http://schemas.microsoft.com/office/drawing/2014/main" id="{5278DA2E-54E0-50BF-A273-312F3E0FE5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13" name="Picture 12">
            <a:extLst>
              <a:ext uri="{FF2B5EF4-FFF2-40B4-BE49-F238E27FC236}">
                <a16:creationId xmlns:a16="http://schemas.microsoft.com/office/drawing/2014/main" id="{EC061281-6FF2-FBF9-5543-4AFCEBA42919}"/>
              </a:ext>
            </a:extLst>
          </p:cNvPr>
          <p:cNvPicPr>
            <a:picLocks noChangeAspect="1"/>
          </p:cNvPicPr>
          <p:nvPr/>
        </p:nvPicPr>
        <p:blipFill>
          <a:blip r:embed="rId4"/>
          <a:stretch>
            <a:fillRect/>
          </a:stretch>
        </p:blipFill>
        <p:spPr>
          <a:xfrm>
            <a:off x="160102" y="2967037"/>
            <a:ext cx="3873017" cy="3202687"/>
          </a:xfrm>
          <a:prstGeom prst="rect">
            <a:avLst/>
          </a:prstGeom>
        </p:spPr>
      </p:pic>
      <p:pic>
        <p:nvPicPr>
          <p:cNvPr id="10" name="Picture 9">
            <a:extLst>
              <a:ext uri="{FF2B5EF4-FFF2-40B4-BE49-F238E27FC236}">
                <a16:creationId xmlns:a16="http://schemas.microsoft.com/office/drawing/2014/main" id="{F672927D-23BA-9690-C702-6838456D3450}"/>
              </a:ext>
            </a:extLst>
          </p:cNvPr>
          <p:cNvPicPr>
            <a:picLocks noChangeAspect="1"/>
          </p:cNvPicPr>
          <p:nvPr/>
        </p:nvPicPr>
        <p:blipFill>
          <a:blip r:embed="rId5"/>
          <a:stretch>
            <a:fillRect/>
          </a:stretch>
        </p:blipFill>
        <p:spPr>
          <a:xfrm>
            <a:off x="3098189" y="1429136"/>
            <a:ext cx="3872389" cy="3202687"/>
          </a:xfrm>
          <a:prstGeom prst="rect">
            <a:avLst/>
          </a:prstGeom>
        </p:spPr>
      </p:pic>
    </p:spTree>
    <p:extLst>
      <p:ext uri="{BB962C8B-B14F-4D97-AF65-F5344CB8AC3E}">
        <p14:creationId xmlns:p14="http://schemas.microsoft.com/office/powerpoint/2010/main" val="175566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79F30-F8FE-BEAD-7CED-D871A284CDD3}"/>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D9B88679-88B1-3568-92A0-1E105793089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3D9CB4E-50EF-59AA-654A-56A6963CAB91}"/>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graphicFrame>
        <p:nvGraphicFramePr>
          <p:cNvPr id="2" name="Diagram 1">
            <a:extLst>
              <a:ext uri="{FF2B5EF4-FFF2-40B4-BE49-F238E27FC236}">
                <a16:creationId xmlns:a16="http://schemas.microsoft.com/office/drawing/2014/main" id="{BB34C98E-021B-DDDA-8953-00F94BC3F708}"/>
              </a:ext>
            </a:extLst>
          </p:cNvPr>
          <p:cNvGraphicFramePr/>
          <p:nvPr>
            <p:extLst>
              <p:ext uri="{D42A27DB-BD31-4B8C-83A1-F6EECF244321}">
                <p14:modId xmlns:p14="http://schemas.microsoft.com/office/powerpoint/2010/main" val="4244746354"/>
              </p:ext>
            </p:extLst>
          </p:nvPr>
        </p:nvGraphicFramePr>
        <p:xfrm>
          <a:off x="152401" y="1752600"/>
          <a:ext cx="6172200" cy="427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Diagonal Corners Rounded 5">
            <a:extLst>
              <a:ext uri="{FF2B5EF4-FFF2-40B4-BE49-F238E27FC236}">
                <a16:creationId xmlns:a16="http://schemas.microsoft.com/office/drawing/2014/main" id="{2EC01037-A2BD-3765-30EB-3081D9F3C39C}"/>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 with CNN</a:t>
            </a:r>
          </a:p>
        </p:txBody>
      </p:sp>
      <p:sp>
        <p:nvSpPr>
          <p:cNvPr id="7" name="Rectangle: Rounded Corners 6">
            <a:extLst>
              <a:ext uri="{FF2B5EF4-FFF2-40B4-BE49-F238E27FC236}">
                <a16:creationId xmlns:a16="http://schemas.microsoft.com/office/drawing/2014/main" id="{14C97FD9-2CBF-6B93-F7C1-38107FF26793}"/>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6B92CF3-74E9-B0FF-C85A-453B0DF92CFE}"/>
              </a:ext>
            </a:extLst>
          </p:cNvPr>
          <p:cNvSpPr txBox="1"/>
          <p:nvPr/>
        </p:nvSpPr>
        <p:spPr>
          <a:xfrm>
            <a:off x="6714051" y="2092054"/>
            <a:ext cx="5054030" cy="3108543"/>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solidFill>
                  <a:schemeClr val="bg1"/>
                </a:solidFill>
                <a:latin typeface="Adobe Devanagari"/>
              </a:rPr>
              <a:t>Siamese Network Training: Train a Siamese network on pairs of acne images, where the labels indicate whether the pair belongs to the same severity level or different levels. The output of this network is a feature embedding for each input image.</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Feature Extraction: Use the trained Siamese network to extract feature embeddings for all the images in your acne severity dataset.</a:t>
            </a:r>
          </a:p>
          <a:p>
            <a:pPr marL="342900" indent="-342900">
              <a:buFont typeface="Wingdings" panose="05000000000000000000" pitchFamily="2" charset="2"/>
              <a:buChar char="Ø"/>
            </a:pPr>
            <a:endParaRPr lang="en-US" sz="1400" dirty="0">
              <a:solidFill>
                <a:schemeClr val="bg1"/>
              </a:solidFill>
              <a:latin typeface="Adobe Devanagari"/>
            </a:endParaRPr>
          </a:p>
          <a:p>
            <a:pPr marL="342900" indent="-342900">
              <a:buFont typeface="Wingdings" panose="05000000000000000000" pitchFamily="2" charset="2"/>
              <a:buChar char="Ø"/>
            </a:pPr>
            <a:r>
              <a:rPr lang="en-US" sz="1400" dirty="0">
                <a:solidFill>
                  <a:schemeClr val="bg1"/>
                </a:solidFill>
                <a:latin typeface="Adobe Devanagari"/>
              </a:rPr>
              <a:t>CNN Classifier Training: Train a standard CNN classifier using these extracted feature embeddings as input and the acne severity levels as the target labels. This CNN learns to map the feature embeddings to the correct severity class.</a:t>
            </a:r>
          </a:p>
        </p:txBody>
      </p:sp>
      <p:sp>
        <p:nvSpPr>
          <p:cNvPr id="9" name="Rectangle 8">
            <a:extLst>
              <a:ext uri="{FF2B5EF4-FFF2-40B4-BE49-F238E27FC236}">
                <a16:creationId xmlns:a16="http://schemas.microsoft.com/office/drawing/2014/main" id="{2EB18177-CB88-42CA-CB12-F079DDF5E30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8227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292C-7859-C70A-2FE1-8144AD92B5C6}"/>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C03384B0-CF4C-18F4-9632-99DA35EC0123}"/>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593A90C-7094-4374-D7DA-645C94E3B638}"/>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 name="Rectangle: Diagonal Corners Rounded 1">
            <a:extLst>
              <a:ext uri="{FF2B5EF4-FFF2-40B4-BE49-F238E27FC236}">
                <a16:creationId xmlns:a16="http://schemas.microsoft.com/office/drawing/2014/main" id="{433BE72E-AC85-C032-71AF-D19706A9646F}"/>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Siamese with CNN</a:t>
            </a:r>
          </a:p>
        </p:txBody>
      </p:sp>
      <p:pic>
        <p:nvPicPr>
          <p:cNvPr id="7" name="Picture 6">
            <a:extLst>
              <a:ext uri="{FF2B5EF4-FFF2-40B4-BE49-F238E27FC236}">
                <a16:creationId xmlns:a16="http://schemas.microsoft.com/office/drawing/2014/main" id="{8B7BE2FF-7A14-5E69-4592-2E629DC582C9}"/>
              </a:ext>
            </a:extLst>
          </p:cNvPr>
          <p:cNvPicPr>
            <a:picLocks noChangeAspect="1"/>
          </p:cNvPicPr>
          <p:nvPr/>
        </p:nvPicPr>
        <p:blipFill>
          <a:blip r:embed="rId3"/>
          <a:stretch>
            <a:fillRect/>
          </a:stretch>
        </p:blipFill>
        <p:spPr>
          <a:xfrm>
            <a:off x="384535" y="2559038"/>
            <a:ext cx="7579574" cy="3123626"/>
          </a:xfrm>
          <a:prstGeom prst="rect">
            <a:avLst/>
          </a:prstGeom>
        </p:spPr>
      </p:pic>
      <p:pic>
        <p:nvPicPr>
          <p:cNvPr id="9" name="Picture 8">
            <a:extLst>
              <a:ext uri="{FF2B5EF4-FFF2-40B4-BE49-F238E27FC236}">
                <a16:creationId xmlns:a16="http://schemas.microsoft.com/office/drawing/2014/main" id="{43373BA4-6ADF-FF3F-01C6-F99EE915D313}"/>
              </a:ext>
            </a:extLst>
          </p:cNvPr>
          <p:cNvPicPr>
            <a:picLocks noChangeAspect="1"/>
          </p:cNvPicPr>
          <p:nvPr/>
        </p:nvPicPr>
        <p:blipFill>
          <a:blip r:embed="rId4"/>
          <a:stretch>
            <a:fillRect/>
          </a:stretch>
        </p:blipFill>
        <p:spPr>
          <a:xfrm>
            <a:off x="7093608" y="1043702"/>
            <a:ext cx="4881263" cy="3909298"/>
          </a:xfrm>
          <a:prstGeom prst="rect">
            <a:avLst/>
          </a:prstGeom>
        </p:spPr>
      </p:pic>
      <p:sp>
        <p:nvSpPr>
          <p:cNvPr id="10" name="Rectangle 9">
            <a:extLst>
              <a:ext uri="{FF2B5EF4-FFF2-40B4-BE49-F238E27FC236}">
                <a16:creationId xmlns:a16="http://schemas.microsoft.com/office/drawing/2014/main" id="{DBFB90D8-59E5-7E0A-A8F2-FB5EEF2005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188688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1B2C12-C8A3-57ED-8639-6B535CAB6F3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3AF9D61A-9170-E5DE-FDE3-022F28B2D45C}"/>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697A954-8E57-A442-3603-C6DF15E8ECBF}"/>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 name="Rectangle: Diagonal Corners Rounded 1">
            <a:extLst>
              <a:ext uri="{FF2B5EF4-FFF2-40B4-BE49-F238E27FC236}">
                <a16:creationId xmlns:a16="http://schemas.microsoft.com/office/drawing/2014/main" id="{5FE27894-AAF2-FFB7-ED54-408650E1ED02}"/>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Adobe Devanagari"/>
              </a:rPr>
              <a:t>ViT</a:t>
            </a:r>
            <a:endParaRPr lang="en-US" b="1" dirty="0">
              <a:latin typeface="Adobe Devanagari"/>
            </a:endParaRPr>
          </a:p>
        </p:txBody>
      </p:sp>
      <p:sp>
        <p:nvSpPr>
          <p:cNvPr id="6" name="Rectangle 5">
            <a:extLst>
              <a:ext uri="{FF2B5EF4-FFF2-40B4-BE49-F238E27FC236}">
                <a16:creationId xmlns:a16="http://schemas.microsoft.com/office/drawing/2014/main" id="{2885D89C-03FE-36F8-CF85-702E7308FF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pic>
        <p:nvPicPr>
          <p:cNvPr id="7" name="Picture 6">
            <a:extLst>
              <a:ext uri="{FF2B5EF4-FFF2-40B4-BE49-F238E27FC236}">
                <a16:creationId xmlns:a16="http://schemas.microsoft.com/office/drawing/2014/main" id="{4860174D-2231-B4A2-E485-A13A09121939}"/>
              </a:ext>
            </a:extLst>
          </p:cNvPr>
          <p:cNvPicPr>
            <a:picLocks noChangeAspect="1"/>
          </p:cNvPicPr>
          <p:nvPr/>
        </p:nvPicPr>
        <p:blipFill>
          <a:blip r:embed="rId3"/>
          <a:stretch>
            <a:fillRect/>
          </a:stretch>
        </p:blipFill>
        <p:spPr>
          <a:xfrm>
            <a:off x="1905000" y="1920874"/>
            <a:ext cx="9625013" cy="3966574"/>
          </a:xfrm>
          <a:prstGeom prst="rect">
            <a:avLst/>
          </a:prstGeom>
        </p:spPr>
      </p:pic>
    </p:spTree>
    <p:extLst>
      <p:ext uri="{BB962C8B-B14F-4D97-AF65-F5344CB8AC3E}">
        <p14:creationId xmlns:p14="http://schemas.microsoft.com/office/powerpoint/2010/main" val="4150359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1B2C12-C8A3-57ED-8639-6B535CAB6F3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3AF9D61A-9170-E5DE-FDE3-022F28B2D45C}"/>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697A954-8E57-A442-3603-C6DF15E8ECBF}"/>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 name="Rectangle: Diagonal Corners Rounded 1">
            <a:extLst>
              <a:ext uri="{FF2B5EF4-FFF2-40B4-BE49-F238E27FC236}">
                <a16:creationId xmlns:a16="http://schemas.microsoft.com/office/drawing/2014/main" id="{5FE27894-AAF2-FFB7-ED54-408650E1ED02}"/>
              </a:ext>
            </a:extLst>
          </p:cNvPr>
          <p:cNvSpPr/>
          <p:nvPr/>
        </p:nvSpPr>
        <p:spPr>
          <a:xfrm>
            <a:off x="384535" y="1216455"/>
            <a:ext cx="2815865" cy="5361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EfficientNetB0</a:t>
            </a:r>
          </a:p>
        </p:txBody>
      </p:sp>
      <p:pic>
        <p:nvPicPr>
          <p:cNvPr id="9" name="Picture 8">
            <a:extLst>
              <a:ext uri="{FF2B5EF4-FFF2-40B4-BE49-F238E27FC236}">
                <a16:creationId xmlns:a16="http://schemas.microsoft.com/office/drawing/2014/main" id="{9B6F3EE7-BFC6-9C3A-F671-878339804AF4}"/>
              </a:ext>
            </a:extLst>
          </p:cNvPr>
          <p:cNvPicPr>
            <a:picLocks noChangeAspect="1"/>
          </p:cNvPicPr>
          <p:nvPr/>
        </p:nvPicPr>
        <p:blipFill>
          <a:blip r:embed="rId3"/>
          <a:stretch>
            <a:fillRect/>
          </a:stretch>
        </p:blipFill>
        <p:spPr>
          <a:xfrm>
            <a:off x="2209800" y="2095500"/>
            <a:ext cx="7552321" cy="3546045"/>
          </a:xfrm>
          <a:prstGeom prst="rect">
            <a:avLst/>
          </a:prstGeom>
        </p:spPr>
      </p:pic>
      <p:sp>
        <p:nvSpPr>
          <p:cNvPr id="6" name="Rectangle 5">
            <a:extLst>
              <a:ext uri="{FF2B5EF4-FFF2-40B4-BE49-F238E27FC236}">
                <a16:creationId xmlns:a16="http://schemas.microsoft.com/office/drawing/2014/main" id="{2885D89C-03FE-36F8-CF85-702E7308FF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89729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BAA65B-62C0-8EE3-0B07-95A2F89740CF}"/>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857B6BA-5D21-CC85-F5F1-3FCEC234EF03}"/>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53BEBAB-231C-F01D-C968-71A1427B723B}"/>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1" name="Rectangle: Diagonal Corners Rounded 20">
            <a:extLst>
              <a:ext uri="{FF2B5EF4-FFF2-40B4-BE49-F238E27FC236}">
                <a16:creationId xmlns:a16="http://schemas.microsoft.com/office/drawing/2014/main" id="{D96F5495-2281-ED36-C285-63BEFC94B3C5}"/>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VGG 16</a:t>
            </a:r>
          </a:p>
        </p:txBody>
      </p:sp>
      <p:pic>
        <p:nvPicPr>
          <p:cNvPr id="7" name="Picture 6">
            <a:extLst>
              <a:ext uri="{FF2B5EF4-FFF2-40B4-BE49-F238E27FC236}">
                <a16:creationId xmlns:a16="http://schemas.microsoft.com/office/drawing/2014/main" id="{ACBE1BAC-A482-A1AC-9C49-BC76B10A3397}"/>
              </a:ext>
            </a:extLst>
          </p:cNvPr>
          <p:cNvPicPr>
            <a:picLocks noChangeAspect="1"/>
          </p:cNvPicPr>
          <p:nvPr/>
        </p:nvPicPr>
        <p:blipFill>
          <a:blip r:embed="rId3"/>
          <a:stretch>
            <a:fillRect/>
          </a:stretch>
        </p:blipFill>
        <p:spPr>
          <a:xfrm>
            <a:off x="384535" y="2390716"/>
            <a:ext cx="6897923" cy="3209925"/>
          </a:xfrm>
          <a:prstGeom prst="rect">
            <a:avLst/>
          </a:prstGeom>
        </p:spPr>
      </p:pic>
      <p:pic>
        <p:nvPicPr>
          <p:cNvPr id="10" name="Picture 9">
            <a:extLst>
              <a:ext uri="{FF2B5EF4-FFF2-40B4-BE49-F238E27FC236}">
                <a16:creationId xmlns:a16="http://schemas.microsoft.com/office/drawing/2014/main" id="{5FECF7A2-FE67-2860-F017-B002D9826254}"/>
              </a:ext>
            </a:extLst>
          </p:cNvPr>
          <p:cNvPicPr>
            <a:picLocks noChangeAspect="1"/>
          </p:cNvPicPr>
          <p:nvPr/>
        </p:nvPicPr>
        <p:blipFill>
          <a:blip r:embed="rId4"/>
          <a:stretch>
            <a:fillRect/>
          </a:stretch>
        </p:blipFill>
        <p:spPr>
          <a:xfrm>
            <a:off x="7367600" y="1006831"/>
            <a:ext cx="4570400" cy="3852094"/>
          </a:xfrm>
          <a:prstGeom prst="rect">
            <a:avLst/>
          </a:prstGeom>
        </p:spPr>
      </p:pic>
      <p:sp>
        <p:nvSpPr>
          <p:cNvPr id="11" name="Rectangle 10">
            <a:extLst>
              <a:ext uri="{FF2B5EF4-FFF2-40B4-BE49-F238E27FC236}">
                <a16:creationId xmlns:a16="http://schemas.microsoft.com/office/drawing/2014/main" id="{96FC23AB-BB50-34F2-2713-FBE42DE478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728839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F4922B-8B4D-2D54-A79F-2FE6EFBC92E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2753DAB9-E157-9226-56A1-48A7D40503F6}"/>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0A994F53-AFD3-5728-4004-15FA81F44D35}"/>
              </a:ext>
            </a:extLst>
          </p:cNvPr>
          <p:cNvSpPr>
            <a:spLocks noGrp="1"/>
          </p:cNvSpPr>
          <p:nvPr>
            <p:ph type="title"/>
          </p:nvPr>
        </p:nvSpPr>
        <p:spPr>
          <a:xfrm>
            <a:off x="254000" y="91202"/>
            <a:ext cx="11684000" cy="861298"/>
          </a:xfrm>
        </p:spPr>
        <p:txBody>
          <a:bodyPr>
            <a:normAutofit/>
          </a:bodyPr>
          <a:lstStyle/>
          <a:p>
            <a:r>
              <a:rPr lang="en-US" sz="3600" b="1" dirty="0"/>
              <a:t>Model Implementation for Acne Severity Detection</a:t>
            </a:r>
          </a:p>
        </p:txBody>
      </p:sp>
      <p:sp>
        <p:nvSpPr>
          <p:cNvPr id="21" name="Rectangle: Diagonal Corners Rounded 20">
            <a:extLst>
              <a:ext uri="{FF2B5EF4-FFF2-40B4-BE49-F238E27FC236}">
                <a16:creationId xmlns:a16="http://schemas.microsoft.com/office/drawing/2014/main" id="{8EB28591-019B-1C18-30FE-42BAACBA9AAD}"/>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ResNet50V2</a:t>
            </a:r>
          </a:p>
        </p:txBody>
      </p:sp>
      <p:pic>
        <p:nvPicPr>
          <p:cNvPr id="7" name="Picture 6">
            <a:extLst>
              <a:ext uri="{FF2B5EF4-FFF2-40B4-BE49-F238E27FC236}">
                <a16:creationId xmlns:a16="http://schemas.microsoft.com/office/drawing/2014/main" id="{0B36C2CC-85EA-0DAC-C12D-A5AD0991A56B}"/>
              </a:ext>
            </a:extLst>
          </p:cNvPr>
          <p:cNvPicPr>
            <a:picLocks noChangeAspect="1"/>
          </p:cNvPicPr>
          <p:nvPr/>
        </p:nvPicPr>
        <p:blipFill>
          <a:blip r:embed="rId3"/>
          <a:stretch>
            <a:fillRect/>
          </a:stretch>
        </p:blipFill>
        <p:spPr>
          <a:xfrm>
            <a:off x="384535" y="2390716"/>
            <a:ext cx="6897923" cy="3209925"/>
          </a:xfrm>
          <a:prstGeom prst="rect">
            <a:avLst/>
          </a:prstGeom>
        </p:spPr>
      </p:pic>
      <p:pic>
        <p:nvPicPr>
          <p:cNvPr id="10" name="Picture 9">
            <a:extLst>
              <a:ext uri="{FF2B5EF4-FFF2-40B4-BE49-F238E27FC236}">
                <a16:creationId xmlns:a16="http://schemas.microsoft.com/office/drawing/2014/main" id="{B2BA230B-3F23-AFBC-1F01-B5D933077000}"/>
              </a:ext>
            </a:extLst>
          </p:cNvPr>
          <p:cNvPicPr>
            <a:picLocks noChangeAspect="1"/>
          </p:cNvPicPr>
          <p:nvPr/>
        </p:nvPicPr>
        <p:blipFill>
          <a:blip r:embed="rId4"/>
          <a:stretch>
            <a:fillRect/>
          </a:stretch>
        </p:blipFill>
        <p:spPr>
          <a:xfrm>
            <a:off x="7367600" y="1006831"/>
            <a:ext cx="4570400" cy="3852094"/>
          </a:xfrm>
          <a:prstGeom prst="rect">
            <a:avLst/>
          </a:prstGeom>
        </p:spPr>
      </p:pic>
      <p:sp>
        <p:nvSpPr>
          <p:cNvPr id="2" name="Rectangle 1">
            <a:extLst>
              <a:ext uri="{FF2B5EF4-FFF2-40B4-BE49-F238E27FC236}">
                <a16:creationId xmlns:a16="http://schemas.microsoft.com/office/drawing/2014/main" id="{E1A738A1-C6FA-D2E7-D900-2619FD11D08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348984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BE00D-0773-A088-D5A6-5445399A96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B831EA-C041-7094-8DE8-6798D6553448}"/>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pic>
        <p:nvPicPr>
          <p:cNvPr id="3" name="Picture 2" descr="A screenshot of a cell phone">
            <a:extLst>
              <a:ext uri="{FF2B5EF4-FFF2-40B4-BE49-F238E27FC236}">
                <a16:creationId xmlns:a16="http://schemas.microsoft.com/office/drawing/2014/main" id="{D86F8CD4-CB82-C17D-5BC9-B9CECB9BB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990600"/>
            <a:ext cx="2362200" cy="5057886"/>
          </a:xfrm>
          <a:prstGeom prst="rect">
            <a:avLst/>
          </a:prstGeom>
        </p:spPr>
      </p:pic>
      <p:pic>
        <p:nvPicPr>
          <p:cNvPr id="10" name="Picture 9" descr="A screenshot of a cell phone">
            <a:extLst>
              <a:ext uri="{FF2B5EF4-FFF2-40B4-BE49-F238E27FC236}">
                <a16:creationId xmlns:a16="http://schemas.microsoft.com/office/drawing/2014/main" id="{BB47FE99-63D4-8B5D-4E32-E780FD906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983255"/>
            <a:ext cx="2253309" cy="505788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B5C7F62-9106-0038-9DA4-5BAB24FF4EE9}"/>
              </a:ext>
            </a:extLst>
          </p:cNvPr>
          <p:cNvPicPr>
            <a:picLocks noChangeAspect="1"/>
          </p:cNvPicPr>
          <p:nvPr/>
        </p:nvPicPr>
        <p:blipFill>
          <a:blip r:embed="rId4">
            <a:extLst>
              <a:ext uri="{28A0092B-C50C-407E-A947-70E740481C1C}">
                <a14:useLocalDpi xmlns:a14="http://schemas.microsoft.com/office/drawing/2010/main" val="0"/>
              </a:ext>
            </a:extLst>
          </a:blip>
          <a:srcRect l="37500" t="23652" r="38125"/>
          <a:stretch/>
        </p:blipFill>
        <p:spPr>
          <a:xfrm>
            <a:off x="7467600" y="983254"/>
            <a:ext cx="3094236" cy="5057885"/>
          </a:xfrm>
          <a:prstGeom prst="rect">
            <a:avLst/>
          </a:prstGeom>
        </p:spPr>
      </p:pic>
      <p:sp>
        <p:nvSpPr>
          <p:cNvPr id="13" name="Rectangle 12">
            <a:extLst>
              <a:ext uri="{FF2B5EF4-FFF2-40B4-BE49-F238E27FC236}">
                <a16:creationId xmlns:a16="http://schemas.microsoft.com/office/drawing/2014/main" id="{15335A0F-F635-16D4-BB1B-F9CFE3007C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61614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69C0D-4D8D-570A-580F-BC0DA56A6C1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59CA2203-2F6F-924E-D319-E5DBB30DE3F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16379"/>
            <a:ext cx="12192000" cy="6324600"/>
          </a:xfrm>
          <a:prstGeom prst="rect">
            <a:avLst/>
          </a:prstGeom>
        </p:spPr>
      </p:pic>
      <p:sp>
        <p:nvSpPr>
          <p:cNvPr id="5" name="Title 4">
            <a:extLst>
              <a:ext uri="{FF2B5EF4-FFF2-40B4-BE49-F238E27FC236}">
                <a16:creationId xmlns:a16="http://schemas.microsoft.com/office/drawing/2014/main" id="{1324626D-75DC-6A32-727B-7E493B0A93F6}"/>
              </a:ext>
            </a:extLst>
          </p:cNvPr>
          <p:cNvSpPr>
            <a:spLocks noGrp="1"/>
          </p:cNvSpPr>
          <p:nvPr>
            <p:ph type="title"/>
          </p:nvPr>
        </p:nvSpPr>
        <p:spPr>
          <a:xfrm>
            <a:off x="198617" y="238325"/>
            <a:ext cx="11684000" cy="861298"/>
          </a:xfrm>
        </p:spPr>
        <p:txBody>
          <a:bodyPr>
            <a:normAutofit/>
          </a:bodyPr>
          <a:lstStyle/>
          <a:p>
            <a:r>
              <a:rPr lang="en-US" sz="4000" b="1" dirty="0"/>
              <a:t>Future Works</a:t>
            </a:r>
            <a:endParaRPr lang="en-US" sz="4000" dirty="0"/>
          </a:p>
        </p:txBody>
      </p:sp>
      <p:graphicFrame>
        <p:nvGraphicFramePr>
          <p:cNvPr id="2" name="Diagram 1">
            <a:extLst>
              <a:ext uri="{FF2B5EF4-FFF2-40B4-BE49-F238E27FC236}">
                <a16:creationId xmlns:a16="http://schemas.microsoft.com/office/drawing/2014/main" id="{03F201D2-E31C-B62C-A8BE-15B245604E2A}"/>
              </a:ext>
            </a:extLst>
          </p:cNvPr>
          <p:cNvGraphicFramePr/>
          <p:nvPr/>
        </p:nvGraphicFramePr>
        <p:xfrm>
          <a:off x="2632435" y="1676400"/>
          <a:ext cx="7848600" cy="413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5E893BAC-592D-0FD0-2A47-015A6BD3B5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128904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2E59-8AB0-6AB3-B18E-BC18EAA26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DC44FE-8A36-7F6D-0BD3-D3CC3837571D}"/>
              </a:ext>
            </a:extLst>
          </p:cNvPr>
          <p:cNvSpPr>
            <a:spLocks noGrp="1"/>
          </p:cNvSpPr>
          <p:nvPr>
            <p:ph idx="1"/>
          </p:nvPr>
        </p:nvSpPr>
        <p:spPr/>
        <p:txBody>
          <a:bodyPr/>
          <a:lstStyle/>
          <a:p>
            <a:endParaRPr lang="en-US"/>
          </a:p>
        </p:txBody>
      </p:sp>
      <p:pic>
        <p:nvPicPr>
          <p:cNvPr id="4" name="Picture 3" descr="A white surface with a pink background&#10;&#10;Description automatically generated">
            <a:extLst>
              <a:ext uri="{FF2B5EF4-FFF2-40B4-BE49-F238E27FC236}">
                <a16:creationId xmlns:a16="http://schemas.microsoft.com/office/drawing/2014/main" id="{D2A615AB-DBE2-E7B7-E9A1-D34D8A86DD0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Rectangle 4">
            <a:extLst>
              <a:ext uri="{FF2B5EF4-FFF2-40B4-BE49-F238E27FC236}">
                <a16:creationId xmlns:a16="http://schemas.microsoft.com/office/drawing/2014/main" id="{DA69DBB1-788A-4706-D863-03D7CD7F142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dobe Devanagari"/>
              </a:rPr>
              <a:t>IT21176456</a:t>
            </a:r>
            <a:r>
              <a:rPr lang="en-US" sz="1800" dirty="0">
                <a:solidFill>
                  <a:schemeClr val="tx1"/>
                </a:solidFill>
                <a:latin typeface="Adobe Devanagari"/>
              </a:rPr>
              <a:t>   | Gimmana M.R.M  |   </a:t>
            </a:r>
            <a:r>
              <a:rPr lang="en-US" sz="1800" b="0" dirty="0">
                <a:solidFill>
                  <a:schemeClr val="tx1"/>
                </a:solidFill>
                <a:latin typeface="Adobe Devanagari"/>
              </a:rPr>
              <a:t>24-25J-210</a:t>
            </a:r>
          </a:p>
        </p:txBody>
      </p:sp>
      <p:sp>
        <p:nvSpPr>
          <p:cNvPr id="6" name="TextBox 5">
            <a:extLst>
              <a:ext uri="{FF2B5EF4-FFF2-40B4-BE49-F238E27FC236}">
                <a16:creationId xmlns:a16="http://schemas.microsoft.com/office/drawing/2014/main" id="{0E01F11D-6234-E040-CE74-0618D3D0E52E}"/>
              </a:ext>
            </a:extLst>
          </p:cNvPr>
          <p:cNvSpPr txBox="1"/>
          <p:nvPr/>
        </p:nvSpPr>
        <p:spPr>
          <a:xfrm>
            <a:off x="645160" y="1096962"/>
            <a:ext cx="10901680" cy="4801314"/>
          </a:xfrm>
          <a:prstGeom prst="rect">
            <a:avLst/>
          </a:prstGeom>
          <a:noFill/>
        </p:spPr>
        <p:txBody>
          <a:bodyPr wrap="square" rtlCol="0">
            <a:spAutoFit/>
          </a:bodyPr>
          <a:lstStyle/>
          <a:p>
            <a:r>
              <a:rPr lang="en-US" sz="1700" b="1" dirty="0">
                <a:latin typeface="Adobe Devanagari"/>
              </a:rPr>
              <a:t>[1] </a:t>
            </a:r>
            <a:r>
              <a:rPr lang="en-US" sz="1700" dirty="0">
                <a:latin typeface="Adobe Devanagari"/>
              </a:rPr>
              <a:t>Gerges, F., Shih, F., Azar, D. (2021, September). Automated diagnosis of acne and rosacea using convolution neural networks. In Proceedings of the 2021 4th International Conference on Artificial Intelligence and Pattern Recognition (pp. 607-613). </a:t>
            </a:r>
          </a:p>
          <a:p>
            <a:endParaRPr lang="en-US" sz="1700" dirty="0">
              <a:latin typeface="Adobe Devanagari"/>
            </a:endParaRPr>
          </a:p>
          <a:p>
            <a:r>
              <a:rPr lang="en-US" sz="1700" b="1" dirty="0">
                <a:latin typeface="Adobe Devanagari"/>
              </a:rPr>
              <a:t>[2] </a:t>
            </a:r>
            <a:r>
              <a:rPr lang="en-US" sz="1700" dirty="0">
                <a:latin typeface="Adobe Devanagari"/>
              </a:rPr>
              <a:t>Yi Lin , </a:t>
            </a:r>
            <a:r>
              <a:rPr lang="en-US" sz="1700" dirty="0" err="1">
                <a:latin typeface="Adobe Devanagari"/>
              </a:rPr>
              <a:t>Jingchi</a:t>
            </a:r>
            <a:r>
              <a:rPr lang="en-US" sz="1700" dirty="0">
                <a:latin typeface="Adobe Devanagari"/>
              </a:rPr>
              <a:t> Jiang , </a:t>
            </a:r>
            <a:r>
              <a:rPr lang="en-US" sz="1700" dirty="0" err="1">
                <a:latin typeface="Adobe Devanagari"/>
              </a:rPr>
              <a:t>Dongxin</a:t>
            </a:r>
            <a:r>
              <a:rPr lang="en-US" sz="1700" dirty="0">
                <a:latin typeface="Adobe Devanagari"/>
              </a:rPr>
              <a:t> Chen , </a:t>
            </a:r>
            <a:r>
              <a:rPr lang="en-US" sz="1700" dirty="0" err="1">
                <a:latin typeface="Adobe Devanagari"/>
              </a:rPr>
              <a:t>Zhaoyang</a:t>
            </a:r>
            <a:r>
              <a:rPr lang="en-US" sz="1700" dirty="0">
                <a:latin typeface="Adobe Devanagari"/>
              </a:rPr>
              <a:t> Ma , Yi Guan . “Acne Severity Grading on Face Images via Extraction and Guidance of Prior Knowledge”. 2022 IEEE International Conference on Bioinformatics and Biomedicine (BIBM) | 978-1-6654-6819-0/22/$31.00 ©2022 IEEE | DOI: 10.1109/BIBM55620.2022.9995101</a:t>
            </a:r>
            <a:endParaRPr lang="en-US" sz="1600" dirty="0">
              <a:latin typeface="Adobe Devanagari"/>
            </a:endParaRPr>
          </a:p>
          <a:p>
            <a:r>
              <a:rPr lang="en-US" sz="1700" dirty="0">
                <a:latin typeface="Adobe Devanagari"/>
              </a:rPr>
              <a:t> </a:t>
            </a:r>
          </a:p>
          <a:p>
            <a:r>
              <a:rPr lang="en-US" sz="1700" b="1" dirty="0">
                <a:latin typeface="Adobe Devanagari"/>
              </a:rPr>
              <a:t>[3] </a:t>
            </a:r>
            <a:r>
              <a:rPr lang="en-US" sz="1700" dirty="0">
                <a:latin typeface="Adobe Devanagari"/>
              </a:rPr>
              <a:t>N. </a:t>
            </a:r>
            <a:r>
              <a:rPr lang="en-US" sz="1700" dirty="0" err="1">
                <a:latin typeface="Adobe Devanagari"/>
              </a:rPr>
              <a:t>Alamdari</a:t>
            </a:r>
            <a:r>
              <a:rPr lang="en-US" sz="1700" dirty="0">
                <a:latin typeface="Adobe Devanagari"/>
              </a:rPr>
              <a:t>, K. Tavakolian, M. </a:t>
            </a:r>
            <a:r>
              <a:rPr lang="en-US" sz="1700" dirty="0" err="1">
                <a:latin typeface="Adobe Devanagari"/>
              </a:rPr>
              <a:t>Alhashim</a:t>
            </a:r>
            <a:r>
              <a:rPr lang="en-US" sz="1700" dirty="0">
                <a:latin typeface="Adobe Devanagari"/>
              </a:rPr>
              <a:t>, and R. Fazel-Rezai, “De </a:t>
            </a:r>
            <a:r>
              <a:rPr lang="en-US" sz="1700" dirty="0" err="1">
                <a:latin typeface="Adobe Devanagari"/>
              </a:rPr>
              <a:t>tection</a:t>
            </a:r>
            <a:r>
              <a:rPr lang="en-US" sz="1700" dirty="0">
                <a:latin typeface="Adobe Devanagari"/>
              </a:rPr>
              <a:t> and classification of acne lesions in acne patients: A mobile application,” in Electro Information Technology (EIT), 2016 IEEE In </a:t>
            </a:r>
            <a:r>
              <a:rPr lang="en-US" sz="1700" dirty="0" err="1">
                <a:latin typeface="Adobe Devanagari"/>
              </a:rPr>
              <a:t>ternational</a:t>
            </a:r>
            <a:r>
              <a:rPr lang="en-US" sz="1700" dirty="0">
                <a:latin typeface="Adobe Devanagari"/>
              </a:rPr>
              <a:t> Conference on. IEEE, 2016, pp. 0739–0743.</a:t>
            </a:r>
            <a:endParaRPr lang="en-US" sz="1700" i="1" dirty="0">
              <a:latin typeface="Adobe Devanagari"/>
            </a:endParaRPr>
          </a:p>
          <a:p>
            <a:endParaRPr lang="en-US" sz="1700" dirty="0">
              <a:latin typeface="Adobe Devanagari"/>
            </a:endParaRPr>
          </a:p>
          <a:p>
            <a:r>
              <a:rPr lang="en-US" sz="1700" b="1" dirty="0">
                <a:latin typeface="Adobe Devanagari"/>
              </a:rPr>
              <a:t>[4] </a:t>
            </a:r>
            <a:r>
              <a:rPr lang="en-US" sz="1700" dirty="0">
                <a:latin typeface="Adobe Devanagari"/>
              </a:rPr>
              <a:t>Krithika Naidu , Omkar Kareppa , Sridhar Menon , Chitra Bhole , </a:t>
            </a:r>
            <a:r>
              <a:rPr lang="en-US" sz="1700" dirty="0" err="1">
                <a:latin typeface="Adobe Devanagari"/>
              </a:rPr>
              <a:t>Dr.Shital</a:t>
            </a:r>
            <a:r>
              <a:rPr lang="en-US" sz="1700" dirty="0">
                <a:latin typeface="Adobe Devanagari"/>
              </a:rPr>
              <a:t> Poojary . “</a:t>
            </a:r>
            <a:r>
              <a:rPr lang="en-US" sz="1700" dirty="0" err="1">
                <a:latin typeface="Adobe Devanagari"/>
              </a:rPr>
              <a:t>Dermato</a:t>
            </a:r>
            <a:r>
              <a:rPr lang="en-US" sz="1700" dirty="0">
                <a:latin typeface="Adobe Devanagari"/>
              </a:rPr>
              <a:t>: A Deep Learning based Application for Acne Subtype and Severity Detection “ .</a:t>
            </a:r>
            <a:r>
              <a:rPr lang="en-US" sz="1600" dirty="0">
                <a:latin typeface="Adobe Devanagari"/>
              </a:rPr>
              <a:t> </a:t>
            </a:r>
            <a:r>
              <a:rPr lang="en-US" sz="1700" i="1" dirty="0">
                <a:latin typeface="Adobe Devanagari"/>
              </a:rPr>
              <a:t>International Conference on Innovative Data Communication Technologies and Application (ICIDCA-2023) IEEE Xplore Part Number: CFP23CR5-ART; ISBN: 979-8-3503-9720-8</a:t>
            </a:r>
            <a:endParaRPr lang="en-US" sz="1700" b="1" dirty="0">
              <a:latin typeface="Adobe Devanagari"/>
            </a:endParaRPr>
          </a:p>
          <a:p>
            <a:endParaRPr lang="en-US" sz="1700" dirty="0">
              <a:latin typeface="Adobe Devanagari"/>
            </a:endParaRPr>
          </a:p>
          <a:p>
            <a:r>
              <a:rPr lang="en-US" sz="1700" b="1" dirty="0">
                <a:latin typeface="Adobe Devanagari"/>
              </a:rPr>
              <a:t>[5] </a:t>
            </a:r>
            <a:r>
              <a:rPr lang="en-US" sz="1700" dirty="0">
                <a:latin typeface="Adobe Devanagari"/>
              </a:rPr>
              <a:t>Nasim </a:t>
            </a:r>
            <a:r>
              <a:rPr lang="en-US" sz="1700" dirty="0" err="1">
                <a:latin typeface="Adobe Devanagari"/>
              </a:rPr>
              <a:t>Alamdari</a:t>
            </a:r>
            <a:r>
              <a:rPr lang="en-US" sz="1700" dirty="0">
                <a:latin typeface="Adobe Devanagari"/>
              </a:rPr>
              <a:t> , </a:t>
            </a:r>
            <a:r>
              <a:rPr lang="en-US" sz="1700" dirty="0" err="1">
                <a:latin typeface="Adobe Devanagari"/>
              </a:rPr>
              <a:t>Kouhyar</a:t>
            </a:r>
            <a:r>
              <a:rPr lang="en-US" sz="1700" dirty="0">
                <a:latin typeface="Adobe Devanagari"/>
              </a:rPr>
              <a:t> Tavakolian , Reza Fazel-Rezai . “Detection and Classification of Acne Lesions in Acne Patients: A Mobile Application “.</a:t>
            </a:r>
            <a:r>
              <a:rPr lang="en-US" sz="1600" dirty="0">
                <a:latin typeface="Adobe Devanagari"/>
              </a:rPr>
              <a:t> 978-1-4673-9985-2/16/$31.00 ©2016 IEEE</a:t>
            </a:r>
            <a:r>
              <a:rPr lang="en-US" sz="1600" i="1" dirty="0">
                <a:latin typeface="Adobe Devanagari"/>
              </a:rPr>
              <a:t>.</a:t>
            </a:r>
            <a:endParaRPr lang="en-US" sz="1700" i="1" dirty="0">
              <a:latin typeface="Adobe Devanagari"/>
            </a:endParaRPr>
          </a:p>
        </p:txBody>
      </p:sp>
      <p:sp>
        <p:nvSpPr>
          <p:cNvPr id="7" name="Title 4">
            <a:extLst>
              <a:ext uri="{FF2B5EF4-FFF2-40B4-BE49-F238E27FC236}">
                <a16:creationId xmlns:a16="http://schemas.microsoft.com/office/drawing/2014/main" id="{FA828B85-F0AD-3507-0886-7F4953142CD8}"/>
              </a:ext>
            </a:extLst>
          </p:cNvPr>
          <p:cNvSpPr txBox="1">
            <a:spLocks/>
          </p:cNvSpPr>
          <p:nvPr/>
        </p:nvSpPr>
        <p:spPr>
          <a:xfrm>
            <a:off x="645160" y="228600"/>
            <a:ext cx="1129284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latin typeface="Adobe Devanagari"/>
              </a:rPr>
              <a:t>Reference</a:t>
            </a:r>
            <a:endParaRPr lang="en-US" sz="4000" dirty="0">
              <a:latin typeface="Adobe Devanagari"/>
            </a:endParaRPr>
          </a:p>
        </p:txBody>
      </p:sp>
    </p:spTree>
    <p:extLst>
      <p:ext uri="{BB962C8B-B14F-4D97-AF65-F5344CB8AC3E}">
        <p14:creationId xmlns:p14="http://schemas.microsoft.com/office/powerpoint/2010/main" val="394381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rown spots&#10;&#10;Description automatically generated">
            <a:extLst>
              <a:ext uri="{FF2B5EF4-FFF2-40B4-BE49-F238E27FC236}">
                <a16:creationId xmlns:a16="http://schemas.microsoft.com/office/drawing/2014/main" id="{EBFF8483-7D84-52B7-E9A5-3EFB199C2BD9}"/>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437"/>
            <a:ext cx="12192000" cy="6248837"/>
          </a:xfrm>
          <a:prstGeom prst="rect">
            <a:avLst/>
          </a:prstGeom>
        </p:spPr>
      </p:pic>
      <p:pic>
        <p:nvPicPr>
          <p:cNvPr id="10" name="Picture 9" descr="A robot touching a finger&#10;&#10;Description automatically generated">
            <a:extLst>
              <a:ext uri="{FF2B5EF4-FFF2-40B4-BE49-F238E27FC236}">
                <a16:creationId xmlns:a16="http://schemas.microsoft.com/office/drawing/2014/main" id="{6414FA0D-1F7A-F968-20D2-03B1CF5BD375}"/>
              </a:ext>
            </a:extLst>
          </p:cNvPr>
          <p:cNvPicPr>
            <a:picLocks noChangeAspect="1"/>
          </p:cNvPicPr>
          <p:nvPr/>
        </p:nvPicPr>
        <p:blipFill rotWithShape="1">
          <a:blip r:embed="rId3">
            <a:extLst>
              <a:ext uri="{28A0092B-C50C-407E-A947-70E740481C1C}">
                <a14:useLocalDpi xmlns:a14="http://schemas.microsoft.com/office/drawing/2010/main" val="0"/>
              </a:ext>
            </a:extLst>
          </a:blip>
          <a:srcRect l="25511" r="27142"/>
          <a:stretch/>
        </p:blipFill>
        <p:spPr>
          <a:xfrm>
            <a:off x="-16212" y="-19892"/>
            <a:ext cx="4419600" cy="6248837"/>
          </a:xfrm>
          <a:prstGeom prst="rect">
            <a:avLst/>
          </a:prstGeom>
        </p:spPr>
      </p:pic>
      <p:sp>
        <p:nvSpPr>
          <p:cNvPr id="7" name="Title 4">
            <a:extLst>
              <a:ext uri="{FF2B5EF4-FFF2-40B4-BE49-F238E27FC236}">
                <a16:creationId xmlns:a16="http://schemas.microsoft.com/office/drawing/2014/main" id="{DBABF7B9-B8B6-80B0-1E42-D322988630FB}"/>
              </a:ext>
            </a:extLst>
          </p:cNvPr>
          <p:cNvSpPr txBox="1">
            <a:spLocks/>
          </p:cNvSpPr>
          <p:nvPr/>
        </p:nvSpPr>
        <p:spPr>
          <a:xfrm>
            <a:off x="-16213" y="228195"/>
            <a:ext cx="4267201" cy="83860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solidFill>
                  <a:schemeClr val="bg1"/>
                </a:solidFill>
              </a:rPr>
              <a:t>Answer!</a:t>
            </a:r>
          </a:p>
        </p:txBody>
      </p:sp>
      <p:sp>
        <p:nvSpPr>
          <p:cNvPr id="11" name="Rectangle: Diagonal Corners Rounded 10">
            <a:extLst>
              <a:ext uri="{FF2B5EF4-FFF2-40B4-BE49-F238E27FC236}">
                <a16:creationId xmlns:a16="http://schemas.microsoft.com/office/drawing/2014/main" id="{E9FC3A6D-53D3-8826-067D-E1B01D51CA59}"/>
              </a:ext>
            </a:extLst>
          </p:cNvPr>
          <p:cNvSpPr/>
          <p:nvPr/>
        </p:nvSpPr>
        <p:spPr>
          <a:xfrm>
            <a:off x="4648200" y="1376240"/>
            <a:ext cx="7040395" cy="304336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Introduce optimized methods and algorithms to Accurately analyze </a:t>
            </a:r>
          </a:p>
          <a:p>
            <a:pPr algn="ctr"/>
            <a:r>
              <a:rPr lang="en-US" sz="2400" dirty="0">
                <a:latin typeface="Adobe Devanagari"/>
              </a:rPr>
              <a:t>skin diseases while align with dermatological theories and laws.</a:t>
            </a:r>
          </a:p>
        </p:txBody>
      </p:sp>
      <p:sp>
        <p:nvSpPr>
          <p:cNvPr id="2" name="Rectangle 1">
            <a:extLst>
              <a:ext uri="{FF2B5EF4-FFF2-40B4-BE49-F238E27FC236}">
                <a16:creationId xmlns:a16="http://schemas.microsoft.com/office/drawing/2014/main" id="{1FCF8702-31FC-142B-FE48-53222F9E6BED}"/>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4243254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47E5-78DA-7A08-74D0-DC16D92CF7C2}"/>
              </a:ext>
            </a:extLst>
          </p:cNvPr>
          <p:cNvSpPr>
            <a:spLocks noGrp="1"/>
          </p:cNvSpPr>
          <p:nvPr>
            <p:ph type="title"/>
          </p:nvPr>
        </p:nvSpPr>
        <p:spPr/>
        <p:txBody>
          <a:bodyPr/>
          <a:lstStyle/>
          <a:p>
            <a:endParaRPr lang="en-US"/>
          </a:p>
        </p:txBody>
      </p:sp>
      <p:pic>
        <p:nvPicPr>
          <p:cNvPr id="8" name="Picture 7" descr="A white background with brown spots&#10;&#10;Description automatically generated">
            <a:extLst>
              <a:ext uri="{FF2B5EF4-FFF2-40B4-BE49-F238E27FC236}">
                <a16:creationId xmlns:a16="http://schemas.microsoft.com/office/drawing/2014/main" id="{48812B09-E552-D843-6606-0EA1002683D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9525" y="-9525"/>
            <a:ext cx="12192000" cy="6334125"/>
          </a:xfrm>
          <a:prstGeom prst="rect">
            <a:avLst/>
          </a:prstGeom>
        </p:spPr>
      </p:pic>
      <p:sp>
        <p:nvSpPr>
          <p:cNvPr id="6" name="Text Placeholder 5">
            <a:extLst>
              <a:ext uri="{FF2B5EF4-FFF2-40B4-BE49-F238E27FC236}">
                <a16:creationId xmlns:a16="http://schemas.microsoft.com/office/drawing/2014/main" id="{07A91C59-28F0-4A9C-ACA2-19A536A0C380}"/>
              </a:ext>
            </a:extLst>
          </p:cNvPr>
          <p:cNvSpPr txBox="1">
            <a:spLocks/>
          </p:cNvSpPr>
          <p:nvPr/>
        </p:nvSpPr>
        <p:spPr>
          <a:xfrm>
            <a:off x="686451" y="5150488"/>
            <a:ext cx="10363200" cy="55584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65000"/>
                    <a:lumOff val="35000"/>
                  </a:schemeClr>
                </a:solidFill>
                <a:latin typeface="Adobe Devanagari"/>
              </a:rPr>
              <a:t>B.Sc</a:t>
            </a:r>
            <a:r>
              <a:rPr lang="en-US" dirty="0">
                <a:solidFill>
                  <a:schemeClr val="tx1">
                    <a:lumMod val="65000"/>
                    <a:lumOff val="35000"/>
                  </a:schemeClr>
                </a:solidFill>
                <a:latin typeface="Adobe Devanagari"/>
              </a:rPr>
              <a:t> (Hons) Degree in Information Technology Specializing in 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7" name="Rectangle 6">
            <a:extLst>
              <a:ext uri="{FF2B5EF4-FFF2-40B4-BE49-F238E27FC236}">
                <a16:creationId xmlns:a16="http://schemas.microsoft.com/office/drawing/2014/main" id="{D62996B8-6314-2F4C-432B-288C2F962AC4}"/>
              </a:ext>
            </a:extLst>
          </p:cNvPr>
          <p:cNvSpPr/>
          <p:nvPr/>
        </p:nvSpPr>
        <p:spPr>
          <a:xfrm>
            <a:off x="9103017" y="-15426"/>
            <a:ext cx="1946634" cy="2438399"/>
          </a:xfrm>
          <a:prstGeom prst="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blue shirt&#10;&#10;Description automatically generated">
            <a:extLst>
              <a:ext uri="{FF2B5EF4-FFF2-40B4-BE49-F238E27FC236}">
                <a16:creationId xmlns:a16="http://schemas.microsoft.com/office/drawing/2014/main" id="{F09AD181-FFE6-82C0-92C8-98B1A5AEB7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0034" y="84128"/>
            <a:ext cx="1752600" cy="2252738"/>
          </a:xfrm>
          <a:prstGeom prst="rect">
            <a:avLst/>
          </a:prstGeom>
        </p:spPr>
      </p:pic>
      <p:sp>
        <p:nvSpPr>
          <p:cNvPr id="10" name="TextBox 9">
            <a:extLst>
              <a:ext uri="{FF2B5EF4-FFF2-40B4-BE49-F238E27FC236}">
                <a16:creationId xmlns:a16="http://schemas.microsoft.com/office/drawing/2014/main" id="{0706059A-D318-4C08-D092-5DB2080AB9B2}"/>
              </a:ext>
            </a:extLst>
          </p:cNvPr>
          <p:cNvSpPr txBox="1"/>
          <p:nvPr/>
        </p:nvSpPr>
        <p:spPr>
          <a:xfrm>
            <a:off x="686451" y="2119763"/>
            <a:ext cx="9400116" cy="1938992"/>
          </a:xfrm>
          <a:prstGeom prst="rect">
            <a:avLst/>
          </a:prstGeom>
          <a:noFill/>
        </p:spPr>
        <p:txBody>
          <a:bodyPr wrap="square">
            <a:spAutoFit/>
          </a:bodyPr>
          <a:lstStyle/>
          <a:p>
            <a:r>
              <a:rPr lang="en-US" sz="4000" b="1" dirty="0">
                <a:solidFill>
                  <a:srgbClr val="641800"/>
                </a:solidFill>
                <a:latin typeface="Adobe Devanagari"/>
              </a:rPr>
              <a:t>Utilizing Advanced Machine Learning Technologies For Detailed Eczema Diagnosis And Assessment</a:t>
            </a:r>
          </a:p>
        </p:txBody>
      </p:sp>
      <p:sp>
        <p:nvSpPr>
          <p:cNvPr id="11" name="Arrow: Pentagon 10">
            <a:extLst>
              <a:ext uri="{FF2B5EF4-FFF2-40B4-BE49-F238E27FC236}">
                <a16:creationId xmlns:a16="http://schemas.microsoft.com/office/drawing/2014/main" id="{1C5E7D51-2648-7969-AEF9-721E39C418AA}"/>
              </a:ext>
            </a:extLst>
          </p:cNvPr>
          <p:cNvSpPr/>
          <p:nvPr/>
        </p:nvSpPr>
        <p:spPr>
          <a:xfrm rot="5400000">
            <a:off x="10400855" y="843706"/>
            <a:ext cx="2426032" cy="732508"/>
          </a:xfrm>
          <a:prstGeom prst="homePlate">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Component 2</a:t>
            </a:r>
          </a:p>
        </p:txBody>
      </p:sp>
      <p:sp>
        <p:nvSpPr>
          <p:cNvPr id="12" name="Title 4">
            <a:extLst>
              <a:ext uri="{FF2B5EF4-FFF2-40B4-BE49-F238E27FC236}">
                <a16:creationId xmlns:a16="http://schemas.microsoft.com/office/drawing/2014/main" id="{01B759E2-8C91-FA22-2A29-0814590C158A}"/>
              </a:ext>
            </a:extLst>
          </p:cNvPr>
          <p:cNvSpPr txBox="1">
            <a:spLocks/>
          </p:cNvSpPr>
          <p:nvPr/>
        </p:nvSpPr>
        <p:spPr>
          <a:xfrm>
            <a:off x="-2133600" y="4104793"/>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dirty="0"/>
              <a:t>IT21262104 | </a:t>
            </a:r>
            <a:r>
              <a:rPr lang="en-US" sz="2800" dirty="0" err="1"/>
              <a:t>Lakshani</a:t>
            </a:r>
            <a:r>
              <a:rPr lang="en-US" sz="2800" dirty="0"/>
              <a:t> D.M.W.S</a:t>
            </a:r>
          </a:p>
        </p:txBody>
      </p:sp>
    </p:spTree>
    <p:extLst>
      <p:ext uri="{BB962C8B-B14F-4D97-AF65-F5344CB8AC3E}">
        <p14:creationId xmlns:p14="http://schemas.microsoft.com/office/powerpoint/2010/main" val="108643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14400"/>
          </a:xfrm>
        </p:spPr>
        <p:txBody>
          <a:bodyPr>
            <a:normAutofit/>
          </a:bodyPr>
          <a:lstStyle/>
          <a:p>
            <a:r>
              <a:rPr lang="en-US" sz="4000" b="1" dirty="0"/>
              <a:t>Background</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Rectangle: Rounded Corners 1">
            <a:extLst>
              <a:ext uri="{FF2B5EF4-FFF2-40B4-BE49-F238E27FC236}">
                <a16:creationId xmlns:a16="http://schemas.microsoft.com/office/drawing/2014/main" id="{74CC2FE7-C3D5-DB27-1875-CDFAB1B2899E}"/>
              </a:ext>
            </a:extLst>
          </p:cNvPr>
          <p:cNvSpPr/>
          <p:nvPr/>
        </p:nvSpPr>
        <p:spPr>
          <a:xfrm>
            <a:off x="77909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is Eczema?</a:t>
            </a:r>
          </a:p>
          <a:p>
            <a:pPr algn="ctr"/>
            <a:endParaRPr lang="en-US" sz="2800" dirty="0">
              <a:latin typeface="Adobe Devanagari"/>
            </a:endParaRPr>
          </a:p>
        </p:txBody>
      </p:sp>
      <p:sp>
        <p:nvSpPr>
          <p:cNvPr id="3" name="Rectangle: Rounded Corners 2">
            <a:extLst>
              <a:ext uri="{FF2B5EF4-FFF2-40B4-BE49-F238E27FC236}">
                <a16:creationId xmlns:a16="http://schemas.microsoft.com/office/drawing/2014/main" id="{CB6FF8FD-A827-9994-0017-BEAD77032F42}"/>
              </a:ext>
            </a:extLst>
          </p:cNvPr>
          <p:cNvSpPr/>
          <p:nvPr/>
        </p:nvSpPr>
        <p:spPr>
          <a:xfrm>
            <a:off x="4523490"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What are the current challenges and need for an advanced solution?</a:t>
            </a:r>
          </a:p>
        </p:txBody>
      </p:sp>
      <p:sp>
        <p:nvSpPr>
          <p:cNvPr id="6" name="Rectangle: Rounded Corners 5">
            <a:extLst>
              <a:ext uri="{FF2B5EF4-FFF2-40B4-BE49-F238E27FC236}">
                <a16:creationId xmlns:a16="http://schemas.microsoft.com/office/drawing/2014/main" id="{7C361B2E-C5D1-1124-36A9-9756AACE68F0}"/>
              </a:ext>
            </a:extLst>
          </p:cNvPr>
          <p:cNvSpPr/>
          <p:nvPr/>
        </p:nvSpPr>
        <p:spPr>
          <a:xfrm>
            <a:off x="8267885" y="1600141"/>
            <a:ext cx="2971800" cy="3124200"/>
          </a:xfrm>
          <a:prstGeom prst="roundRect">
            <a:avLst/>
          </a:prstGeom>
          <a:solidFill>
            <a:srgbClr val="641800"/>
          </a:solidFill>
          <a:ln w="38100">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bg1">
                    <a:alpha val="92000"/>
                    <a:lumMod val="96000"/>
                    <a:lumOff val="4000"/>
                  </a:schemeClr>
                </a:gs>
              </a:gsLst>
              <a:lin ang="5400000" scaled="1"/>
            </a:gradFill>
          </a:ln>
          <a:effectLst>
            <a:outerShdw blurRad="50800" dist="50800" dir="5400000" algn="ctr" rotWithShape="0">
              <a:srgbClr val="641800">
                <a:alpha val="9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Advanced Machine Learning Techniques Can Improve the Assessment of Eczema Lesions?</a:t>
            </a:r>
          </a:p>
        </p:txBody>
      </p:sp>
    </p:spTree>
    <p:extLst>
      <p:ext uri="{BB962C8B-B14F-4D97-AF65-F5344CB8AC3E}">
        <p14:creationId xmlns:p14="http://schemas.microsoft.com/office/powerpoint/2010/main" val="410202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What is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2" name="TextBox 1">
            <a:extLst>
              <a:ext uri="{FF2B5EF4-FFF2-40B4-BE49-F238E27FC236}">
                <a16:creationId xmlns:a16="http://schemas.microsoft.com/office/drawing/2014/main" id="{F42A146F-EA97-B978-D7EC-9BF091F26DD9}"/>
              </a:ext>
            </a:extLst>
          </p:cNvPr>
          <p:cNvSpPr txBox="1"/>
          <p:nvPr/>
        </p:nvSpPr>
        <p:spPr>
          <a:xfrm>
            <a:off x="1097978" y="1392965"/>
            <a:ext cx="6324600" cy="2356094"/>
          </a:xfrm>
          <a:prstGeom prst="rect">
            <a:avLst/>
          </a:prstGeom>
          <a:solidFill>
            <a:srgbClr val="641800"/>
          </a:solidFill>
          <a:ln>
            <a:solidFill>
              <a:schemeClr val="bg1"/>
            </a:solidFill>
          </a:ln>
        </p:spPr>
        <p:txBody>
          <a:bodyPr wrap="square" rtlCol="0">
            <a:spAutoFit/>
          </a:bodyPr>
          <a:lstStyle/>
          <a:p>
            <a:pPr marL="285750" indent="-285750">
              <a:lnSpc>
                <a:spcPct val="150000"/>
              </a:lnSpc>
              <a:buFont typeface="Wingdings" panose="05000000000000000000" pitchFamily="2" charset="2"/>
              <a:buChar char="v"/>
            </a:pPr>
            <a:r>
              <a:rPr lang="en-US" dirty="0">
                <a:solidFill>
                  <a:schemeClr val="bg1"/>
                </a:solidFill>
                <a:latin typeface="Adobe Devanagari"/>
              </a:rPr>
              <a:t>A common skin condition.</a:t>
            </a:r>
          </a:p>
          <a:p>
            <a:pPr marL="285750" indent="-285750">
              <a:lnSpc>
                <a:spcPct val="150000"/>
              </a:lnSpc>
              <a:buFont typeface="Wingdings" panose="05000000000000000000" pitchFamily="2" charset="2"/>
              <a:buChar char="v"/>
            </a:pPr>
            <a:r>
              <a:rPr lang="en-US" dirty="0">
                <a:solidFill>
                  <a:schemeClr val="bg1"/>
                </a:solidFill>
                <a:latin typeface="Adobe Devanagari"/>
              </a:rPr>
              <a:t>Skin becomes dry, itchy and easily irritated.</a:t>
            </a:r>
          </a:p>
          <a:p>
            <a:pPr marL="285750" indent="-285750">
              <a:lnSpc>
                <a:spcPct val="150000"/>
              </a:lnSpc>
              <a:buFont typeface="Wingdings" panose="05000000000000000000" pitchFamily="2" charset="2"/>
              <a:buChar char="v"/>
            </a:pPr>
            <a:r>
              <a:rPr lang="en-US" dirty="0">
                <a:solidFill>
                  <a:schemeClr val="bg1"/>
                </a:solidFill>
                <a:latin typeface="Adobe Devanagari"/>
              </a:rPr>
              <a:t>Affects individuals of all ages and can significantly impact quality of life.</a:t>
            </a:r>
          </a:p>
          <a:p>
            <a:pPr marL="285750" indent="-285750">
              <a:lnSpc>
                <a:spcPct val="150000"/>
              </a:lnSpc>
              <a:buFont typeface="Wingdings" panose="05000000000000000000" pitchFamily="2" charset="2"/>
              <a:buChar char="v"/>
            </a:pPr>
            <a:r>
              <a:rPr lang="en-US" dirty="0">
                <a:solidFill>
                  <a:schemeClr val="bg1"/>
                </a:solidFill>
                <a:latin typeface="Adobe Devanagari"/>
              </a:rPr>
              <a:t>Possible to spread to different areas of the body.</a:t>
            </a:r>
          </a:p>
          <a:p>
            <a:pPr>
              <a:lnSpc>
                <a:spcPct val="150000"/>
              </a:lnSpc>
            </a:pPr>
            <a:endParaRPr lang="en-US" sz="900" dirty="0">
              <a:solidFill>
                <a:schemeClr val="bg1"/>
              </a:solidFill>
              <a:latin typeface="Adobe Devanagari"/>
            </a:endParaRPr>
          </a:p>
        </p:txBody>
      </p:sp>
      <p:sp>
        <p:nvSpPr>
          <p:cNvPr id="3" name="Rectangle: Folded Corner 2">
            <a:extLst>
              <a:ext uri="{FF2B5EF4-FFF2-40B4-BE49-F238E27FC236}">
                <a16:creationId xmlns:a16="http://schemas.microsoft.com/office/drawing/2014/main" id="{90E6754F-73DE-4E50-C7E3-A369FA98F657}"/>
              </a:ext>
            </a:extLst>
          </p:cNvPr>
          <p:cNvSpPr/>
          <p:nvPr/>
        </p:nvSpPr>
        <p:spPr>
          <a:xfrm>
            <a:off x="8198422" y="1393321"/>
            <a:ext cx="2895600" cy="3352800"/>
          </a:xfrm>
          <a:prstGeom prst="foldedCorner">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DA891F-7341-40E3-1A9C-41A875D85194}"/>
              </a:ext>
            </a:extLst>
          </p:cNvPr>
          <p:cNvSpPr txBox="1"/>
          <p:nvPr/>
        </p:nvSpPr>
        <p:spPr>
          <a:xfrm>
            <a:off x="8336976" y="1516938"/>
            <a:ext cx="2757046" cy="3016210"/>
          </a:xfrm>
          <a:prstGeom prst="rect">
            <a:avLst/>
          </a:prstGeom>
          <a:noFill/>
        </p:spPr>
        <p:txBody>
          <a:bodyPr wrap="square" rtlCol="0">
            <a:spAutoFit/>
          </a:bodyPr>
          <a:lstStyle/>
          <a:p>
            <a:r>
              <a:rPr lang="en-US" dirty="0">
                <a:solidFill>
                  <a:schemeClr val="bg1"/>
                </a:solidFill>
                <a:latin typeface="Adobe Devanagari"/>
              </a:rPr>
              <a:t>Eczema can be caused by,</a:t>
            </a:r>
          </a:p>
          <a:p>
            <a:endParaRPr lang="en-US" sz="1000" dirty="0">
              <a:solidFill>
                <a:schemeClr val="bg1"/>
              </a:solidFill>
              <a:latin typeface="Adobe Devanagari"/>
            </a:endParaRPr>
          </a:p>
          <a:p>
            <a:pPr marL="285750" indent="-285750">
              <a:buFont typeface="Arial" panose="020B0604020202020204" pitchFamily="34" charset="0"/>
              <a:buChar char="•"/>
            </a:pPr>
            <a:r>
              <a:rPr lang="en-US" dirty="0">
                <a:solidFill>
                  <a:schemeClr val="bg1"/>
                </a:solidFill>
                <a:latin typeface="Adobe Devanagari"/>
              </a:rPr>
              <a:t>Dry climate</a:t>
            </a:r>
          </a:p>
          <a:p>
            <a:pPr marL="285750" indent="-285750">
              <a:buFont typeface="Arial" panose="020B0604020202020204" pitchFamily="34" charset="0"/>
              <a:buChar char="•"/>
            </a:pPr>
            <a:r>
              <a:rPr lang="en-US" dirty="0">
                <a:solidFill>
                  <a:schemeClr val="bg1"/>
                </a:solidFill>
                <a:latin typeface="Adobe Devanagari"/>
              </a:rPr>
              <a:t>Foods</a:t>
            </a:r>
          </a:p>
          <a:p>
            <a:pPr marL="285750" indent="-285750">
              <a:buFont typeface="Arial" panose="020B0604020202020204" pitchFamily="34" charset="0"/>
              <a:buChar char="•"/>
            </a:pPr>
            <a:r>
              <a:rPr lang="en-US" dirty="0">
                <a:solidFill>
                  <a:schemeClr val="bg1"/>
                </a:solidFill>
                <a:latin typeface="Adobe Devanagari"/>
              </a:rPr>
              <a:t>Cosmetics</a:t>
            </a:r>
          </a:p>
          <a:p>
            <a:pPr marL="285750" indent="-285750">
              <a:buFont typeface="Arial" panose="020B0604020202020204" pitchFamily="34" charset="0"/>
              <a:buChar char="•"/>
            </a:pPr>
            <a:r>
              <a:rPr lang="en-US" dirty="0">
                <a:solidFill>
                  <a:schemeClr val="bg1"/>
                </a:solidFill>
                <a:latin typeface="Adobe Devanagari"/>
              </a:rPr>
              <a:t>Soaps</a:t>
            </a:r>
          </a:p>
          <a:p>
            <a:pPr marL="285750" indent="-285750">
              <a:buFont typeface="Arial" panose="020B0604020202020204" pitchFamily="34" charset="0"/>
              <a:buChar char="•"/>
            </a:pPr>
            <a:r>
              <a:rPr lang="en-US" dirty="0">
                <a:solidFill>
                  <a:schemeClr val="bg1"/>
                </a:solidFill>
                <a:latin typeface="Adobe Devanagari"/>
              </a:rPr>
              <a:t>Wool</a:t>
            </a:r>
          </a:p>
          <a:p>
            <a:pPr marL="285750" indent="-285750">
              <a:buFont typeface="Arial" panose="020B0604020202020204" pitchFamily="34" charset="0"/>
              <a:buChar char="•"/>
            </a:pPr>
            <a:r>
              <a:rPr lang="en-US" dirty="0">
                <a:solidFill>
                  <a:schemeClr val="bg1"/>
                </a:solidFill>
                <a:latin typeface="Adobe Devanagari"/>
              </a:rPr>
              <a:t>Dust mites</a:t>
            </a:r>
          </a:p>
          <a:p>
            <a:pPr marL="285750" indent="-285750">
              <a:buFont typeface="Arial" panose="020B0604020202020204" pitchFamily="34" charset="0"/>
              <a:buChar char="•"/>
            </a:pPr>
            <a:r>
              <a:rPr lang="en-US" dirty="0">
                <a:solidFill>
                  <a:schemeClr val="bg1"/>
                </a:solidFill>
                <a:latin typeface="Adobe Devanagari"/>
              </a:rPr>
              <a:t>Mold</a:t>
            </a:r>
          </a:p>
          <a:p>
            <a:pPr marL="285750" indent="-285750">
              <a:buFont typeface="Arial" panose="020B0604020202020204" pitchFamily="34" charset="0"/>
              <a:buChar char="•"/>
            </a:pPr>
            <a:r>
              <a:rPr lang="en-US" dirty="0">
                <a:solidFill>
                  <a:schemeClr val="bg1"/>
                </a:solidFill>
                <a:latin typeface="Adobe Devanagari"/>
              </a:rPr>
              <a:t>Pets</a:t>
            </a:r>
          </a:p>
          <a:p>
            <a:pPr marL="285750" indent="-285750">
              <a:buFont typeface="Arial" panose="020B0604020202020204" pitchFamily="34" charset="0"/>
              <a:buChar char="•"/>
            </a:pPr>
            <a:r>
              <a:rPr lang="en-US" dirty="0">
                <a:solidFill>
                  <a:schemeClr val="bg1"/>
                </a:solidFill>
                <a:latin typeface="Adobe Devanagari"/>
              </a:rPr>
              <a:t>Pollen </a:t>
            </a:r>
          </a:p>
        </p:txBody>
      </p:sp>
      <p:pic>
        <p:nvPicPr>
          <p:cNvPr id="13" name="Picture 12" descr="Close-up of a baby's face with red rash&#10;&#10;Description automatically generated">
            <a:extLst>
              <a:ext uri="{FF2B5EF4-FFF2-40B4-BE49-F238E27FC236}">
                <a16:creationId xmlns:a16="http://schemas.microsoft.com/office/drawing/2014/main" id="{8EAA1266-3CA5-DEE3-DF17-0FD57DB3B944}"/>
              </a:ext>
            </a:extLst>
          </p:cNvPr>
          <p:cNvPicPr>
            <a:picLocks noChangeAspect="1"/>
          </p:cNvPicPr>
          <p:nvPr/>
        </p:nvPicPr>
        <p:blipFill rotWithShape="1">
          <a:blip r:embed="rId3">
            <a:extLst>
              <a:ext uri="{28A0092B-C50C-407E-A947-70E740481C1C}">
                <a14:useLocalDpi xmlns:a14="http://schemas.microsoft.com/office/drawing/2010/main" val="0"/>
              </a:ext>
            </a:extLst>
          </a:blip>
          <a:srcRect b="7502"/>
          <a:stretch/>
        </p:blipFill>
        <p:spPr>
          <a:xfrm>
            <a:off x="5753100" y="4037238"/>
            <a:ext cx="1905000" cy="1321565"/>
          </a:xfrm>
          <a:prstGeom prst="rect">
            <a:avLst/>
          </a:prstGeom>
        </p:spPr>
      </p:pic>
      <p:pic>
        <p:nvPicPr>
          <p:cNvPr id="17" name="Picture 16" descr="A person scratching a skin&#10;&#10;Description automatically generated">
            <a:extLst>
              <a:ext uri="{FF2B5EF4-FFF2-40B4-BE49-F238E27FC236}">
                <a16:creationId xmlns:a16="http://schemas.microsoft.com/office/drawing/2014/main" id="{DD884ACF-958F-575F-EB61-CF2D546595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4772475"/>
            <a:ext cx="3314700" cy="1263650"/>
          </a:xfrm>
          <a:prstGeom prst="rect">
            <a:avLst/>
          </a:prstGeom>
        </p:spPr>
      </p:pic>
      <p:pic>
        <p:nvPicPr>
          <p:cNvPr id="21" name="Picture 20" descr="A person scratching a skin&#10;&#10;Description automatically generated">
            <a:extLst>
              <a:ext uri="{FF2B5EF4-FFF2-40B4-BE49-F238E27FC236}">
                <a16:creationId xmlns:a16="http://schemas.microsoft.com/office/drawing/2014/main" id="{11A07917-1C4B-6976-283F-6625FE43E542}"/>
              </a:ext>
            </a:extLst>
          </p:cNvPr>
          <p:cNvPicPr>
            <a:picLocks noChangeAspect="1"/>
          </p:cNvPicPr>
          <p:nvPr/>
        </p:nvPicPr>
        <p:blipFill rotWithShape="1">
          <a:blip r:embed="rId5">
            <a:extLst>
              <a:ext uri="{28A0092B-C50C-407E-A947-70E740481C1C}">
                <a14:useLocalDpi xmlns:a14="http://schemas.microsoft.com/office/drawing/2010/main" val="0"/>
              </a:ext>
            </a:extLst>
          </a:blip>
          <a:srcRect r="31966"/>
          <a:stretch/>
        </p:blipFill>
        <p:spPr>
          <a:xfrm>
            <a:off x="1097978" y="3999024"/>
            <a:ext cx="1600200" cy="1321565"/>
          </a:xfrm>
          <a:prstGeom prst="rect">
            <a:avLst/>
          </a:prstGeom>
        </p:spPr>
      </p:pic>
    </p:spTree>
    <p:extLst>
      <p:ext uri="{BB962C8B-B14F-4D97-AF65-F5344CB8AC3E}">
        <p14:creationId xmlns:p14="http://schemas.microsoft.com/office/powerpoint/2010/main" val="195953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Multiple Types of Eczema</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1" name="Rectangle: Rounded Corners 10">
            <a:extLst>
              <a:ext uri="{FF2B5EF4-FFF2-40B4-BE49-F238E27FC236}">
                <a16:creationId xmlns:a16="http://schemas.microsoft.com/office/drawing/2014/main" id="{7955D6BF-FE73-FE3D-DBF4-835BD5F6F503}"/>
              </a:ext>
            </a:extLst>
          </p:cNvPr>
          <p:cNvSpPr/>
          <p:nvPr/>
        </p:nvSpPr>
        <p:spPr>
          <a:xfrm>
            <a:off x="625267" y="1283293"/>
            <a:ext cx="5181600" cy="1524000"/>
          </a:xfrm>
          <a:prstGeom prst="round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E094C5-2CF6-FE7C-33D5-FC118AF2B601}"/>
              </a:ext>
            </a:extLst>
          </p:cNvPr>
          <p:cNvPicPr>
            <a:picLocks noChangeAspect="1"/>
          </p:cNvPicPr>
          <p:nvPr/>
        </p:nvPicPr>
        <p:blipFill>
          <a:blip r:embed="rId3"/>
          <a:stretch>
            <a:fillRect/>
          </a:stretch>
        </p:blipFill>
        <p:spPr>
          <a:xfrm>
            <a:off x="830226" y="1438423"/>
            <a:ext cx="1827134" cy="1213740"/>
          </a:xfrm>
          <a:prstGeom prst="rect">
            <a:avLst/>
          </a:prstGeom>
        </p:spPr>
      </p:pic>
      <p:sp>
        <p:nvSpPr>
          <p:cNvPr id="2" name="TextBox 1">
            <a:extLst>
              <a:ext uri="{FF2B5EF4-FFF2-40B4-BE49-F238E27FC236}">
                <a16:creationId xmlns:a16="http://schemas.microsoft.com/office/drawing/2014/main" id="{F42A146F-EA97-B978-D7EC-9BF091F26DD9}"/>
              </a:ext>
            </a:extLst>
          </p:cNvPr>
          <p:cNvSpPr txBox="1"/>
          <p:nvPr/>
        </p:nvSpPr>
        <p:spPr>
          <a:xfrm>
            <a:off x="2688695" y="1506684"/>
            <a:ext cx="2690888" cy="1077218"/>
          </a:xfrm>
          <a:prstGeom prst="rect">
            <a:avLst/>
          </a:prstGeom>
          <a:noFill/>
        </p:spPr>
        <p:txBody>
          <a:bodyPr wrap="square" rtlCol="0">
            <a:spAutoFit/>
          </a:bodyPr>
          <a:lstStyle/>
          <a:p>
            <a:r>
              <a:rPr lang="en-US" sz="1600" b="1" dirty="0">
                <a:solidFill>
                  <a:schemeClr val="bg1"/>
                </a:solidFill>
                <a:latin typeface="Adobe Devanagari"/>
              </a:rPr>
              <a:t>Atopic Dermatitis</a:t>
            </a:r>
          </a:p>
          <a:p>
            <a:endParaRPr lang="en-US" sz="1600" dirty="0">
              <a:solidFill>
                <a:schemeClr val="bg1"/>
              </a:solidFill>
              <a:latin typeface="Adobe Devanagari"/>
            </a:endParaRPr>
          </a:p>
          <a:p>
            <a:r>
              <a:rPr lang="en-US" sz="1400" dirty="0">
                <a:solidFill>
                  <a:schemeClr val="bg1"/>
                </a:solidFill>
                <a:latin typeface="Adobe Devanagari"/>
              </a:rPr>
              <a:t>Often begins in childhood.</a:t>
            </a:r>
          </a:p>
          <a:p>
            <a:r>
              <a:rPr lang="en-US" sz="1400" dirty="0">
                <a:solidFill>
                  <a:schemeClr val="bg1"/>
                </a:solidFill>
                <a:latin typeface="Adobe Devanagari"/>
              </a:rPr>
              <a:t>A common type of Eczema</a:t>
            </a:r>
            <a:r>
              <a:rPr lang="en-US" sz="1600" dirty="0">
                <a:solidFill>
                  <a:schemeClr val="bg1"/>
                </a:solidFill>
                <a:latin typeface="Adobe Devanagari"/>
              </a:rPr>
              <a:t>.</a:t>
            </a:r>
          </a:p>
        </p:txBody>
      </p:sp>
      <p:sp>
        <p:nvSpPr>
          <p:cNvPr id="12" name="Rectangle: Rounded Corners 11">
            <a:extLst>
              <a:ext uri="{FF2B5EF4-FFF2-40B4-BE49-F238E27FC236}">
                <a16:creationId xmlns:a16="http://schemas.microsoft.com/office/drawing/2014/main" id="{4FC430C5-B210-D3CD-9332-B5A06E66C590}"/>
              </a:ext>
            </a:extLst>
          </p:cNvPr>
          <p:cNvSpPr/>
          <p:nvPr/>
        </p:nvSpPr>
        <p:spPr>
          <a:xfrm>
            <a:off x="6416467" y="1293263"/>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0B678F2-9F81-1BD1-EEBD-D9D8A186C92E}"/>
              </a:ext>
            </a:extLst>
          </p:cNvPr>
          <p:cNvSpPr/>
          <p:nvPr/>
        </p:nvSpPr>
        <p:spPr>
          <a:xfrm>
            <a:off x="625267" y="2975567"/>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E0084DC-9967-ADAB-2F5D-1375BBB6DB3B}"/>
              </a:ext>
            </a:extLst>
          </p:cNvPr>
          <p:cNvSpPr/>
          <p:nvPr/>
        </p:nvSpPr>
        <p:spPr>
          <a:xfrm>
            <a:off x="3773683" y="4639375"/>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ABF9D3F-0F4D-0DDF-97A9-EE19D74C1FFA}"/>
              </a:ext>
            </a:extLst>
          </p:cNvPr>
          <p:cNvSpPr/>
          <p:nvPr/>
        </p:nvSpPr>
        <p:spPr>
          <a:xfrm>
            <a:off x="6364483" y="2966814"/>
            <a:ext cx="5181600" cy="15240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FCCBA6C-7BA5-05EB-542C-08C253A849DD}"/>
              </a:ext>
            </a:extLst>
          </p:cNvPr>
          <p:cNvPicPr>
            <a:picLocks noChangeAspect="1"/>
          </p:cNvPicPr>
          <p:nvPr/>
        </p:nvPicPr>
        <p:blipFill>
          <a:blip r:embed="rId4"/>
          <a:stretch>
            <a:fillRect/>
          </a:stretch>
        </p:blipFill>
        <p:spPr>
          <a:xfrm>
            <a:off x="842688" y="3149659"/>
            <a:ext cx="1802209" cy="1195013"/>
          </a:xfrm>
          <a:prstGeom prst="rect">
            <a:avLst/>
          </a:prstGeom>
        </p:spPr>
      </p:pic>
      <p:sp>
        <p:nvSpPr>
          <p:cNvPr id="22" name="TextBox 21">
            <a:extLst>
              <a:ext uri="{FF2B5EF4-FFF2-40B4-BE49-F238E27FC236}">
                <a16:creationId xmlns:a16="http://schemas.microsoft.com/office/drawing/2014/main" id="{65034125-8E55-B1C4-E916-FD374E3CB701}"/>
              </a:ext>
            </a:extLst>
          </p:cNvPr>
          <p:cNvSpPr txBox="1"/>
          <p:nvPr/>
        </p:nvSpPr>
        <p:spPr>
          <a:xfrm>
            <a:off x="2688695" y="3165533"/>
            <a:ext cx="2690888" cy="1015663"/>
          </a:xfrm>
          <a:prstGeom prst="rect">
            <a:avLst/>
          </a:prstGeom>
          <a:noFill/>
        </p:spPr>
        <p:txBody>
          <a:bodyPr wrap="square" rtlCol="0">
            <a:spAutoFit/>
          </a:bodyPr>
          <a:lstStyle/>
          <a:p>
            <a:r>
              <a:rPr lang="en-US" sz="1600" b="1" dirty="0">
                <a:latin typeface="Adobe Devanagari"/>
              </a:rPr>
              <a:t>Contact Dermatitis</a:t>
            </a:r>
          </a:p>
          <a:p>
            <a:endParaRPr lang="en-US" sz="1600" dirty="0">
              <a:latin typeface="Adobe Devanagari"/>
            </a:endParaRPr>
          </a:p>
          <a:p>
            <a:r>
              <a:rPr lang="en-US" sz="1400" dirty="0">
                <a:latin typeface="Adobe Devanagari"/>
              </a:rPr>
              <a:t>Called allergic contact dermatitis. Causes an allergic skin reaction.</a:t>
            </a:r>
            <a:endParaRPr lang="en-US" sz="1600" dirty="0">
              <a:latin typeface="Adobe Devanagari"/>
            </a:endParaRPr>
          </a:p>
        </p:txBody>
      </p:sp>
      <p:pic>
        <p:nvPicPr>
          <p:cNvPr id="1026" name="Picture 2" descr="A person's hands with red spots on their hands&#10;&#10;Description automatically generated">
            <a:extLst>
              <a:ext uri="{FF2B5EF4-FFF2-40B4-BE49-F238E27FC236}">
                <a16:creationId xmlns:a16="http://schemas.microsoft.com/office/drawing/2014/main" id="{664A1D87-939C-35E5-507B-67F3EE54F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4857" y="4760840"/>
            <a:ext cx="1671913" cy="125635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7926403-23C4-4FB7-824C-6466EA1C820E}"/>
              </a:ext>
            </a:extLst>
          </p:cNvPr>
          <p:cNvSpPr txBox="1"/>
          <p:nvPr/>
        </p:nvSpPr>
        <p:spPr>
          <a:xfrm>
            <a:off x="5849218" y="4780318"/>
            <a:ext cx="2690888" cy="1015663"/>
          </a:xfrm>
          <a:prstGeom prst="rect">
            <a:avLst/>
          </a:prstGeom>
          <a:noFill/>
        </p:spPr>
        <p:txBody>
          <a:bodyPr wrap="square" rtlCol="0">
            <a:spAutoFit/>
          </a:bodyPr>
          <a:lstStyle/>
          <a:p>
            <a:r>
              <a:rPr lang="en-US" sz="1600" b="1" dirty="0">
                <a:latin typeface="Adobe Devanagari"/>
              </a:rPr>
              <a:t>Dyshidrotic Eczema</a:t>
            </a:r>
          </a:p>
          <a:p>
            <a:endParaRPr lang="en-US" sz="1600" dirty="0">
              <a:latin typeface="Adobe Devanagari"/>
            </a:endParaRPr>
          </a:p>
          <a:p>
            <a:r>
              <a:rPr lang="en-US" sz="1400" dirty="0">
                <a:latin typeface="Adobe Devanagari"/>
              </a:rPr>
              <a:t>Tiny blisters on your hands, feet, or both.</a:t>
            </a:r>
            <a:endParaRPr lang="en-US" sz="1600" dirty="0">
              <a:latin typeface="Adobe Devanagari"/>
            </a:endParaRPr>
          </a:p>
        </p:txBody>
      </p:sp>
      <p:sp>
        <p:nvSpPr>
          <p:cNvPr id="26" name="TextBox 25">
            <a:extLst>
              <a:ext uri="{FF2B5EF4-FFF2-40B4-BE49-F238E27FC236}">
                <a16:creationId xmlns:a16="http://schemas.microsoft.com/office/drawing/2014/main" id="{55D3CD3B-EDC5-CE70-4EB5-CC81C62ECC39}"/>
              </a:ext>
            </a:extLst>
          </p:cNvPr>
          <p:cNvSpPr txBox="1"/>
          <p:nvPr/>
        </p:nvSpPr>
        <p:spPr>
          <a:xfrm>
            <a:off x="8534400" y="1456625"/>
            <a:ext cx="2827374" cy="1231106"/>
          </a:xfrm>
          <a:prstGeom prst="rect">
            <a:avLst/>
          </a:prstGeom>
          <a:noFill/>
        </p:spPr>
        <p:txBody>
          <a:bodyPr wrap="square" rtlCol="0">
            <a:spAutoFit/>
          </a:bodyPr>
          <a:lstStyle/>
          <a:p>
            <a:r>
              <a:rPr lang="en-US" sz="1600" b="1" dirty="0">
                <a:latin typeface="Adobe Devanagari"/>
              </a:rPr>
              <a:t>Nummular Eczema</a:t>
            </a:r>
          </a:p>
          <a:p>
            <a:endParaRPr lang="en-US" sz="1600" dirty="0">
              <a:latin typeface="Adobe Devanagari"/>
            </a:endParaRPr>
          </a:p>
          <a:p>
            <a:r>
              <a:rPr lang="en-US" sz="1400" dirty="0">
                <a:latin typeface="Adobe Devanagari"/>
              </a:rPr>
              <a:t>Appears as coin-shaped spots on the skin that can be painful and difficult to treat.</a:t>
            </a:r>
          </a:p>
        </p:txBody>
      </p:sp>
      <p:pic>
        <p:nvPicPr>
          <p:cNvPr id="28" name="Picture 27">
            <a:extLst>
              <a:ext uri="{FF2B5EF4-FFF2-40B4-BE49-F238E27FC236}">
                <a16:creationId xmlns:a16="http://schemas.microsoft.com/office/drawing/2014/main" id="{715330AD-92C1-17AC-977A-E88A4A25DB94}"/>
              </a:ext>
            </a:extLst>
          </p:cNvPr>
          <p:cNvPicPr>
            <a:picLocks noChangeAspect="1"/>
          </p:cNvPicPr>
          <p:nvPr/>
        </p:nvPicPr>
        <p:blipFill>
          <a:blip r:embed="rId6"/>
          <a:stretch>
            <a:fillRect/>
          </a:stretch>
        </p:blipFill>
        <p:spPr>
          <a:xfrm>
            <a:off x="6632384" y="1444133"/>
            <a:ext cx="1802209" cy="1195405"/>
          </a:xfrm>
          <a:prstGeom prst="rect">
            <a:avLst/>
          </a:prstGeom>
        </p:spPr>
      </p:pic>
      <p:pic>
        <p:nvPicPr>
          <p:cNvPr id="30" name="Picture 29">
            <a:extLst>
              <a:ext uri="{FF2B5EF4-FFF2-40B4-BE49-F238E27FC236}">
                <a16:creationId xmlns:a16="http://schemas.microsoft.com/office/drawing/2014/main" id="{114D66E6-61A2-9307-EBBB-FEFA66DA6FD4}"/>
              </a:ext>
            </a:extLst>
          </p:cNvPr>
          <p:cNvPicPr>
            <a:picLocks noChangeAspect="1"/>
          </p:cNvPicPr>
          <p:nvPr/>
        </p:nvPicPr>
        <p:blipFill rotWithShape="1">
          <a:blip r:embed="rId7"/>
          <a:srcRect b="1245"/>
          <a:stretch/>
        </p:blipFill>
        <p:spPr>
          <a:xfrm>
            <a:off x="6632384" y="3355711"/>
            <a:ext cx="1791968" cy="802244"/>
          </a:xfrm>
          <a:prstGeom prst="rect">
            <a:avLst/>
          </a:prstGeom>
        </p:spPr>
      </p:pic>
      <p:sp>
        <p:nvSpPr>
          <p:cNvPr id="31" name="TextBox 30">
            <a:extLst>
              <a:ext uri="{FF2B5EF4-FFF2-40B4-BE49-F238E27FC236}">
                <a16:creationId xmlns:a16="http://schemas.microsoft.com/office/drawing/2014/main" id="{62B7B555-2743-711F-BD6D-40F69B41C353}"/>
              </a:ext>
            </a:extLst>
          </p:cNvPr>
          <p:cNvSpPr txBox="1"/>
          <p:nvPr/>
        </p:nvSpPr>
        <p:spPr>
          <a:xfrm>
            <a:off x="8534400" y="3149659"/>
            <a:ext cx="2690888" cy="1231106"/>
          </a:xfrm>
          <a:prstGeom prst="rect">
            <a:avLst/>
          </a:prstGeom>
          <a:noFill/>
        </p:spPr>
        <p:txBody>
          <a:bodyPr wrap="square" rtlCol="0">
            <a:spAutoFit/>
          </a:bodyPr>
          <a:lstStyle/>
          <a:p>
            <a:r>
              <a:rPr lang="en-US" sz="1600" b="1" dirty="0">
                <a:latin typeface="Adobe Devanagari"/>
              </a:rPr>
              <a:t>Seborrheic Dermatitis</a:t>
            </a:r>
          </a:p>
          <a:p>
            <a:endParaRPr lang="en-US" sz="1600" dirty="0">
              <a:latin typeface="Adobe Devanagari"/>
            </a:endParaRPr>
          </a:p>
          <a:p>
            <a:r>
              <a:rPr lang="en-US" sz="1400" dirty="0">
                <a:latin typeface="Adobe Devanagari"/>
              </a:rPr>
              <a:t>Usually affects the scalp.</a:t>
            </a:r>
          </a:p>
          <a:p>
            <a:r>
              <a:rPr lang="en-US" sz="1400" dirty="0">
                <a:latin typeface="Adobe Devanagari"/>
              </a:rPr>
              <a:t>Rarely causes severe harm to the body.</a:t>
            </a:r>
          </a:p>
        </p:txBody>
      </p:sp>
    </p:spTree>
    <p:extLst>
      <p:ext uri="{BB962C8B-B14F-4D97-AF65-F5344CB8AC3E}">
        <p14:creationId xmlns:p14="http://schemas.microsoft.com/office/powerpoint/2010/main" val="217033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228600"/>
            <a:ext cx="11328400" cy="914400"/>
          </a:xfrm>
        </p:spPr>
        <p:txBody>
          <a:bodyPr>
            <a:normAutofit/>
          </a:bodyPr>
          <a:lstStyle/>
          <a:p>
            <a:pPr algn="l"/>
            <a:r>
              <a:rPr lang="en-US" sz="4000" b="1" dirty="0"/>
              <a:t>Current Challenges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5">
            <a:extLst>
              <a:ext uri="{FF2B5EF4-FFF2-40B4-BE49-F238E27FC236}">
                <a16:creationId xmlns:a16="http://schemas.microsoft.com/office/drawing/2014/main" id="{FE525C11-2DF5-50A8-A91D-9CAAEAAD01CB}"/>
              </a:ext>
            </a:extLst>
          </p:cNvPr>
          <p:cNvSpPr/>
          <p:nvPr/>
        </p:nvSpPr>
        <p:spPr>
          <a:xfrm>
            <a:off x="1371600" y="1473863"/>
            <a:ext cx="9677400" cy="1832946"/>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Rounded 8">
            <a:extLst>
              <a:ext uri="{FF2B5EF4-FFF2-40B4-BE49-F238E27FC236}">
                <a16:creationId xmlns:a16="http://schemas.microsoft.com/office/drawing/2014/main" id="{23D1649D-9977-5CF8-292C-6DD38B0BCFD1}"/>
              </a:ext>
            </a:extLst>
          </p:cNvPr>
          <p:cNvSpPr/>
          <p:nvPr/>
        </p:nvSpPr>
        <p:spPr>
          <a:xfrm>
            <a:off x="1334525" y="3762971"/>
            <a:ext cx="9677400" cy="1905000"/>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2A146F-EA97-B978-D7EC-9BF091F26DD9}"/>
              </a:ext>
            </a:extLst>
          </p:cNvPr>
          <p:cNvSpPr txBox="1"/>
          <p:nvPr/>
        </p:nvSpPr>
        <p:spPr>
          <a:xfrm>
            <a:off x="1525025" y="1148097"/>
            <a:ext cx="9417622" cy="4199611"/>
          </a:xfrm>
          <a:prstGeom prst="rect">
            <a:avLst/>
          </a:prstGeom>
          <a:noFill/>
        </p:spPr>
        <p:txBody>
          <a:bodyPr wrap="square" rtlCol="0">
            <a:spAutoFit/>
          </a:bodyPr>
          <a:lstStyle/>
          <a:p>
            <a:pPr>
              <a:lnSpc>
                <a:spcPct val="150000"/>
              </a:lnSpc>
            </a:pPr>
            <a:endParaRPr lang="en-US" sz="2000" b="1" dirty="0">
              <a:solidFill>
                <a:schemeClr val="bg1"/>
              </a:solidFill>
              <a:latin typeface="Adobe Devanagari"/>
            </a:endParaRPr>
          </a:p>
          <a:p>
            <a:pPr>
              <a:lnSpc>
                <a:spcPct val="150000"/>
              </a:lnSpc>
            </a:pPr>
            <a:r>
              <a:rPr lang="en-US" sz="2000" b="1" dirty="0">
                <a:solidFill>
                  <a:schemeClr val="bg1"/>
                </a:solidFill>
                <a:latin typeface="Adobe Devanagari"/>
              </a:rPr>
              <a:t>Diagnosis</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Relies heavily on visual inspection by dermatologists, which can be subjective and inconsistent.</a:t>
            </a:r>
          </a:p>
          <a:p>
            <a:pPr>
              <a:lnSpc>
                <a:spcPct val="150000"/>
              </a:lnSpc>
            </a:pPr>
            <a:endParaRPr lang="en-US" sz="2000" dirty="0">
              <a:latin typeface="Adobe Devanagari"/>
            </a:endParaRPr>
          </a:p>
          <a:p>
            <a:pPr marL="742950" lvl="1" indent="-285750">
              <a:lnSpc>
                <a:spcPct val="150000"/>
              </a:lnSpc>
              <a:buFont typeface="Wingdings" panose="05000000000000000000" pitchFamily="2" charset="2"/>
              <a:buChar char="Ø"/>
            </a:pPr>
            <a:endParaRPr lang="en-US" sz="2000" dirty="0">
              <a:latin typeface="Adobe Devanagari"/>
            </a:endParaRPr>
          </a:p>
          <a:p>
            <a:pPr>
              <a:lnSpc>
                <a:spcPct val="150000"/>
              </a:lnSpc>
            </a:pPr>
            <a:r>
              <a:rPr lang="en-US" sz="2000" b="1" dirty="0">
                <a:solidFill>
                  <a:schemeClr val="bg1"/>
                </a:solidFill>
                <a:latin typeface="Adobe Devanagari"/>
              </a:rPr>
              <a:t>Early Detection</a:t>
            </a:r>
          </a:p>
          <a:p>
            <a:pPr marL="742950" lvl="1" indent="-285750">
              <a:lnSpc>
                <a:spcPct val="150000"/>
              </a:lnSpc>
              <a:buFont typeface="Wingdings" panose="05000000000000000000" pitchFamily="2" charset="2"/>
              <a:buChar char="Ø"/>
            </a:pPr>
            <a:r>
              <a:rPr lang="en-US" sz="2000" dirty="0">
                <a:solidFill>
                  <a:schemeClr val="bg1"/>
                </a:solidFill>
                <a:latin typeface="Adobe Devanagari"/>
              </a:rPr>
              <a:t>Failure to detect early signs can lead to progression and complications, increasing patient discomfort and healthcare costs.</a:t>
            </a:r>
            <a:endParaRPr lang="en-US" sz="2000" dirty="0">
              <a:latin typeface="Adobe Devanagari"/>
            </a:endParaRPr>
          </a:p>
        </p:txBody>
      </p:sp>
    </p:spTree>
    <p:extLst>
      <p:ext uri="{BB962C8B-B14F-4D97-AF65-F5344CB8AC3E}">
        <p14:creationId xmlns:p14="http://schemas.microsoft.com/office/powerpoint/2010/main" val="236968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990600"/>
          </a:xfrm>
        </p:spPr>
        <p:txBody>
          <a:bodyPr>
            <a:normAutofit/>
          </a:bodyPr>
          <a:lstStyle/>
          <a:p>
            <a:r>
              <a:rPr lang="en-US" sz="4000" b="1" dirty="0"/>
              <a:t>Research Problem</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Diagonal Corners Rounded 12">
            <a:extLst>
              <a:ext uri="{FF2B5EF4-FFF2-40B4-BE49-F238E27FC236}">
                <a16:creationId xmlns:a16="http://schemas.microsoft.com/office/drawing/2014/main" id="{825FA8BE-7E73-EFFC-FB34-1084EBE3E009}"/>
              </a:ext>
            </a:extLst>
          </p:cNvPr>
          <p:cNvSpPr/>
          <p:nvPr/>
        </p:nvSpPr>
        <p:spPr>
          <a:xfrm>
            <a:off x="3352800" y="3429000"/>
            <a:ext cx="8324029" cy="2421332"/>
          </a:xfrm>
          <a:prstGeom prst="round2DiagRect">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dobe Devanagari"/>
              </a:rPr>
              <a:t>How can advanced machine learning technologies be effectively utilized to improve the accuracy and consistency of eczema diagnosis and severity assessment from images?</a:t>
            </a:r>
          </a:p>
        </p:txBody>
      </p:sp>
      <p:pic>
        <p:nvPicPr>
          <p:cNvPr id="7" name="Picture 6" descr="A person and person with rashes&#10;&#10;Description automatically generated">
            <a:extLst>
              <a:ext uri="{FF2B5EF4-FFF2-40B4-BE49-F238E27FC236}">
                <a16:creationId xmlns:a16="http://schemas.microsoft.com/office/drawing/2014/main" id="{2158A4EA-94C9-17B4-B9BE-F00E52215AEC}"/>
              </a:ext>
            </a:extLst>
          </p:cNvPr>
          <p:cNvPicPr>
            <a:picLocks noChangeAspect="1"/>
          </p:cNvPicPr>
          <p:nvPr/>
        </p:nvPicPr>
        <p:blipFill rotWithShape="1">
          <a:blip r:embed="rId3">
            <a:extLst>
              <a:ext uri="{28A0092B-C50C-407E-A947-70E740481C1C}">
                <a14:useLocalDpi xmlns:a14="http://schemas.microsoft.com/office/drawing/2010/main" val="0"/>
              </a:ext>
            </a:extLst>
          </a:blip>
          <a:srcRect t="11111" b="21111"/>
          <a:stretch/>
        </p:blipFill>
        <p:spPr>
          <a:xfrm>
            <a:off x="254000" y="1305502"/>
            <a:ext cx="4114800" cy="2175054"/>
          </a:xfrm>
          <a:prstGeom prst="rect">
            <a:avLst/>
          </a:prstGeom>
          <a:ln>
            <a:noFill/>
          </a:ln>
          <a:effectLst>
            <a:softEdge rad="112500"/>
          </a:effectLst>
        </p:spPr>
      </p:pic>
    </p:spTree>
    <p:extLst>
      <p:ext uri="{BB962C8B-B14F-4D97-AF65-F5344CB8AC3E}">
        <p14:creationId xmlns:p14="http://schemas.microsoft.com/office/powerpoint/2010/main" val="165917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white surface with a pink background&#10;&#10;Description automatically generated">
            <a:extLst>
              <a:ext uri="{FF2B5EF4-FFF2-40B4-BE49-F238E27FC236}">
                <a16:creationId xmlns:a16="http://schemas.microsoft.com/office/drawing/2014/main" id="{104B6642-5B13-AC6E-FBEE-9EBDC2B4DE02}"/>
              </a:ext>
            </a:extLst>
          </p:cNvPr>
          <p:cNvPicPr>
            <a:picLocks noChangeAspect="1"/>
          </p:cNvPicPr>
          <p:nvPr/>
        </p:nvPicPr>
        <p:blipFill rotWithShape="1">
          <a:blip r:embed="rId2">
            <a:extLst>
              <a:ext uri="{28A0092B-C50C-407E-A947-70E740481C1C}">
                <a14:useLocalDpi xmlns:a14="http://schemas.microsoft.com/office/drawing/2010/main" val="0"/>
              </a:ext>
            </a:extLst>
          </a:blip>
          <a:srcRect t="6666"/>
          <a:stretch/>
        </p:blipFill>
        <p:spPr>
          <a:xfrm>
            <a:off x="0" y="-38100"/>
            <a:ext cx="12192000" cy="63627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1355726"/>
          </a:xfrm>
        </p:spPr>
        <p:txBody>
          <a:bodyPr>
            <a:normAutofit/>
          </a:bodyPr>
          <a:lstStyle/>
          <a:p>
            <a:r>
              <a:rPr lang="en-US" sz="4000" b="1" dirty="0"/>
              <a:t>Utilizing Advanced ML Technologies for Detailed Eczema Diagnosis and Assessment</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3" name="Diagram 2">
            <a:extLst>
              <a:ext uri="{FF2B5EF4-FFF2-40B4-BE49-F238E27FC236}">
                <a16:creationId xmlns:a16="http://schemas.microsoft.com/office/drawing/2014/main" id="{BB4CDF7A-08A2-5068-17BF-B0527D5C1F0A}"/>
              </a:ext>
            </a:extLst>
          </p:cNvPr>
          <p:cNvGraphicFramePr/>
          <p:nvPr/>
        </p:nvGraphicFramePr>
        <p:xfrm>
          <a:off x="-254000" y="68580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5">
            <a:extLst>
              <a:ext uri="{FF2B5EF4-FFF2-40B4-BE49-F238E27FC236}">
                <a16:creationId xmlns:a16="http://schemas.microsoft.com/office/drawing/2014/main" id="{AE1C420F-D2E9-79DD-65C3-F238E33E6052}"/>
              </a:ext>
            </a:extLst>
          </p:cNvPr>
          <p:cNvSpPr>
            <a:spLocks noGrp="1"/>
          </p:cNvSpPr>
          <p:nvPr>
            <p:ph idx="1"/>
          </p:nvPr>
        </p:nvSpPr>
        <p:spPr>
          <a:xfrm>
            <a:off x="254000" y="1889126"/>
            <a:ext cx="4114800" cy="838200"/>
          </a:xfrm>
        </p:spPr>
        <p:txBody>
          <a:bodyPr>
            <a:normAutofit/>
          </a:bodyPr>
          <a:lstStyle/>
          <a:p>
            <a:pPr marL="0" indent="0">
              <a:buNone/>
            </a:pPr>
            <a:r>
              <a:rPr lang="en-US" dirty="0">
                <a:latin typeface="Adobe Devanagari"/>
              </a:rPr>
              <a:t>Specific Sub Objectives</a:t>
            </a:r>
          </a:p>
        </p:txBody>
      </p:sp>
    </p:spTree>
    <p:extLst>
      <p:ext uri="{BB962C8B-B14F-4D97-AF65-F5344CB8AC3E}">
        <p14:creationId xmlns:p14="http://schemas.microsoft.com/office/powerpoint/2010/main" val="1949024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9163C-8BA4-BCA0-39F8-64BD759920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3" name="Content Placeholder 5">
            <a:extLst>
              <a:ext uri="{FF2B5EF4-FFF2-40B4-BE49-F238E27FC236}">
                <a16:creationId xmlns:a16="http://schemas.microsoft.com/office/drawing/2014/main" id="{38B86CDD-FEBD-DADA-F279-699554B4F2BC}"/>
              </a:ext>
            </a:extLst>
          </p:cNvPr>
          <p:cNvSpPr txBox="1">
            <a:spLocks/>
          </p:cNvSpPr>
          <p:nvPr/>
        </p:nvSpPr>
        <p:spPr>
          <a:xfrm>
            <a:off x="4558866" y="290873"/>
            <a:ext cx="3561132" cy="61598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000" b="1" dirty="0">
                <a:latin typeface="Adobe Devanagari"/>
              </a:rPr>
              <a:t>Research Gap</a:t>
            </a:r>
          </a:p>
        </p:txBody>
      </p:sp>
      <p:sp>
        <p:nvSpPr>
          <p:cNvPr id="4" name="Rectangle: Diagonal Corners Rounded 3">
            <a:extLst>
              <a:ext uri="{FF2B5EF4-FFF2-40B4-BE49-F238E27FC236}">
                <a16:creationId xmlns:a16="http://schemas.microsoft.com/office/drawing/2014/main" id="{E995BF0A-3FDA-C9D4-DB2B-C2710668567E}"/>
              </a:ext>
            </a:extLst>
          </p:cNvPr>
          <p:cNvSpPr/>
          <p:nvPr/>
        </p:nvSpPr>
        <p:spPr>
          <a:xfrm>
            <a:off x="521278" y="1135062"/>
            <a:ext cx="3429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dobe Devanagari"/>
              </a:rPr>
              <a:t>Research [1]</a:t>
            </a:r>
          </a:p>
          <a:p>
            <a:pPr algn="ctr"/>
            <a:r>
              <a:rPr lang="en-US" sz="1600" dirty="0">
                <a:latin typeface="Adobe Devanagari"/>
              </a:rPr>
              <a:t>This study uses supervised learning for eczema lesion segmentation and classification, achieving 83.33% accuracy with SVM, aiding initial diagnosis in areas lacking dermatologists.</a:t>
            </a:r>
          </a:p>
        </p:txBody>
      </p:sp>
      <p:sp>
        <p:nvSpPr>
          <p:cNvPr id="5" name="Rectangle: Diagonal Corners Rounded 4">
            <a:extLst>
              <a:ext uri="{FF2B5EF4-FFF2-40B4-BE49-F238E27FC236}">
                <a16:creationId xmlns:a16="http://schemas.microsoft.com/office/drawing/2014/main" id="{6B71CF2E-CCBC-F12D-C84C-72F3687511A6}"/>
              </a:ext>
            </a:extLst>
          </p:cNvPr>
          <p:cNvSpPr/>
          <p:nvPr/>
        </p:nvSpPr>
        <p:spPr>
          <a:xfrm>
            <a:off x="4389582" y="1135062"/>
            <a:ext cx="3429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dobe Devanagari"/>
              </a:rPr>
              <a:t>Research [2]</a:t>
            </a:r>
          </a:p>
          <a:p>
            <a:pPr algn="ctr"/>
            <a:r>
              <a:rPr lang="en-US" sz="1600" dirty="0">
                <a:latin typeface="Adobe Devanagari"/>
              </a:rPr>
              <a:t>This paper employs GLCM and SVM for detecting atopic, contact, and nummular dermatitis, achieving 83.33% accuracy, aiding in the diagnosis of common eczema types in the Philippines.</a:t>
            </a:r>
          </a:p>
        </p:txBody>
      </p:sp>
      <p:sp>
        <p:nvSpPr>
          <p:cNvPr id="6" name="Rectangle: Diagonal Corners Rounded 5">
            <a:extLst>
              <a:ext uri="{FF2B5EF4-FFF2-40B4-BE49-F238E27FC236}">
                <a16:creationId xmlns:a16="http://schemas.microsoft.com/office/drawing/2014/main" id="{95EFB3D7-D086-A015-D43B-4BC003DA8C5F}"/>
              </a:ext>
            </a:extLst>
          </p:cNvPr>
          <p:cNvSpPr/>
          <p:nvPr/>
        </p:nvSpPr>
        <p:spPr>
          <a:xfrm>
            <a:off x="8257886" y="1135062"/>
            <a:ext cx="3429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dobe Devanagari"/>
              </a:rPr>
              <a:t>Research [3]</a:t>
            </a:r>
          </a:p>
          <a:p>
            <a:pPr algn="ctr"/>
            <a:r>
              <a:rPr lang="en-US" sz="1600" dirty="0">
                <a:latin typeface="Adobe Devanagari"/>
              </a:rPr>
              <a:t>The study focuses on automated eczema severity assessment using reliable detection methods, addressing various eczema types but not enhancing explainability or adaptive mechanisms.</a:t>
            </a:r>
          </a:p>
        </p:txBody>
      </p:sp>
      <p:sp>
        <p:nvSpPr>
          <p:cNvPr id="7" name="Rectangle: Diagonal Corners Rounded 6">
            <a:extLst>
              <a:ext uri="{FF2B5EF4-FFF2-40B4-BE49-F238E27FC236}">
                <a16:creationId xmlns:a16="http://schemas.microsoft.com/office/drawing/2014/main" id="{A2258924-A83F-7B73-7DC3-A2A110FD81A3}"/>
              </a:ext>
            </a:extLst>
          </p:cNvPr>
          <p:cNvSpPr/>
          <p:nvPr/>
        </p:nvSpPr>
        <p:spPr>
          <a:xfrm>
            <a:off x="2235778" y="3695699"/>
            <a:ext cx="3429000" cy="220583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dobe Devanagari"/>
              </a:rPr>
              <a:t>Research [4]</a:t>
            </a:r>
          </a:p>
          <a:p>
            <a:pPr algn="ctr"/>
            <a:r>
              <a:rPr lang="en-US" sz="1600" dirty="0" err="1">
                <a:latin typeface="Adobe Devanagari"/>
              </a:rPr>
              <a:t>EczemaNet</a:t>
            </a:r>
            <a:r>
              <a:rPr lang="en-US" sz="1600" dirty="0">
                <a:latin typeface="Adobe Devanagari"/>
              </a:rPr>
              <a:t> uses deep CNN techniques for eczema classification, improving robustness and incorporating advanced methods, without addressing explainability or different eczema types explicitly.</a:t>
            </a:r>
          </a:p>
        </p:txBody>
      </p:sp>
      <p:sp>
        <p:nvSpPr>
          <p:cNvPr id="8" name="Rectangle: Diagonal Corners Rounded 7">
            <a:extLst>
              <a:ext uri="{FF2B5EF4-FFF2-40B4-BE49-F238E27FC236}">
                <a16:creationId xmlns:a16="http://schemas.microsoft.com/office/drawing/2014/main" id="{598481E0-F2CF-D1F6-2AF8-8911A7163D6E}"/>
              </a:ext>
            </a:extLst>
          </p:cNvPr>
          <p:cNvSpPr/>
          <p:nvPr/>
        </p:nvSpPr>
        <p:spPr>
          <a:xfrm>
            <a:off x="6339432" y="3691730"/>
            <a:ext cx="3429000" cy="2209800"/>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dobe Devanagari"/>
              </a:rPr>
              <a:t>Research [5]</a:t>
            </a:r>
          </a:p>
          <a:p>
            <a:pPr algn="ctr"/>
            <a:r>
              <a:rPr lang="en-US" sz="1600" dirty="0">
                <a:latin typeface="Adobe Devanagari"/>
              </a:rPr>
              <a:t>This study utilizes U-Net for eczema lesion segmentation, improving robustness and incorporating deep learning techniques, without focusing on explainability or addressing different eczema types.</a:t>
            </a:r>
          </a:p>
        </p:txBody>
      </p:sp>
      <p:sp>
        <p:nvSpPr>
          <p:cNvPr id="9" name="Rectangle 8">
            <a:extLst>
              <a:ext uri="{FF2B5EF4-FFF2-40B4-BE49-F238E27FC236}">
                <a16:creationId xmlns:a16="http://schemas.microsoft.com/office/drawing/2014/main" id="{B3C70152-10A4-14D6-83A1-8CD02D026B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212943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5336E50-3FA4-8776-C078-BA40542622A2}"/>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558866" y="290873"/>
            <a:ext cx="3561132" cy="615982"/>
          </a:xfrm>
        </p:spPr>
        <p:txBody>
          <a:bodyPr>
            <a:noAutofit/>
          </a:bodyPr>
          <a:lstStyle/>
          <a:p>
            <a:pPr marL="0" indent="0">
              <a:buNone/>
            </a:pPr>
            <a:r>
              <a:rPr lang="en-US" sz="4000" b="1" dirty="0">
                <a:latin typeface="Adobe Devanagari"/>
              </a:rPr>
              <a:t>Research Gap</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Table 1">
            <a:extLst>
              <a:ext uri="{FF2B5EF4-FFF2-40B4-BE49-F238E27FC236}">
                <a16:creationId xmlns:a16="http://schemas.microsoft.com/office/drawing/2014/main" id="{BA5F878D-A22D-335C-861B-CB6A2D844FE5}"/>
              </a:ext>
            </a:extLst>
          </p:cNvPr>
          <p:cNvGraphicFramePr>
            <a:graphicFrameLocks noGrp="1"/>
          </p:cNvGraphicFramePr>
          <p:nvPr/>
        </p:nvGraphicFramePr>
        <p:xfrm>
          <a:off x="4694236" y="1848067"/>
          <a:ext cx="7239000" cy="347472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621333920"/>
                    </a:ext>
                  </a:extLst>
                </a:gridCol>
                <a:gridCol w="685799">
                  <a:extLst>
                    <a:ext uri="{9D8B030D-6E8A-4147-A177-3AD203B41FA5}">
                      <a16:colId xmlns:a16="http://schemas.microsoft.com/office/drawing/2014/main" val="406654605"/>
                    </a:ext>
                  </a:extLst>
                </a:gridCol>
                <a:gridCol w="692727">
                  <a:extLst>
                    <a:ext uri="{9D8B030D-6E8A-4147-A177-3AD203B41FA5}">
                      <a16:colId xmlns:a16="http://schemas.microsoft.com/office/drawing/2014/main" val="968908481"/>
                    </a:ext>
                  </a:extLst>
                </a:gridCol>
                <a:gridCol w="692727">
                  <a:extLst>
                    <a:ext uri="{9D8B030D-6E8A-4147-A177-3AD203B41FA5}">
                      <a16:colId xmlns:a16="http://schemas.microsoft.com/office/drawing/2014/main" val="1535627062"/>
                    </a:ext>
                  </a:extLst>
                </a:gridCol>
                <a:gridCol w="692727">
                  <a:extLst>
                    <a:ext uri="{9D8B030D-6E8A-4147-A177-3AD203B41FA5}">
                      <a16:colId xmlns:a16="http://schemas.microsoft.com/office/drawing/2014/main" val="734107691"/>
                    </a:ext>
                  </a:extLst>
                </a:gridCol>
                <a:gridCol w="738911">
                  <a:extLst>
                    <a:ext uri="{9D8B030D-6E8A-4147-A177-3AD203B41FA5}">
                      <a16:colId xmlns:a16="http://schemas.microsoft.com/office/drawing/2014/main" val="4258505927"/>
                    </a:ext>
                  </a:extLst>
                </a:gridCol>
                <a:gridCol w="1145309">
                  <a:extLst>
                    <a:ext uri="{9D8B030D-6E8A-4147-A177-3AD203B41FA5}">
                      <a16:colId xmlns:a16="http://schemas.microsoft.com/office/drawing/2014/main" val="3570165327"/>
                    </a:ext>
                  </a:extLst>
                </a:gridCol>
              </a:tblGrid>
              <a:tr h="370840">
                <a:tc>
                  <a:txBody>
                    <a:bodyPr/>
                    <a:lstStyle/>
                    <a:p>
                      <a:endParaRPr lang="en-US" dirty="0"/>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[1]</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[2]</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[3]</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[4]</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[5]</a:t>
                      </a:r>
                    </a:p>
                  </a:txBody>
                  <a:tcPr>
                    <a:lnB w="12700" cap="flat" cmpd="sng" algn="ctr">
                      <a:solidFill>
                        <a:schemeClr val="tx1"/>
                      </a:solidFill>
                      <a:prstDash val="solid"/>
                      <a:round/>
                      <a:headEnd type="none" w="med" len="med"/>
                      <a:tailEnd type="none" w="med" len="med"/>
                    </a:lnB>
                    <a:solidFill>
                      <a:srgbClr val="641800"/>
                    </a:solidFill>
                  </a:tcPr>
                </a:tc>
                <a:tc>
                  <a:txBody>
                    <a:bodyPr/>
                    <a:lstStyle/>
                    <a:p>
                      <a:pPr algn="ctr"/>
                      <a:r>
                        <a:rPr lang="en-US" sz="1600" dirty="0">
                          <a:latin typeface="Adobe Devanagari"/>
                        </a:rPr>
                        <a:t>Proposed Solution</a:t>
                      </a:r>
                    </a:p>
                  </a:txBody>
                  <a:tcPr>
                    <a:lnB w="12700" cap="flat" cmpd="sng" algn="ctr">
                      <a:solidFill>
                        <a:schemeClr val="tx1"/>
                      </a:solidFill>
                      <a:prstDash val="solid"/>
                      <a:round/>
                      <a:headEnd type="none" w="med" len="med"/>
                      <a:tailEnd type="none" w="med" len="med"/>
                    </a:lnB>
                    <a:solidFill>
                      <a:srgbClr val="641800"/>
                    </a:solidFill>
                  </a:tcPr>
                </a:tc>
                <a:extLst>
                  <a:ext uri="{0D108BD9-81ED-4DB2-BD59-A6C34878D82A}">
                    <a16:rowId xmlns:a16="http://schemas.microsoft.com/office/drawing/2014/main" val="3679045224"/>
                  </a:ext>
                </a:extLst>
              </a:tr>
              <a:tr h="370840">
                <a:tc>
                  <a:txBody>
                    <a:bodyPr/>
                    <a:lstStyle/>
                    <a:p>
                      <a:r>
                        <a:rPr lang="en-US" sz="1600" dirty="0">
                          <a:latin typeface="Adobe Devanagari"/>
                        </a:rPr>
                        <a:t>Incorporate Advanced Deep Learning 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3033408"/>
                  </a:ext>
                </a:extLst>
              </a:tr>
              <a:tr h="370840">
                <a:tc>
                  <a:txBody>
                    <a:bodyPr/>
                    <a:lstStyle/>
                    <a:p>
                      <a:r>
                        <a:rPr lang="en-US" sz="1600" dirty="0">
                          <a:latin typeface="Adobe Devanagari"/>
                        </a:rPr>
                        <a:t>Enhance Explainability</a:t>
                      </a:r>
                    </a:p>
                    <a:p>
                      <a:endParaRPr lang="en-US" sz="1600" dirty="0">
                        <a:latin typeface="Adobe Devanaga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187441"/>
                  </a:ext>
                </a:extLst>
              </a:tr>
              <a:tr h="370840">
                <a:tc>
                  <a:txBody>
                    <a:bodyPr/>
                    <a:lstStyle/>
                    <a:p>
                      <a:r>
                        <a:rPr lang="en-US" sz="1600" dirty="0">
                          <a:latin typeface="Adobe Devanagari"/>
                        </a:rPr>
                        <a:t>Improve Robustness</a:t>
                      </a:r>
                    </a:p>
                    <a:p>
                      <a:endParaRPr lang="en-US" sz="1600" dirty="0">
                        <a:latin typeface="Adobe Devanaga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4234223"/>
                  </a:ext>
                </a:extLst>
              </a:tr>
              <a:tr h="370840">
                <a:tc>
                  <a:txBody>
                    <a:bodyPr/>
                    <a:lstStyle/>
                    <a:p>
                      <a:r>
                        <a:rPr lang="en-US" sz="1600" dirty="0">
                          <a:latin typeface="Adobe Devanagari"/>
                        </a:rPr>
                        <a:t>Addressing Severity Levels of Eczema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4963756"/>
                  </a:ext>
                </a:extLst>
              </a:tr>
              <a:tr h="370840">
                <a:tc>
                  <a:txBody>
                    <a:bodyPr/>
                    <a:lstStyle/>
                    <a:p>
                      <a:r>
                        <a:rPr lang="en-US" sz="1600" dirty="0">
                          <a:latin typeface="Adobe Devanagari"/>
                        </a:rPr>
                        <a:t>Develop Adaptive Multi-Scale Attention Mechanism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949388"/>
                  </a:ext>
                </a:extLst>
              </a:tr>
            </a:tbl>
          </a:graphicData>
        </a:graphic>
      </p:graphicFrame>
      <p:pic>
        <p:nvPicPr>
          <p:cNvPr id="7" name="Graphic 6" descr="Checkmark with solid fill">
            <a:extLst>
              <a:ext uri="{FF2B5EF4-FFF2-40B4-BE49-F238E27FC236}">
                <a16:creationId xmlns:a16="http://schemas.microsoft.com/office/drawing/2014/main" id="{1140E20F-4FCC-16AC-2B45-B69E7EBBBA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7492" y="2590613"/>
            <a:ext cx="342900" cy="342900"/>
          </a:xfrm>
          <a:prstGeom prst="rect">
            <a:avLst/>
          </a:prstGeom>
        </p:spPr>
      </p:pic>
      <p:pic>
        <p:nvPicPr>
          <p:cNvPr id="9" name="Graphic 8" descr="Close with solid fill">
            <a:extLst>
              <a:ext uri="{FF2B5EF4-FFF2-40B4-BE49-F238E27FC236}">
                <a16:creationId xmlns:a16="http://schemas.microsoft.com/office/drawing/2014/main" id="{111BEC01-5C2B-5A28-402A-A5331EBBFD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9998" y="2590613"/>
            <a:ext cx="342900" cy="342900"/>
          </a:xfrm>
          <a:prstGeom prst="rect">
            <a:avLst/>
          </a:prstGeom>
        </p:spPr>
      </p:pic>
      <p:pic>
        <p:nvPicPr>
          <p:cNvPr id="10" name="Graphic 9" descr="Checkmark with solid fill">
            <a:extLst>
              <a:ext uri="{FF2B5EF4-FFF2-40B4-BE49-F238E27FC236}">
                <a16:creationId xmlns:a16="http://schemas.microsoft.com/office/drawing/2014/main" id="{62AEDB0E-E2EF-DD1F-A297-57ADB4FAA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0747" y="2593130"/>
            <a:ext cx="342900" cy="342900"/>
          </a:xfrm>
          <a:prstGeom prst="rect">
            <a:avLst/>
          </a:prstGeom>
        </p:spPr>
      </p:pic>
      <p:pic>
        <p:nvPicPr>
          <p:cNvPr id="11" name="Graphic 10" descr="Checkmark with solid fill">
            <a:extLst>
              <a:ext uri="{FF2B5EF4-FFF2-40B4-BE49-F238E27FC236}">
                <a16:creationId xmlns:a16="http://schemas.microsoft.com/office/drawing/2014/main" id="{D6DF38CD-67A8-A89F-3106-0D1B9B893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496" y="2590613"/>
            <a:ext cx="342900" cy="342900"/>
          </a:xfrm>
          <a:prstGeom prst="rect">
            <a:avLst/>
          </a:prstGeom>
        </p:spPr>
      </p:pic>
      <p:pic>
        <p:nvPicPr>
          <p:cNvPr id="12" name="Graphic 11" descr="Checkmark with solid fill">
            <a:extLst>
              <a:ext uri="{FF2B5EF4-FFF2-40B4-BE49-F238E27FC236}">
                <a16:creationId xmlns:a16="http://schemas.microsoft.com/office/drawing/2014/main" id="{8E556688-FCAE-1B68-1A49-E606CA93C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5943" y="2590613"/>
            <a:ext cx="342900" cy="342900"/>
          </a:xfrm>
          <a:prstGeom prst="rect">
            <a:avLst/>
          </a:prstGeom>
        </p:spPr>
      </p:pic>
      <p:pic>
        <p:nvPicPr>
          <p:cNvPr id="13" name="Graphic 12" descr="Checkmark with solid fill">
            <a:extLst>
              <a:ext uri="{FF2B5EF4-FFF2-40B4-BE49-F238E27FC236}">
                <a16:creationId xmlns:a16="http://schemas.microsoft.com/office/drawing/2014/main" id="{71DF1A1A-35D4-1739-EFF8-71250B4A1C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8899" y="2566777"/>
            <a:ext cx="342900" cy="342900"/>
          </a:xfrm>
          <a:prstGeom prst="rect">
            <a:avLst/>
          </a:prstGeom>
        </p:spPr>
      </p:pic>
      <p:pic>
        <p:nvPicPr>
          <p:cNvPr id="16" name="Graphic 15" descr="Checkmark with solid fill">
            <a:extLst>
              <a:ext uri="{FF2B5EF4-FFF2-40B4-BE49-F238E27FC236}">
                <a16:creationId xmlns:a16="http://schemas.microsoft.com/office/drawing/2014/main" id="{8253C169-C4EA-9402-C54A-2132D16295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2004" y="3113827"/>
            <a:ext cx="342900" cy="342900"/>
          </a:xfrm>
          <a:prstGeom prst="rect">
            <a:avLst/>
          </a:prstGeom>
        </p:spPr>
      </p:pic>
      <p:pic>
        <p:nvPicPr>
          <p:cNvPr id="17" name="Graphic 16" descr="Close with solid fill">
            <a:extLst>
              <a:ext uri="{FF2B5EF4-FFF2-40B4-BE49-F238E27FC236}">
                <a16:creationId xmlns:a16="http://schemas.microsoft.com/office/drawing/2014/main" id="{3D809835-0504-7186-F01F-4A35F85523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7492" y="3106247"/>
            <a:ext cx="342900" cy="342900"/>
          </a:xfrm>
          <a:prstGeom prst="rect">
            <a:avLst/>
          </a:prstGeom>
        </p:spPr>
      </p:pic>
      <p:pic>
        <p:nvPicPr>
          <p:cNvPr id="18" name="Graphic 17" descr="Close with solid fill">
            <a:extLst>
              <a:ext uri="{FF2B5EF4-FFF2-40B4-BE49-F238E27FC236}">
                <a16:creationId xmlns:a16="http://schemas.microsoft.com/office/drawing/2014/main" id="{9F1206A4-ADAB-8EC7-7B3D-CDF751CF4E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7192" y="3106247"/>
            <a:ext cx="342900" cy="342900"/>
          </a:xfrm>
          <a:prstGeom prst="rect">
            <a:avLst/>
          </a:prstGeom>
        </p:spPr>
      </p:pic>
      <p:pic>
        <p:nvPicPr>
          <p:cNvPr id="19" name="Graphic 18" descr="Close with solid fill">
            <a:extLst>
              <a:ext uri="{FF2B5EF4-FFF2-40B4-BE49-F238E27FC236}">
                <a16:creationId xmlns:a16="http://schemas.microsoft.com/office/drawing/2014/main" id="{9F68D06E-BD28-D62A-B3CC-EB486B9E1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5635" y="3119002"/>
            <a:ext cx="342900" cy="342900"/>
          </a:xfrm>
          <a:prstGeom prst="rect">
            <a:avLst/>
          </a:prstGeom>
        </p:spPr>
      </p:pic>
      <p:pic>
        <p:nvPicPr>
          <p:cNvPr id="20" name="Graphic 19" descr="Close with solid fill">
            <a:extLst>
              <a:ext uri="{FF2B5EF4-FFF2-40B4-BE49-F238E27FC236}">
                <a16:creationId xmlns:a16="http://schemas.microsoft.com/office/drawing/2014/main" id="{F7327955-5B09-94EF-B151-59315D873C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1496" y="3119002"/>
            <a:ext cx="342900" cy="342900"/>
          </a:xfrm>
          <a:prstGeom prst="rect">
            <a:avLst/>
          </a:prstGeom>
        </p:spPr>
      </p:pic>
      <p:pic>
        <p:nvPicPr>
          <p:cNvPr id="21" name="Graphic 20" descr="Close with solid fill">
            <a:extLst>
              <a:ext uri="{FF2B5EF4-FFF2-40B4-BE49-F238E27FC236}">
                <a16:creationId xmlns:a16="http://schemas.microsoft.com/office/drawing/2014/main" id="{F4F982FF-17E8-DD32-A64B-80BEA4EC6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2245" y="3115549"/>
            <a:ext cx="342900" cy="342900"/>
          </a:xfrm>
          <a:prstGeom prst="rect">
            <a:avLst/>
          </a:prstGeom>
        </p:spPr>
      </p:pic>
      <p:pic>
        <p:nvPicPr>
          <p:cNvPr id="29" name="Graphic 28" descr="Close with solid fill">
            <a:extLst>
              <a:ext uri="{FF2B5EF4-FFF2-40B4-BE49-F238E27FC236}">
                <a16:creationId xmlns:a16="http://schemas.microsoft.com/office/drawing/2014/main" id="{AB2C200B-C054-610C-045A-577BFB0435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5848" y="3716853"/>
            <a:ext cx="342900" cy="342900"/>
          </a:xfrm>
          <a:prstGeom prst="rect">
            <a:avLst/>
          </a:prstGeom>
        </p:spPr>
      </p:pic>
      <p:pic>
        <p:nvPicPr>
          <p:cNvPr id="30" name="Graphic 29" descr="Checkmark with solid fill">
            <a:extLst>
              <a:ext uri="{FF2B5EF4-FFF2-40B4-BE49-F238E27FC236}">
                <a16:creationId xmlns:a16="http://schemas.microsoft.com/office/drawing/2014/main" id="{58E5E3E4-DA46-19F8-0C39-D9A5192F0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9192" y="3687549"/>
            <a:ext cx="342900" cy="342900"/>
          </a:xfrm>
          <a:prstGeom prst="rect">
            <a:avLst/>
          </a:prstGeom>
        </p:spPr>
      </p:pic>
      <p:pic>
        <p:nvPicPr>
          <p:cNvPr id="31" name="Graphic 30" descr="Checkmark with solid fill">
            <a:extLst>
              <a:ext uri="{FF2B5EF4-FFF2-40B4-BE49-F238E27FC236}">
                <a16:creationId xmlns:a16="http://schemas.microsoft.com/office/drawing/2014/main" id="{062A2E1F-888D-9654-1BB9-575BBE515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5020" y="3687549"/>
            <a:ext cx="342900" cy="342900"/>
          </a:xfrm>
          <a:prstGeom prst="rect">
            <a:avLst/>
          </a:prstGeom>
        </p:spPr>
      </p:pic>
      <p:pic>
        <p:nvPicPr>
          <p:cNvPr id="32" name="Graphic 31" descr="Checkmark with solid fill">
            <a:extLst>
              <a:ext uri="{FF2B5EF4-FFF2-40B4-BE49-F238E27FC236}">
                <a16:creationId xmlns:a16="http://schemas.microsoft.com/office/drawing/2014/main" id="{A8132A63-ADEC-B433-9E7E-31874181B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4192" y="3716853"/>
            <a:ext cx="342900" cy="342900"/>
          </a:xfrm>
          <a:prstGeom prst="rect">
            <a:avLst/>
          </a:prstGeom>
        </p:spPr>
      </p:pic>
      <p:pic>
        <p:nvPicPr>
          <p:cNvPr id="33" name="Graphic 32" descr="Checkmark with solid fill">
            <a:extLst>
              <a:ext uri="{FF2B5EF4-FFF2-40B4-BE49-F238E27FC236}">
                <a16:creationId xmlns:a16="http://schemas.microsoft.com/office/drawing/2014/main" id="{AC55C31E-8BCC-FF8A-FF17-D6434CEF5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1793" y="3707097"/>
            <a:ext cx="342900" cy="342900"/>
          </a:xfrm>
          <a:prstGeom prst="rect">
            <a:avLst/>
          </a:prstGeom>
        </p:spPr>
      </p:pic>
      <p:pic>
        <p:nvPicPr>
          <p:cNvPr id="34" name="Graphic 33" descr="Checkmark with solid fill">
            <a:extLst>
              <a:ext uri="{FF2B5EF4-FFF2-40B4-BE49-F238E27FC236}">
                <a16:creationId xmlns:a16="http://schemas.microsoft.com/office/drawing/2014/main" id="{DAD1DB4B-9404-AE83-1CE1-8461C3E9CB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4749" y="3707097"/>
            <a:ext cx="342900" cy="342900"/>
          </a:xfrm>
          <a:prstGeom prst="rect">
            <a:avLst/>
          </a:prstGeom>
        </p:spPr>
      </p:pic>
      <p:pic>
        <p:nvPicPr>
          <p:cNvPr id="41" name="Graphic 40" descr="Checkmark with solid fill">
            <a:extLst>
              <a:ext uri="{FF2B5EF4-FFF2-40B4-BE49-F238E27FC236}">
                <a16:creationId xmlns:a16="http://schemas.microsoft.com/office/drawing/2014/main" id="{B4DF4414-32A2-41D9-2A0E-CD892B9651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8899" y="4856369"/>
            <a:ext cx="342900" cy="342900"/>
          </a:xfrm>
          <a:prstGeom prst="rect">
            <a:avLst/>
          </a:prstGeom>
        </p:spPr>
      </p:pic>
      <p:pic>
        <p:nvPicPr>
          <p:cNvPr id="42" name="Graphic 41" descr="Close with solid fill">
            <a:extLst>
              <a:ext uri="{FF2B5EF4-FFF2-40B4-BE49-F238E27FC236}">
                <a16:creationId xmlns:a16="http://schemas.microsoft.com/office/drawing/2014/main" id="{AE72059A-0A9D-CE2D-4B9A-B865A51620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1835" y="4854464"/>
            <a:ext cx="342900" cy="342900"/>
          </a:xfrm>
          <a:prstGeom prst="rect">
            <a:avLst/>
          </a:prstGeom>
        </p:spPr>
      </p:pic>
      <p:pic>
        <p:nvPicPr>
          <p:cNvPr id="43" name="Graphic 42" descr="Close with solid fill">
            <a:extLst>
              <a:ext uri="{FF2B5EF4-FFF2-40B4-BE49-F238E27FC236}">
                <a16:creationId xmlns:a16="http://schemas.microsoft.com/office/drawing/2014/main" id="{2216BABC-D120-9B3B-1017-8DAFDDF43A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2286" y="4849571"/>
            <a:ext cx="342900" cy="342900"/>
          </a:xfrm>
          <a:prstGeom prst="rect">
            <a:avLst/>
          </a:prstGeom>
        </p:spPr>
      </p:pic>
      <p:pic>
        <p:nvPicPr>
          <p:cNvPr id="44" name="Graphic 43" descr="Close with solid fill">
            <a:extLst>
              <a:ext uri="{FF2B5EF4-FFF2-40B4-BE49-F238E27FC236}">
                <a16:creationId xmlns:a16="http://schemas.microsoft.com/office/drawing/2014/main" id="{FC030E55-0D6F-5C96-A950-BD413F610A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17388" y="4854464"/>
            <a:ext cx="342900" cy="342900"/>
          </a:xfrm>
          <a:prstGeom prst="rect">
            <a:avLst/>
          </a:prstGeom>
        </p:spPr>
      </p:pic>
      <p:pic>
        <p:nvPicPr>
          <p:cNvPr id="45" name="Graphic 44" descr="Close with solid fill">
            <a:extLst>
              <a:ext uri="{FF2B5EF4-FFF2-40B4-BE49-F238E27FC236}">
                <a16:creationId xmlns:a16="http://schemas.microsoft.com/office/drawing/2014/main" id="{4BD2DC1A-C846-A4B6-7891-0297648DE0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1496" y="4856369"/>
            <a:ext cx="342900" cy="342900"/>
          </a:xfrm>
          <a:prstGeom prst="rect">
            <a:avLst/>
          </a:prstGeom>
        </p:spPr>
      </p:pic>
      <p:pic>
        <p:nvPicPr>
          <p:cNvPr id="46" name="Graphic 45" descr="Close with solid fill">
            <a:extLst>
              <a:ext uri="{FF2B5EF4-FFF2-40B4-BE49-F238E27FC236}">
                <a16:creationId xmlns:a16="http://schemas.microsoft.com/office/drawing/2014/main" id="{B3BA0816-75E9-E87C-3758-487610914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11095" y="4856369"/>
            <a:ext cx="342900" cy="342900"/>
          </a:xfrm>
          <a:prstGeom prst="rect">
            <a:avLst/>
          </a:prstGeom>
        </p:spPr>
      </p:pic>
      <p:pic>
        <p:nvPicPr>
          <p:cNvPr id="47" name="Graphic 46" descr="Checkmark with solid fill">
            <a:extLst>
              <a:ext uri="{FF2B5EF4-FFF2-40B4-BE49-F238E27FC236}">
                <a16:creationId xmlns:a16="http://schemas.microsoft.com/office/drawing/2014/main" id="{6935035B-6995-E3A0-C769-0701E01C8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3049" y="4251513"/>
            <a:ext cx="342900" cy="342900"/>
          </a:xfrm>
          <a:prstGeom prst="rect">
            <a:avLst/>
          </a:prstGeom>
        </p:spPr>
      </p:pic>
      <p:pic>
        <p:nvPicPr>
          <p:cNvPr id="48" name="Graphic 47" descr="Close with solid fill">
            <a:extLst>
              <a:ext uri="{FF2B5EF4-FFF2-40B4-BE49-F238E27FC236}">
                <a16:creationId xmlns:a16="http://schemas.microsoft.com/office/drawing/2014/main" id="{3A722D27-33C3-D486-BEC4-5B536A99F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7492" y="4272604"/>
            <a:ext cx="342900" cy="342900"/>
          </a:xfrm>
          <a:prstGeom prst="rect">
            <a:avLst/>
          </a:prstGeom>
        </p:spPr>
      </p:pic>
      <p:pic>
        <p:nvPicPr>
          <p:cNvPr id="52" name="Graphic 51" descr="Close with solid fill">
            <a:extLst>
              <a:ext uri="{FF2B5EF4-FFF2-40B4-BE49-F238E27FC236}">
                <a16:creationId xmlns:a16="http://schemas.microsoft.com/office/drawing/2014/main" id="{AEB4424D-D2BC-C6EC-8167-C964910B5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11095" y="4251513"/>
            <a:ext cx="342900" cy="342900"/>
          </a:xfrm>
          <a:prstGeom prst="rect">
            <a:avLst/>
          </a:prstGeom>
        </p:spPr>
      </p:pic>
      <p:pic>
        <p:nvPicPr>
          <p:cNvPr id="54" name="Graphic 53" descr="Checkmark with solid fill">
            <a:extLst>
              <a:ext uri="{FF2B5EF4-FFF2-40B4-BE49-F238E27FC236}">
                <a16:creationId xmlns:a16="http://schemas.microsoft.com/office/drawing/2014/main" id="{387532A2-6018-A2C6-A37D-4DD37FA3CE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496" y="4280496"/>
            <a:ext cx="342900" cy="342900"/>
          </a:xfrm>
          <a:prstGeom prst="rect">
            <a:avLst/>
          </a:prstGeom>
        </p:spPr>
      </p:pic>
      <p:cxnSp>
        <p:nvCxnSpPr>
          <p:cNvPr id="58" name="Straight Connector 57">
            <a:extLst>
              <a:ext uri="{FF2B5EF4-FFF2-40B4-BE49-F238E27FC236}">
                <a16:creationId xmlns:a16="http://schemas.microsoft.com/office/drawing/2014/main" id="{E9355D68-D64B-A052-BC92-9E7306B0F98C}"/>
              </a:ext>
            </a:extLst>
          </p:cNvPr>
          <p:cNvCxnSpPr>
            <a:cxnSpLocks/>
          </p:cNvCxnSpPr>
          <p:nvPr/>
        </p:nvCxnSpPr>
        <p:spPr>
          <a:xfrm>
            <a:off x="4694236" y="1848067"/>
            <a:ext cx="2590800" cy="59944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5E86A79F-5DDA-855C-D462-A13CF9E06479}"/>
              </a:ext>
            </a:extLst>
          </p:cNvPr>
          <p:cNvSpPr txBox="1"/>
          <p:nvPr/>
        </p:nvSpPr>
        <p:spPr>
          <a:xfrm>
            <a:off x="5726280" y="1787466"/>
            <a:ext cx="1558756" cy="584775"/>
          </a:xfrm>
          <a:prstGeom prst="rect">
            <a:avLst/>
          </a:prstGeom>
          <a:noFill/>
        </p:spPr>
        <p:txBody>
          <a:bodyPr wrap="square" rtlCol="0">
            <a:spAutoFit/>
          </a:bodyPr>
          <a:lstStyle/>
          <a:p>
            <a:pPr algn="r"/>
            <a:r>
              <a:rPr lang="en-US" sz="1600" b="1" dirty="0">
                <a:solidFill>
                  <a:schemeClr val="bg1"/>
                </a:solidFill>
                <a:latin typeface="Adobe Devanagari"/>
              </a:rPr>
              <a:t>Research </a:t>
            </a:r>
          </a:p>
          <a:p>
            <a:pPr algn="r"/>
            <a:r>
              <a:rPr lang="en-US" sz="1600" b="1" dirty="0">
                <a:solidFill>
                  <a:schemeClr val="bg1"/>
                </a:solidFill>
                <a:latin typeface="Adobe Devanagari"/>
              </a:rPr>
              <a:t>Papers</a:t>
            </a:r>
          </a:p>
        </p:txBody>
      </p:sp>
      <p:sp>
        <p:nvSpPr>
          <p:cNvPr id="61" name="TextBox 60">
            <a:extLst>
              <a:ext uri="{FF2B5EF4-FFF2-40B4-BE49-F238E27FC236}">
                <a16:creationId xmlns:a16="http://schemas.microsoft.com/office/drawing/2014/main" id="{A4B1063C-CAAB-D66B-E182-69530C18B789}"/>
              </a:ext>
            </a:extLst>
          </p:cNvPr>
          <p:cNvSpPr txBox="1"/>
          <p:nvPr/>
        </p:nvSpPr>
        <p:spPr>
          <a:xfrm>
            <a:off x="4035740" y="2016009"/>
            <a:ext cx="1558756" cy="338554"/>
          </a:xfrm>
          <a:prstGeom prst="rect">
            <a:avLst/>
          </a:prstGeom>
          <a:noFill/>
        </p:spPr>
        <p:txBody>
          <a:bodyPr wrap="square" rtlCol="0">
            <a:spAutoFit/>
          </a:bodyPr>
          <a:lstStyle/>
          <a:p>
            <a:pPr algn="r"/>
            <a:r>
              <a:rPr lang="en-US" sz="1600" b="1" dirty="0">
                <a:solidFill>
                  <a:schemeClr val="bg1"/>
                </a:solidFill>
                <a:latin typeface="Adobe Devanagari"/>
              </a:rPr>
              <a:t>Features</a:t>
            </a:r>
          </a:p>
        </p:txBody>
      </p:sp>
      <p:pic>
        <p:nvPicPr>
          <p:cNvPr id="66" name="Picture 65" descr="A couple of white rectangular papers&#10;&#10;Description automatically generated with medium confidence">
            <a:extLst>
              <a:ext uri="{FF2B5EF4-FFF2-40B4-BE49-F238E27FC236}">
                <a16:creationId xmlns:a16="http://schemas.microsoft.com/office/drawing/2014/main" id="{F61B0AFF-37F5-1A40-E002-89E28273283D}"/>
              </a:ext>
            </a:extLst>
          </p:cNvPr>
          <p:cNvPicPr>
            <a:picLocks noChangeAspect="1"/>
          </p:cNvPicPr>
          <p:nvPr/>
        </p:nvPicPr>
        <p:blipFill rotWithShape="1">
          <a:blip r:embed="rId7">
            <a:extLst>
              <a:ext uri="{28A0092B-C50C-407E-A947-70E740481C1C}">
                <a14:useLocalDpi xmlns:a14="http://schemas.microsoft.com/office/drawing/2010/main" val="0"/>
              </a:ext>
            </a:extLst>
          </a:blip>
          <a:srcRect l="4494" t="6247" r="51377" b="5266"/>
          <a:stretch/>
        </p:blipFill>
        <p:spPr>
          <a:xfrm>
            <a:off x="258764" y="1143000"/>
            <a:ext cx="4171904" cy="4953000"/>
          </a:xfrm>
          <a:prstGeom prst="rect">
            <a:avLst/>
          </a:prstGeom>
        </p:spPr>
      </p:pic>
      <p:sp>
        <p:nvSpPr>
          <p:cNvPr id="62" name="TextBox 61">
            <a:extLst>
              <a:ext uri="{FF2B5EF4-FFF2-40B4-BE49-F238E27FC236}">
                <a16:creationId xmlns:a16="http://schemas.microsoft.com/office/drawing/2014/main" id="{2DC1D1AD-741F-29C2-02CE-02671B8AB474}"/>
              </a:ext>
            </a:extLst>
          </p:cNvPr>
          <p:cNvSpPr txBox="1"/>
          <p:nvPr/>
        </p:nvSpPr>
        <p:spPr>
          <a:xfrm>
            <a:off x="411184" y="1715990"/>
            <a:ext cx="3921054" cy="4278094"/>
          </a:xfrm>
          <a:prstGeom prst="rect">
            <a:avLst/>
          </a:prstGeom>
          <a:noFill/>
        </p:spPr>
        <p:txBody>
          <a:bodyPr wrap="square" rtlCol="0">
            <a:spAutoFit/>
          </a:bodyPr>
          <a:lstStyle/>
          <a:p>
            <a:r>
              <a:rPr lang="en-US" sz="1600" b="1" dirty="0">
                <a:latin typeface="Adobe Devanagari"/>
              </a:rPr>
              <a:t>[1] </a:t>
            </a:r>
            <a:r>
              <a:rPr lang="en-US" sz="1600" dirty="0">
                <a:latin typeface="Adobe Devanagari"/>
              </a:rPr>
              <a:t>Automatic Segmentation and Classification of Eczema Skin Lesions Using Supervised Learning</a:t>
            </a:r>
          </a:p>
          <a:p>
            <a:endParaRPr lang="en-US" sz="1600" dirty="0">
              <a:latin typeface="Adobe Devanagari"/>
            </a:endParaRPr>
          </a:p>
          <a:p>
            <a:r>
              <a:rPr lang="en-US" sz="1600" b="1" dirty="0">
                <a:latin typeface="Adobe Devanagari"/>
              </a:rPr>
              <a:t>[2] </a:t>
            </a:r>
            <a:r>
              <a:rPr lang="en-US" sz="1600" dirty="0">
                <a:latin typeface="Adobe Devanagari"/>
              </a:rPr>
              <a:t>Detection of Common Types of Eczema Using Gray Level Co-occurrence Matrix and Support Vector Machine</a:t>
            </a:r>
          </a:p>
          <a:p>
            <a:endParaRPr lang="en-US" sz="1600" dirty="0">
              <a:latin typeface="Adobe Devanagari"/>
            </a:endParaRPr>
          </a:p>
          <a:p>
            <a:r>
              <a:rPr lang="en-US" sz="1600" b="1" dirty="0">
                <a:latin typeface="Adobe Devanagari"/>
              </a:rPr>
              <a:t>[3] </a:t>
            </a:r>
            <a:r>
              <a:rPr lang="en-US" sz="1600" dirty="0">
                <a:latin typeface="Adobe Devanagari"/>
              </a:rPr>
              <a:t>Reliable Detection of Eczema Areas for Fully Automated Assessment of Eczema Severity from Digital Camera Images</a:t>
            </a:r>
          </a:p>
          <a:p>
            <a:endParaRPr lang="en-US" sz="1600" dirty="0">
              <a:latin typeface="Adobe Devanagari"/>
            </a:endParaRPr>
          </a:p>
          <a:p>
            <a:r>
              <a:rPr lang="en-US" sz="1600" b="1" dirty="0">
                <a:latin typeface="Adobe Devanagari"/>
              </a:rPr>
              <a:t>[4] </a:t>
            </a:r>
            <a:r>
              <a:rPr lang="en-US" sz="1600" dirty="0" err="1">
                <a:latin typeface="Adobe Devanagari"/>
              </a:rPr>
              <a:t>EczemaNet</a:t>
            </a:r>
            <a:r>
              <a:rPr lang="en-US" sz="1600" dirty="0">
                <a:latin typeface="Adobe Devanagari"/>
              </a:rPr>
              <a:t>: A Deep CNN-based Eczema Diseases Classification</a:t>
            </a:r>
          </a:p>
          <a:p>
            <a:endParaRPr lang="en-US" sz="1600" dirty="0">
              <a:latin typeface="Adobe Devanagari"/>
            </a:endParaRPr>
          </a:p>
          <a:p>
            <a:r>
              <a:rPr lang="en-US" sz="1600" b="1" dirty="0">
                <a:latin typeface="Adobe Devanagari"/>
              </a:rPr>
              <a:t>[5] </a:t>
            </a:r>
            <a:r>
              <a:rPr lang="en-US" sz="1600" dirty="0">
                <a:latin typeface="Adobe Devanagari"/>
              </a:rPr>
              <a:t>Segmentation of Eczema Skin Lesions Using U-Net</a:t>
            </a:r>
          </a:p>
        </p:txBody>
      </p:sp>
      <p:pic>
        <p:nvPicPr>
          <p:cNvPr id="5" name="Graphic 4" descr="Close with solid fill">
            <a:extLst>
              <a:ext uri="{FF2B5EF4-FFF2-40B4-BE49-F238E27FC236}">
                <a16:creationId xmlns:a16="http://schemas.microsoft.com/office/drawing/2014/main" id="{B27B59A2-D0A5-23D0-A8AF-FF9578DBE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5848" y="4280496"/>
            <a:ext cx="342900" cy="342900"/>
          </a:xfrm>
          <a:prstGeom prst="rect">
            <a:avLst/>
          </a:prstGeom>
        </p:spPr>
      </p:pic>
      <p:pic>
        <p:nvPicPr>
          <p:cNvPr id="8" name="Graphic 7" descr="Close with solid fill">
            <a:extLst>
              <a:ext uri="{FF2B5EF4-FFF2-40B4-BE49-F238E27FC236}">
                <a16:creationId xmlns:a16="http://schemas.microsoft.com/office/drawing/2014/main" id="{EBC38BC3-DC9B-9FD6-E18C-DED76B17B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5447" y="4280576"/>
            <a:ext cx="342900" cy="342900"/>
          </a:xfrm>
          <a:prstGeom prst="rect">
            <a:avLst/>
          </a:prstGeom>
        </p:spPr>
      </p:pic>
    </p:spTree>
    <p:extLst>
      <p:ext uri="{BB962C8B-B14F-4D97-AF65-F5344CB8AC3E}">
        <p14:creationId xmlns:p14="http://schemas.microsoft.com/office/powerpoint/2010/main" val="3538756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white surface with a pink background&#10;&#10;Description automatically generated">
            <a:extLst>
              <a:ext uri="{FF2B5EF4-FFF2-40B4-BE49-F238E27FC236}">
                <a16:creationId xmlns:a16="http://schemas.microsoft.com/office/drawing/2014/main" id="{119C9047-EF39-C2EF-1BBE-0D261C85C9C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586812" y="228600"/>
            <a:ext cx="11351188" cy="914400"/>
          </a:xfrm>
        </p:spPr>
        <p:txBody>
          <a:bodyPr>
            <a:normAutofit/>
          </a:bodyPr>
          <a:lstStyle/>
          <a:p>
            <a:pPr algn="l"/>
            <a:r>
              <a:rPr lang="en-US" sz="4000" b="1" dirty="0"/>
              <a:t>Novelty</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E0ADFE0F-6A2A-0043-B0DC-7F73B1A7AB82}"/>
              </a:ext>
            </a:extLst>
          </p:cNvPr>
          <p:cNvGraphicFramePr/>
          <p:nvPr/>
        </p:nvGraphicFramePr>
        <p:xfrm>
          <a:off x="586812" y="1638300"/>
          <a:ext cx="6477000" cy="4190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val 9">
            <a:extLst>
              <a:ext uri="{FF2B5EF4-FFF2-40B4-BE49-F238E27FC236}">
                <a16:creationId xmlns:a16="http://schemas.microsoft.com/office/drawing/2014/main" id="{D638A72D-569A-A0F8-9C87-5FDBD62EA796}"/>
              </a:ext>
            </a:extLst>
          </p:cNvPr>
          <p:cNvSpPr/>
          <p:nvPr/>
        </p:nvSpPr>
        <p:spPr>
          <a:xfrm>
            <a:off x="7086600" y="990600"/>
            <a:ext cx="3200400" cy="2971800"/>
          </a:xfrm>
          <a:prstGeom prst="ellipse">
            <a:avLst/>
          </a:prstGeom>
          <a:solidFill>
            <a:srgbClr val="6418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dobe Devanagari"/>
              </a:rPr>
              <a:t>Adaptive Multi-Scale Attention Network for Explainable and Robust Eczema Type and Severity Classification</a:t>
            </a:r>
          </a:p>
        </p:txBody>
      </p:sp>
      <p:pic>
        <p:nvPicPr>
          <p:cNvPr id="3" name="Picture 2">
            <a:extLst>
              <a:ext uri="{FF2B5EF4-FFF2-40B4-BE49-F238E27FC236}">
                <a16:creationId xmlns:a16="http://schemas.microsoft.com/office/drawing/2014/main" id="{A455337C-B6F0-B97E-5E17-E34F753476AF}"/>
              </a:ext>
            </a:extLst>
          </p:cNvPr>
          <p:cNvPicPr>
            <a:picLocks noChangeAspect="1"/>
          </p:cNvPicPr>
          <p:nvPr/>
        </p:nvPicPr>
        <p:blipFill rotWithShape="1">
          <a:blip r:embed="rId8">
            <a:extLst>
              <a:ext uri="{28A0092B-C50C-407E-A947-70E740481C1C}">
                <a14:useLocalDpi xmlns:a14="http://schemas.microsoft.com/office/drawing/2010/main" val="0"/>
              </a:ext>
            </a:extLst>
          </a:blip>
          <a:srcRect l="2653" t="14490" r="2653"/>
          <a:stretch/>
        </p:blipFill>
        <p:spPr>
          <a:xfrm>
            <a:off x="8686800" y="4214428"/>
            <a:ext cx="3505200" cy="2110171"/>
          </a:xfrm>
          <a:prstGeom prst="rect">
            <a:avLst/>
          </a:prstGeom>
          <a:ln>
            <a:noFill/>
          </a:ln>
          <a:effectLst>
            <a:softEdge rad="112500"/>
          </a:effectLst>
        </p:spPr>
      </p:pic>
    </p:spTree>
    <p:extLst>
      <p:ext uri="{BB962C8B-B14F-4D97-AF65-F5344CB8AC3E}">
        <p14:creationId xmlns:p14="http://schemas.microsoft.com/office/powerpoint/2010/main" val="285819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41800"/>
        </a:solid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BF06BDE-0916-AFC4-E3F6-383057F07C8F}"/>
              </a:ext>
            </a:extLst>
          </p:cNvPr>
          <p:cNvSpPr txBox="1">
            <a:spLocks/>
          </p:cNvSpPr>
          <p:nvPr/>
        </p:nvSpPr>
        <p:spPr>
          <a:xfrm>
            <a:off x="198617" y="160337"/>
            <a:ext cx="11684000" cy="7461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solidFill>
                  <a:schemeClr val="bg1"/>
                </a:solidFill>
              </a:rPr>
              <a:t>System Diagram</a:t>
            </a:r>
          </a:p>
        </p:txBody>
      </p:sp>
      <p:pic>
        <p:nvPicPr>
          <p:cNvPr id="2" name="Picture 1" descr="A diagram of a company&#10;&#10;Description automatically generated">
            <a:extLst>
              <a:ext uri="{FF2B5EF4-FFF2-40B4-BE49-F238E27FC236}">
                <a16:creationId xmlns:a16="http://schemas.microsoft.com/office/drawing/2014/main" id="{41156B05-55B9-47E6-8590-A1775BDBAFA8}"/>
              </a:ext>
            </a:extLst>
          </p:cNvPr>
          <p:cNvPicPr>
            <a:picLocks noChangeAspect="1"/>
          </p:cNvPicPr>
          <p:nvPr/>
        </p:nvPicPr>
        <p:blipFill rotWithShape="1">
          <a:blip r:embed="rId2">
            <a:extLst>
              <a:ext uri="{28A0092B-C50C-407E-A947-70E740481C1C}">
                <a14:useLocalDpi xmlns:a14="http://schemas.microsoft.com/office/drawing/2010/main" val="0"/>
              </a:ext>
            </a:extLst>
          </a:blip>
          <a:srcRect l="2850" t="4445" r="2850" b="4445"/>
          <a:stretch/>
        </p:blipFill>
        <p:spPr>
          <a:xfrm>
            <a:off x="1705546" y="906463"/>
            <a:ext cx="8780908" cy="5625269"/>
          </a:xfrm>
          <a:prstGeom prst="rect">
            <a:avLst/>
          </a:prstGeom>
        </p:spPr>
      </p:pic>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DF3B-4B00-5A43-BE2B-248205FB3B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259CB91-4991-1924-82BD-3B4C2F03A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4" name="Title 4">
            <a:extLst>
              <a:ext uri="{FF2B5EF4-FFF2-40B4-BE49-F238E27FC236}">
                <a16:creationId xmlns:a16="http://schemas.microsoft.com/office/drawing/2014/main" id="{D24E5796-86D2-A9B3-EFF6-26E80C430826}"/>
              </a:ext>
            </a:extLst>
          </p:cNvPr>
          <p:cNvSpPr>
            <a:spLocks noGrp="1"/>
          </p:cNvSpPr>
          <p:nvPr>
            <p:ph type="title"/>
          </p:nvPr>
        </p:nvSpPr>
        <p:spPr>
          <a:xfrm>
            <a:off x="198617" y="160336"/>
            <a:ext cx="11684000" cy="982663"/>
          </a:xfrm>
        </p:spPr>
        <p:txBody>
          <a:bodyPr>
            <a:normAutofit/>
          </a:bodyPr>
          <a:lstStyle/>
          <a:p>
            <a:r>
              <a:rPr lang="en-US" sz="4000" b="1" cap="none" dirty="0"/>
              <a:t>System Diagram</a:t>
            </a:r>
          </a:p>
        </p:txBody>
      </p:sp>
      <p:pic>
        <p:nvPicPr>
          <p:cNvPr id="5" name="Picture 4">
            <a:extLst>
              <a:ext uri="{FF2B5EF4-FFF2-40B4-BE49-F238E27FC236}">
                <a16:creationId xmlns:a16="http://schemas.microsoft.com/office/drawing/2014/main" id="{D63F6355-6C14-9581-7B80-C5586308F5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682" y="990601"/>
            <a:ext cx="9406636" cy="5237968"/>
          </a:xfrm>
          <a:prstGeom prst="rect">
            <a:avLst/>
          </a:prstGeom>
          <a:noFill/>
          <a:ln>
            <a:noFill/>
          </a:ln>
        </p:spPr>
      </p:pic>
      <p:sp>
        <p:nvSpPr>
          <p:cNvPr id="6" name="Rectangle 5">
            <a:extLst>
              <a:ext uri="{FF2B5EF4-FFF2-40B4-BE49-F238E27FC236}">
                <a16:creationId xmlns:a16="http://schemas.microsoft.com/office/drawing/2014/main" id="{4C9C8DCF-7294-94A8-1AF5-2D91DA3C2C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Tree>
    <p:extLst>
      <p:ext uri="{BB962C8B-B14F-4D97-AF65-F5344CB8AC3E}">
        <p14:creationId xmlns:p14="http://schemas.microsoft.com/office/powerpoint/2010/main" val="3769195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B0F935BE-B6E2-B838-214D-68AEE025772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38325"/>
            <a:ext cx="11684000" cy="861298"/>
          </a:xfrm>
        </p:spPr>
        <p:txBody>
          <a:bodyPr>
            <a:normAutofit/>
          </a:bodyPr>
          <a:lstStyle/>
          <a:p>
            <a:r>
              <a:rPr lang="en-US" sz="4000" b="1" dirty="0"/>
              <a:t>Requirements</a:t>
            </a:r>
            <a:endParaRPr lang="en-US" sz="4000"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9" name="Rectangle: Rounded Corners 8">
            <a:extLst>
              <a:ext uri="{FF2B5EF4-FFF2-40B4-BE49-F238E27FC236}">
                <a16:creationId xmlns:a16="http://schemas.microsoft.com/office/drawing/2014/main" id="{6C18764A-FF81-A1E4-CC6E-DC0794884AB7}"/>
              </a:ext>
            </a:extLst>
          </p:cNvPr>
          <p:cNvSpPr/>
          <p:nvPr/>
        </p:nvSpPr>
        <p:spPr>
          <a:xfrm>
            <a:off x="8305800"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76E780-9679-8243-A441-F318BF395081}"/>
              </a:ext>
            </a:extLst>
          </p:cNvPr>
          <p:cNvSpPr txBox="1"/>
          <p:nvPr/>
        </p:nvSpPr>
        <p:spPr>
          <a:xfrm>
            <a:off x="4481512" y="2057400"/>
            <a:ext cx="3352800" cy="2339102"/>
          </a:xfrm>
          <a:prstGeom prst="rect">
            <a:avLst/>
          </a:prstGeom>
          <a:noFill/>
        </p:spPr>
        <p:txBody>
          <a:bodyPr wrap="square" rtlCol="0">
            <a:spAutoFit/>
          </a:bodyPr>
          <a:lstStyle/>
          <a:p>
            <a:r>
              <a:rPr lang="en-US" sz="2000" b="1" dirty="0">
                <a:solidFill>
                  <a:srgbClr val="641800"/>
                </a:solidFill>
                <a:latin typeface="Adobe Devanagari"/>
              </a:rPr>
              <a:t>Functional Requirements</a:t>
            </a:r>
          </a:p>
          <a:p>
            <a:endParaRPr lang="en-US" dirty="0">
              <a:latin typeface="Adobe Devanagari"/>
            </a:endParaRPr>
          </a:p>
          <a:p>
            <a:pPr marL="342900" indent="-342900">
              <a:buFont typeface="Wingdings" panose="05000000000000000000" pitchFamily="2" charset="2"/>
              <a:buChar char="Ø"/>
            </a:pPr>
            <a:r>
              <a:rPr lang="en-US" dirty="0">
                <a:latin typeface="Adobe Devanagari"/>
              </a:rPr>
              <a:t>Eczema Detection Module.</a:t>
            </a:r>
          </a:p>
          <a:p>
            <a:pPr marL="342900" indent="-342900">
              <a:buFont typeface="Wingdings" panose="05000000000000000000" pitchFamily="2" charset="2"/>
              <a:buChar char="Ø"/>
            </a:pPr>
            <a:r>
              <a:rPr lang="en-US" dirty="0">
                <a:latin typeface="Adobe Devanagari"/>
              </a:rPr>
              <a:t>Severity Assessment Module.</a:t>
            </a:r>
          </a:p>
          <a:p>
            <a:pPr marL="342900" indent="-342900">
              <a:buFont typeface="Wingdings" panose="05000000000000000000" pitchFamily="2" charset="2"/>
              <a:buChar char="Ø"/>
            </a:pPr>
            <a:r>
              <a:rPr lang="en-US" dirty="0">
                <a:latin typeface="Adobe Devanagari"/>
              </a:rPr>
              <a:t>Dynamic Segmentation Adjustment.</a:t>
            </a:r>
          </a:p>
          <a:p>
            <a:pPr marL="342900" indent="-342900">
              <a:buFont typeface="Wingdings" panose="05000000000000000000" pitchFamily="2" charset="2"/>
              <a:buChar char="Ø"/>
            </a:pPr>
            <a:r>
              <a:rPr lang="en-US" dirty="0">
                <a:latin typeface="Adobe Devanagari"/>
              </a:rPr>
              <a:t>Adaptive Multi-Scale Attention Mechanism.</a:t>
            </a:r>
          </a:p>
        </p:txBody>
      </p:sp>
      <p:sp>
        <p:nvSpPr>
          <p:cNvPr id="11" name="Rectangle: Rounded Corners 10">
            <a:extLst>
              <a:ext uri="{FF2B5EF4-FFF2-40B4-BE49-F238E27FC236}">
                <a16:creationId xmlns:a16="http://schemas.microsoft.com/office/drawing/2014/main" id="{DF05E389-6C41-EA61-B66B-A6CFE9812250}"/>
              </a:ext>
            </a:extLst>
          </p:cNvPr>
          <p:cNvSpPr/>
          <p:nvPr/>
        </p:nvSpPr>
        <p:spPr>
          <a:xfrm>
            <a:off x="4357687" y="1633459"/>
            <a:ext cx="3505200" cy="4114800"/>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F817B9-B8CF-C979-0341-CFBA85C218FD}"/>
              </a:ext>
            </a:extLst>
          </p:cNvPr>
          <p:cNvSpPr txBox="1"/>
          <p:nvPr/>
        </p:nvSpPr>
        <p:spPr>
          <a:xfrm>
            <a:off x="8432800" y="2057400"/>
            <a:ext cx="3505200" cy="2215991"/>
          </a:xfrm>
          <a:prstGeom prst="rect">
            <a:avLst/>
          </a:prstGeom>
          <a:noFill/>
        </p:spPr>
        <p:txBody>
          <a:bodyPr wrap="square" rtlCol="0">
            <a:spAutoFit/>
          </a:bodyPr>
          <a:lstStyle/>
          <a:p>
            <a:r>
              <a:rPr lang="en-US" sz="2000" b="1" dirty="0">
                <a:solidFill>
                  <a:schemeClr val="bg1"/>
                </a:solidFill>
                <a:latin typeface="Adobe Devanagari"/>
              </a:rPr>
              <a:t>Non-Functional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Performance</a:t>
            </a:r>
          </a:p>
          <a:p>
            <a:pPr marL="342900" indent="-342900">
              <a:buFont typeface="Wingdings" panose="05000000000000000000" pitchFamily="2" charset="2"/>
              <a:buChar char="Ø"/>
            </a:pPr>
            <a:r>
              <a:rPr lang="en-US" sz="2000" dirty="0">
                <a:solidFill>
                  <a:schemeClr val="bg1"/>
                </a:solidFill>
                <a:latin typeface="Adobe Devanagari"/>
              </a:rPr>
              <a:t>Scalability</a:t>
            </a:r>
          </a:p>
          <a:p>
            <a:pPr marL="342900" indent="-342900">
              <a:buFont typeface="Wingdings" panose="05000000000000000000" pitchFamily="2" charset="2"/>
              <a:buChar char="Ø"/>
            </a:pPr>
            <a:r>
              <a:rPr lang="en-US" sz="2000" dirty="0">
                <a:solidFill>
                  <a:schemeClr val="bg1"/>
                </a:solidFill>
                <a:latin typeface="Adobe Devanagari"/>
              </a:rPr>
              <a:t>Usability</a:t>
            </a:r>
          </a:p>
          <a:p>
            <a:pPr marL="342900" indent="-342900">
              <a:buFont typeface="Wingdings" panose="05000000000000000000" pitchFamily="2" charset="2"/>
              <a:buChar char="Ø"/>
            </a:pPr>
            <a:r>
              <a:rPr lang="en-US" sz="2000" dirty="0">
                <a:solidFill>
                  <a:schemeClr val="bg1"/>
                </a:solidFill>
                <a:latin typeface="Adobe Devanagari"/>
              </a:rPr>
              <a:t>Security and Privacy</a:t>
            </a:r>
          </a:p>
          <a:p>
            <a:pPr marL="342900" indent="-342900">
              <a:buFont typeface="Wingdings" panose="05000000000000000000" pitchFamily="2" charset="2"/>
              <a:buChar char="Ø"/>
            </a:pPr>
            <a:r>
              <a:rPr lang="en-US" sz="2000" dirty="0">
                <a:solidFill>
                  <a:schemeClr val="bg1"/>
                </a:solidFill>
                <a:latin typeface="Adobe Devanagari"/>
              </a:rPr>
              <a:t>Reliability</a:t>
            </a:r>
          </a:p>
        </p:txBody>
      </p:sp>
      <p:sp>
        <p:nvSpPr>
          <p:cNvPr id="13" name="Rectangle: Rounded Corners 12">
            <a:extLst>
              <a:ext uri="{FF2B5EF4-FFF2-40B4-BE49-F238E27FC236}">
                <a16:creationId xmlns:a16="http://schemas.microsoft.com/office/drawing/2014/main" id="{8D3F236C-C1E3-3461-60A5-C6DDD5F25CDE}"/>
              </a:ext>
            </a:extLst>
          </p:cNvPr>
          <p:cNvSpPr/>
          <p:nvPr/>
        </p:nvSpPr>
        <p:spPr>
          <a:xfrm>
            <a:off x="371475" y="1633459"/>
            <a:ext cx="3505200" cy="4114800"/>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94DFB0-C0D6-F3D5-0BCA-FEF3A45C5048}"/>
              </a:ext>
            </a:extLst>
          </p:cNvPr>
          <p:cNvSpPr txBox="1"/>
          <p:nvPr/>
        </p:nvSpPr>
        <p:spPr>
          <a:xfrm>
            <a:off x="538163" y="2057400"/>
            <a:ext cx="3352800" cy="3139321"/>
          </a:xfrm>
          <a:prstGeom prst="rect">
            <a:avLst/>
          </a:prstGeom>
          <a:noFill/>
        </p:spPr>
        <p:txBody>
          <a:bodyPr wrap="square" rtlCol="0">
            <a:spAutoFit/>
          </a:bodyPr>
          <a:lstStyle/>
          <a:p>
            <a:r>
              <a:rPr lang="en-US" sz="2000" b="1" dirty="0">
                <a:solidFill>
                  <a:schemeClr val="bg1"/>
                </a:solidFill>
                <a:latin typeface="Adobe Devanagari"/>
              </a:rPr>
              <a:t>Personal Requirements</a:t>
            </a:r>
          </a:p>
          <a:p>
            <a:endParaRPr lang="en-US" dirty="0">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Guidance from the Supervisors on the Eczema and Data Science domain.</a:t>
            </a:r>
          </a:p>
          <a:p>
            <a:endParaRPr lang="en-US" sz="2000" dirty="0">
              <a:solidFill>
                <a:schemeClr val="bg1"/>
              </a:solidFill>
              <a:latin typeface="Adobe Devanagari"/>
            </a:endParaRPr>
          </a:p>
          <a:p>
            <a:pPr marL="342900" indent="-342900">
              <a:buFont typeface="Wingdings" panose="05000000000000000000" pitchFamily="2" charset="2"/>
              <a:buChar char="Ø"/>
            </a:pPr>
            <a:r>
              <a:rPr lang="en-US" sz="2000" dirty="0">
                <a:solidFill>
                  <a:schemeClr val="bg1"/>
                </a:solidFill>
                <a:latin typeface="Adobe Devanagari"/>
              </a:rPr>
              <a:t>Understand the Specific Area of Each Domain to Proceed with the Selected Research Area.</a:t>
            </a:r>
          </a:p>
        </p:txBody>
      </p:sp>
    </p:spTree>
    <p:extLst>
      <p:ext uri="{BB962C8B-B14F-4D97-AF65-F5344CB8AC3E}">
        <p14:creationId xmlns:p14="http://schemas.microsoft.com/office/powerpoint/2010/main" val="176175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F8C0-F385-98B8-7420-67E3121B2040}"/>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DECC1C-D309-48D7-D4B5-3AC273AD674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6607E5C-0E91-C005-9F21-6AEAC7022456}"/>
              </a:ext>
            </a:extLst>
          </p:cNvPr>
          <p:cNvSpPr>
            <a:spLocks noGrp="1"/>
          </p:cNvSpPr>
          <p:nvPr>
            <p:ph type="title"/>
          </p:nvPr>
        </p:nvSpPr>
        <p:spPr>
          <a:xfrm>
            <a:off x="198617" y="238325"/>
            <a:ext cx="7930761" cy="861298"/>
          </a:xfrm>
        </p:spPr>
        <p:txBody>
          <a:bodyPr>
            <a:normAutofit/>
          </a:bodyPr>
          <a:lstStyle/>
          <a:p>
            <a:r>
              <a:rPr lang="en-US" sz="4000" b="1" dirty="0"/>
              <a:t>Completed Tasks</a:t>
            </a:r>
            <a:endParaRPr lang="en-US" sz="4000" dirty="0"/>
          </a:p>
        </p:txBody>
      </p:sp>
      <p:sp>
        <p:nvSpPr>
          <p:cNvPr id="4" name="Rectangle 3">
            <a:extLst>
              <a:ext uri="{FF2B5EF4-FFF2-40B4-BE49-F238E27FC236}">
                <a16:creationId xmlns:a16="http://schemas.microsoft.com/office/drawing/2014/main" id="{7EE9C712-6C3B-0CF9-67D1-0CFE998879D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6" name="Rectangle: Diagonal Corners Rounded 6">
            <a:extLst>
              <a:ext uri="{FF2B5EF4-FFF2-40B4-BE49-F238E27FC236}">
                <a16:creationId xmlns:a16="http://schemas.microsoft.com/office/drawing/2014/main" id="{56AAA3BB-D023-2764-EC86-3A953505137A}"/>
              </a:ext>
            </a:extLst>
          </p:cNvPr>
          <p:cNvSpPr/>
          <p:nvPr/>
        </p:nvSpPr>
        <p:spPr>
          <a:xfrm>
            <a:off x="345191" y="1666206"/>
            <a:ext cx="11501617" cy="581439"/>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Conducted comprehensive eczema data collection, preparation, and validation.</a:t>
            </a:r>
          </a:p>
        </p:txBody>
      </p:sp>
      <p:sp>
        <p:nvSpPr>
          <p:cNvPr id="7" name="Rectangle: Diagonal Corners Rounded 6">
            <a:extLst>
              <a:ext uri="{FF2B5EF4-FFF2-40B4-BE49-F238E27FC236}">
                <a16:creationId xmlns:a16="http://schemas.microsoft.com/office/drawing/2014/main" id="{6B84AAC2-B883-477C-411F-DCFEA15C4C21}"/>
              </a:ext>
            </a:extLst>
          </p:cNvPr>
          <p:cNvSpPr/>
          <p:nvPr/>
        </p:nvSpPr>
        <p:spPr>
          <a:xfrm>
            <a:off x="345189" y="2427377"/>
            <a:ext cx="11501617" cy="58840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Performed thorough data analysis and preprocessing to ensure data quality.</a:t>
            </a:r>
          </a:p>
        </p:txBody>
      </p:sp>
      <p:sp>
        <p:nvSpPr>
          <p:cNvPr id="8" name="Rectangle: Diagonal Corners Rounded 7">
            <a:extLst>
              <a:ext uri="{FF2B5EF4-FFF2-40B4-BE49-F238E27FC236}">
                <a16:creationId xmlns:a16="http://schemas.microsoft.com/office/drawing/2014/main" id="{0BB243F4-6728-F770-9878-13215B751D99}"/>
              </a:ext>
            </a:extLst>
          </p:cNvPr>
          <p:cNvSpPr/>
          <p:nvPr/>
        </p:nvSpPr>
        <p:spPr>
          <a:xfrm>
            <a:off x="345189" y="3195516"/>
            <a:ext cx="11501617" cy="5820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Implemented and enhanced a model for eczema detection with improved accuracy.</a:t>
            </a:r>
          </a:p>
        </p:txBody>
      </p:sp>
      <p:sp>
        <p:nvSpPr>
          <p:cNvPr id="9" name="Rectangle: Diagonal Corners Rounded 6">
            <a:extLst>
              <a:ext uri="{FF2B5EF4-FFF2-40B4-BE49-F238E27FC236}">
                <a16:creationId xmlns:a16="http://schemas.microsoft.com/office/drawing/2014/main" id="{5546354D-466A-2C12-75C6-838A704C22E3}"/>
              </a:ext>
            </a:extLst>
          </p:cNvPr>
          <p:cNvSpPr/>
          <p:nvPr/>
        </p:nvSpPr>
        <p:spPr>
          <a:xfrm>
            <a:off x="345189" y="3962400"/>
            <a:ext cx="11501617" cy="561977"/>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Developed and optimized a model for eczema severity classification.</a:t>
            </a:r>
          </a:p>
        </p:txBody>
      </p:sp>
      <p:sp>
        <p:nvSpPr>
          <p:cNvPr id="10" name="Rectangle: Diagonal Corners Rounded 6">
            <a:extLst>
              <a:ext uri="{FF2B5EF4-FFF2-40B4-BE49-F238E27FC236}">
                <a16:creationId xmlns:a16="http://schemas.microsoft.com/office/drawing/2014/main" id="{9C8BFD51-38CC-963B-CB2E-C63E7F70385D}"/>
              </a:ext>
            </a:extLst>
          </p:cNvPr>
          <p:cNvSpPr/>
          <p:nvPr/>
        </p:nvSpPr>
        <p:spPr>
          <a:xfrm>
            <a:off x="324410" y="4709184"/>
            <a:ext cx="11501617" cy="567052"/>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Integrated attention mechanisms to improve model performance and feature learning.</a:t>
            </a:r>
          </a:p>
        </p:txBody>
      </p:sp>
      <p:sp>
        <p:nvSpPr>
          <p:cNvPr id="15" name="Rectangle: Diagonal Corners Rounded 6">
            <a:extLst>
              <a:ext uri="{FF2B5EF4-FFF2-40B4-BE49-F238E27FC236}">
                <a16:creationId xmlns:a16="http://schemas.microsoft.com/office/drawing/2014/main" id="{2F3FC8D7-EA56-2EFE-2957-205B77260466}"/>
              </a:ext>
            </a:extLst>
          </p:cNvPr>
          <p:cNvSpPr/>
          <p:nvPr/>
        </p:nvSpPr>
        <p:spPr>
          <a:xfrm>
            <a:off x="323112" y="5444510"/>
            <a:ext cx="11501617" cy="56705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dirty="0">
                <a:latin typeface="Adobe Devanagari"/>
              </a:rPr>
              <a:t>Designed and implemented a web application for streamlined model deployment and user interaction.</a:t>
            </a:r>
          </a:p>
        </p:txBody>
      </p:sp>
      <p:sp>
        <p:nvSpPr>
          <p:cNvPr id="2" name="Rectangle: Diagonal Corners Rounded 1">
            <a:extLst>
              <a:ext uri="{FF2B5EF4-FFF2-40B4-BE49-F238E27FC236}">
                <a16:creationId xmlns:a16="http://schemas.microsoft.com/office/drawing/2014/main" id="{333FC3E4-0467-612D-D350-F32DA4DD1C05}"/>
              </a:ext>
            </a:extLst>
          </p:cNvPr>
          <p:cNvSpPr/>
          <p:nvPr/>
        </p:nvSpPr>
        <p:spPr>
          <a:xfrm>
            <a:off x="8153400" y="248422"/>
            <a:ext cx="3696649" cy="851201"/>
          </a:xfrm>
          <a:prstGeom prst="round2Diag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latin typeface="Adobe Devanagari"/>
              </a:rPr>
              <a:t>      </a:t>
            </a:r>
            <a:r>
              <a:rPr lang="en-US" b="1" dirty="0">
                <a:latin typeface="Adobe Devanagari"/>
              </a:rPr>
              <a:t>Completed Work ~ 100%</a:t>
            </a:r>
            <a:endParaRPr lang="en-US" sz="1600" b="1" dirty="0">
              <a:latin typeface="Adobe Devanagari"/>
            </a:endParaRPr>
          </a:p>
        </p:txBody>
      </p:sp>
      <p:graphicFrame>
        <p:nvGraphicFramePr>
          <p:cNvPr id="11" name="Chart 10">
            <a:extLst>
              <a:ext uri="{FF2B5EF4-FFF2-40B4-BE49-F238E27FC236}">
                <a16:creationId xmlns:a16="http://schemas.microsoft.com/office/drawing/2014/main" id="{5A1ACE5C-4724-590E-9A2C-69EDF67979EB}"/>
              </a:ext>
            </a:extLst>
          </p:cNvPr>
          <p:cNvGraphicFramePr/>
          <p:nvPr>
            <p:extLst>
              <p:ext uri="{D42A27DB-BD31-4B8C-83A1-F6EECF244321}">
                <p14:modId xmlns:p14="http://schemas.microsoft.com/office/powerpoint/2010/main" val="4174432352"/>
              </p:ext>
            </p:extLst>
          </p:nvPr>
        </p:nvGraphicFramePr>
        <p:xfrm>
          <a:off x="10740137" y="354712"/>
          <a:ext cx="1133934" cy="6476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225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B494-D4B5-AF1F-FCF9-12C8BC48457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A07129-9A1C-C9FE-CCCC-B471960461B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150399B-83BA-D8D4-D4EC-F03A9A945A19}"/>
              </a:ext>
            </a:extLst>
          </p:cNvPr>
          <p:cNvSpPr>
            <a:spLocks noGrp="1"/>
          </p:cNvSpPr>
          <p:nvPr>
            <p:ph type="title"/>
          </p:nvPr>
        </p:nvSpPr>
        <p:spPr>
          <a:xfrm>
            <a:off x="198617" y="238325"/>
            <a:ext cx="11684000" cy="861298"/>
          </a:xfrm>
        </p:spPr>
        <p:txBody>
          <a:bodyPr>
            <a:normAutofit/>
          </a:bodyPr>
          <a:lstStyle/>
          <a:p>
            <a:r>
              <a:rPr lang="en-US" sz="4000" b="1" dirty="0"/>
              <a:t>Data Collection</a:t>
            </a:r>
            <a:endParaRPr lang="en-US" sz="4000" dirty="0"/>
          </a:p>
        </p:txBody>
      </p:sp>
      <p:sp>
        <p:nvSpPr>
          <p:cNvPr id="4" name="Rectangle 3">
            <a:extLst>
              <a:ext uri="{FF2B5EF4-FFF2-40B4-BE49-F238E27FC236}">
                <a16:creationId xmlns:a16="http://schemas.microsoft.com/office/drawing/2014/main" id="{FC8626FA-B54A-A5D6-181A-CFF2BC3B82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608E5D6-A5FB-811F-D70A-820FE6CA84D3}"/>
              </a:ext>
            </a:extLst>
          </p:cNvPr>
          <p:cNvSpPr/>
          <p:nvPr/>
        </p:nvSpPr>
        <p:spPr>
          <a:xfrm>
            <a:off x="6445816" y="1390825"/>
            <a:ext cx="5087523" cy="2083765"/>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B52EB0-7B92-53CF-F49F-99C89906C1A8}"/>
              </a:ext>
            </a:extLst>
          </p:cNvPr>
          <p:cNvSpPr txBox="1"/>
          <p:nvPr/>
        </p:nvSpPr>
        <p:spPr>
          <a:xfrm>
            <a:off x="6529019" y="1524766"/>
            <a:ext cx="5156722" cy="1815882"/>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Two Key Datasets:</a:t>
            </a:r>
          </a:p>
          <a:p>
            <a:pPr marL="342900" indent="-342900">
              <a:buFont typeface="Wingdings" panose="05000000000000000000" pitchFamily="2" charset="2"/>
              <a:buChar char="Ø"/>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Eczema Detection: </a:t>
            </a:r>
          </a:p>
          <a:p>
            <a:pPr lvl="1"/>
            <a:r>
              <a:rPr lang="en-US" sz="1600" dirty="0">
                <a:latin typeface="Adobe Devanagari"/>
              </a:rPr>
              <a:t>	Categorization into "eczema" or "not eczema.“</a:t>
            </a:r>
          </a:p>
          <a:p>
            <a:pPr marL="742950" lvl="1" indent="-285750">
              <a:buFont typeface="Wingdings" panose="05000000000000000000" pitchFamily="2" charset="2"/>
              <a:buChar char="ü"/>
            </a:pPr>
            <a:endParaRPr lang="en-US" sz="1600" dirty="0">
              <a:latin typeface="Adobe Devanagari"/>
            </a:endParaRPr>
          </a:p>
          <a:p>
            <a:pPr marL="742950" lvl="1" indent="-285750">
              <a:buFont typeface="Wingdings" panose="05000000000000000000" pitchFamily="2" charset="2"/>
              <a:buChar char="ü"/>
            </a:pPr>
            <a:r>
              <a:rPr lang="en-US" sz="1600" b="1" dirty="0">
                <a:latin typeface="Adobe Devanagari"/>
              </a:rPr>
              <a:t>Severity Classification: </a:t>
            </a:r>
          </a:p>
          <a:p>
            <a:pPr lvl="1"/>
            <a:r>
              <a:rPr lang="en-US" sz="1600" dirty="0">
                <a:latin typeface="Adobe Devanagari"/>
              </a:rPr>
              <a:t>	Labels for mild, moderate, severe cases.</a:t>
            </a:r>
          </a:p>
        </p:txBody>
      </p:sp>
      <p:pic>
        <p:nvPicPr>
          <p:cNvPr id="19" name="Picture 18">
            <a:extLst>
              <a:ext uri="{FF2B5EF4-FFF2-40B4-BE49-F238E27FC236}">
                <a16:creationId xmlns:a16="http://schemas.microsoft.com/office/drawing/2014/main" id="{D51FD545-B049-97B7-B58F-A3A6E5D34134}"/>
              </a:ext>
            </a:extLst>
          </p:cNvPr>
          <p:cNvPicPr>
            <a:picLocks noChangeAspect="1"/>
          </p:cNvPicPr>
          <p:nvPr/>
        </p:nvPicPr>
        <p:blipFill>
          <a:blip r:embed="rId3"/>
          <a:stretch>
            <a:fillRect/>
          </a:stretch>
        </p:blipFill>
        <p:spPr>
          <a:xfrm>
            <a:off x="457200" y="1752600"/>
            <a:ext cx="5156722" cy="2510070"/>
          </a:xfrm>
          <a:prstGeom prst="rect">
            <a:avLst/>
          </a:prstGeom>
        </p:spPr>
      </p:pic>
      <p:pic>
        <p:nvPicPr>
          <p:cNvPr id="23" name="Picture 22">
            <a:extLst>
              <a:ext uri="{FF2B5EF4-FFF2-40B4-BE49-F238E27FC236}">
                <a16:creationId xmlns:a16="http://schemas.microsoft.com/office/drawing/2014/main" id="{AF10DCC0-DD5D-7378-7DE9-182D2C635C1D}"/>
              </a:ext>
            </a:extLst>
          </p:cNvPr>
          <p:cNvPicPr>
            <a:picLocks noChangeAspect="1"/>
          </p:cNvPicPr>
          <p:nvPr/>
        </p:nvPicPr>
        <p:blipFill>
          <a:blip r:embed="rId4"/>
          <a:stretch>
            <a:fillRect/>
          </a:stretch>
        </p:blipFill>
        <p:spPr>
          <a:xfrm>
            <a:off x="457200" y="4004770"/>
            <a:ext cx="3452172" cy="1804691"/>
          </a:xfrm>
          <a:prstGeom prst="rect">
            <a:avLst/>
          </a:prstGeom>
        </p:spPr>
      </p:pic>
      <p:pic>
        <p:nvPicPr>
          <p:cNvPr id="25" name="Picture 24">
            <a:extLst>
              <a:ext uri="{FF2B5EF4-FFF2-40B4-BE49-F238E27FC236}">
                <a16:creationId xmlns:a16="http://schemas.microsoft.com/office/drawing/2014/main" id="{883271FE-4684-D054-8E15-4540B648D64C}"/>
              </a:ext>
            </a:extLst>
          </p:cNvPr>
          <p:cNvPicPr>
            <a:picLocks noChangeAspect="1"/>
          </p:cNvPicPr>
          <p:nvPr/>
        </p:nvPicPr>
        <p:blipFill>
          <a:blip r:embed="rId5"/>
          <a:stretch>
            <a:fillRect/>
          </a:stretch>
        </p:blipFill>
        <p:spPr>
          <a:xfrm>
            <a:off x="4372470" y="3700890"/>
            <a:ext cx="4572000" cy="2114282"/>
          </a:xfrm>
          <a:prstGeom prst="rect">
            <a:avLst/>
          </a:prstGeom>
        </p:spPr>
      </p:pic>
      <p:pic>
        <p:nvPicPr>
          <p:cNvPr id="21" name="Picture 20">
            <a:extLst>
              <a:ext uri="{FF2B5EF4-FFF2-40B4-BE49-F238E27FC236}">
                <a16:creationId xmlns:a16="http://schemas.microsoft.com/office/drawing/2014/main" id="{4A59A069-4A35-DF7B-7454-CA685135A3D2}"/>
              </a:ext>
            </a:extLst>
          </p:cNvPr>
          <p:cNvPicPr>
            <a:picLocks noChangeAspect="1"/>
          </p:cNvPicPr>
          <p:nvPr/>
        </p:nvPicPr>
        <p:blipFill>
          <a:blip r:embed="rId6"/>
          <a:stretch>
            <a:fillRect/>
          </a:stretch>
        </p:blipFill>
        <p:spPr>
          <a:xfrm>
            <a:off x="8339757" y="4045750"/>
            <a:ext cx="3449323" cy="1763711"/>
          </a:xfrm>
          <a:prstGeom prst="rect">
            <a:avLst/>
          </a:prstGeom>
        </p:spPr>
      </p:pic>
    </p:spTree>
    <p:extLst>
      <p:ext uri="{BB962C8B-B14F-4D97-AF65-F5344CB8AC3E}">
        <p14:creationId xmlns:p14="http://schemas.microsoft.com/office/powerpoint/2010/main" val="59091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CAC79-2F5F-14DF-48DF-8DE6850A19F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8BF9052-267C-E27C-7127-1F48DD06963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8107D071-BFED-DB3E-6D79-4EFDE733430F}"/>
              </a:ext>
            </a:extLst>
          </p:cNvPr>
          <p:cNvSpPr>
            <a:spLocks noGrp="1"/>
          </p:cNvSpPr>
          <p:nvPr>
            <p:ph type="title"/>
          </p:nvPr>
        </p:nvSpPr>
        <p:spPr>
          <a:xfrm>
            <a:off x="198617" y="238325"/>
            <a:ext cx="11684000" cy="861298"/>
          </a:xfrm>
        </p:spPr>
        <p:txBody>
          <a:bodyPr>
            <a:normAutofit/>
          </a:bodyPr>
          <a:lstStyle/>
          <a:p>
            <a:r>
              <a:rPr lang="en-US" sz="4000" b="1" dirty="0"/>
              <a:t>Data Validation</a:t>
            </a:r>
            <a:endParaRPr lang="en-US" sz="4000" dirty="0"/>
          </a:p>
        </p:txBody>
      </p:sp>
      <p:sp>
        <p:nvSpPr>
          <p:cNvPr id="4" name="Rectangle 3">
            <a:extLst>
              <a:ext uri="{FF2B5EF4-FFF2-40B4-BE49-F238E27FC236}">
                <a16:creationId xmlns:a16="http://schemas.microsoft.com/office/drawing/2014/main" id="{1ABD290B-F238-B087-1968-362AB2C66C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437502DF-6984-6135-FDCC-5AEBE85B338D}"/>
              </a:ext>
            </a:extLst>
          </p:cNvPr>
          <p:cNvSpPr/>
          <p:nvPr/>
        </p:nvSpPr>
        <p:spPr>
          <a:xfrm>
            <a:off x="464857" y="1926146"/>
            <a:ext cx="4495800" cy="361465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F5B1EB-57D7-D9EB-1DD6-40FD3056D722}"/>
              </a:ext>
            </a:extLst>
          </p:cNvPr>
          <p:cNvSpPr txBox="1"/>
          <p:nvPr/>
        </p:nvSpPr>
        <p:spPr>
          <a:xfrm>
            <a:off x="704850" y="2307530"/>
            <a:ext cx="4179606" cy="3046988"/>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solidFill>
                  <a:schemeClr val="bg1"/>
                </a:solidFill>
                <a:latin typeface="Adobe Devanagari"/>
              </a:rPr>
              <a:t>Data collections were reviewed and validated with external supervisors.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Input was provided based on clinical expertise and knowledge to ensure the quality and accuracy of labels.</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Adjustments based on supervisor feedback.</a:t>
            </a:r>
          </a:p>
          <a:p>
            <a:pPr marL="342900" indent="-342900">
              <a:buFont typeface="Wingdings" panose="05000000000000000000" pitchFamily="2" charset="2"/>
              <a:buChar char="Ø"/>
            </a:pPr>
            <a:endParaRPr lang="en-US" sz="1600" dirty="0">
              <a:solidFill>
                <a:schemeClr val="bg1"/>
              </a:solidFill>
              <a:latin typeface="Adobe Devanagari"/>
            </a:endParaRPr>
          </a:p>
          <a:p>
            <a:pPr marL="342900" indent="-342900">
              <a:buFont typeface="Wingdings" panose="05000000000000000000" pitchFamily="2" charset="2"/>
              <a:buChar char="Ø"/>
            </a:pPr>
            <a:r>
              <a:rPr lang="en-US" sz="1600" dirty="0">
                <a:solidFill>
                  <a:schemeClr val="bg1"/>
                </a:solidFill>
                <a:latin typeface="Adobe Devanagari"/>
              </a:rPr>
              <a:t>Removal of ambiguous data to enhance dataset reliability.</a:t>
            </a:r>
          </a:p>
          <a:p>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465E07DE-1497-A786-3918-5D0D9FA9EF93}"/>
              </a:ext>
            </a:extLst>
          </p:cNvPr>
          <p:cNvPicPr>
            <a:picLocks noChangeAspect="1"/>
          </p:cNvPicPr>
          <p:nvPr/>
        </p:nvPicPr>
        <p:blipFill>
          <a:blip r:embed="rId3"/>
          <a:srcRect r="29891"/>
          <a:stretch/>
        </p:blipFill>
        <p:spPr>
          <a:xfrm>
            <a:off x="5448301" y="1366705"/>
            <a:ext cx="3162300" cy="3401281"/>
          </a:xfrm>
          <a:prstGeom prst="rect">
            <a:avLst/>
          </a:prstGeom>
        </p:spPr>
      </p:pic>
      <p:pic>
        <p:nvPicPr>
          <p:cNvPr id="15" name="Picture 14">
            <a:extLst>
              <a:ext uri="{FF2B5EF4-FFF2-40B4-BE49-F238E27FC236}">
                <a16:creationId xmlns:a16="http://schemas.microsoft.com/office/drawing/2014/main" id="{85DD3D23-20E6-8572-2070-F175F0DB2954}"/>
              </a:ext>
            </a:extLst>
          </p:cNvPr>
          <p:cNvPicPr>
            <a:picLocks noChangeAspect="1"/>
          </p:cNvPicPr>
          <p:nvPr/>
        </p:nvPicPr>
        <p:blipFill>
          <a:blip r:embed="rId4"/>
          <a:stretch>
            <a:fillRect/>
          </a:stretch>
        </p:blipFill>
        <p:spPr>
          <a:xfrm>
            <a:off x="7424008" y="2819400"/>
            <a:ext cx="4383457" cy="3335811"/>
          </a:xfrm>
          <a:prstGeom prst="rect">
            <a:avLst/>
          </a:prstGeom>
        </p:spPr>
      </p:pic>
      <p:pic>
        <p:nvPicPr>
          <p:cNvPr id="2" name="Picture 1" descr="A document with writing on it&#10;&#10;Description automatically generated">
            <a:extLst>
              <a:ext uri="{FF2B5EF4-FFF2-40B4-BE49-F238E27FC236}">
                <a16:creationId xmlns:a16="http://schemas.microsoft.com/office/drawing/2014/main" id="{A4348962-E686-0659-19C5-1F636E00A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6139" y="210616"/>
            <a:ext cx="3211326" cy="3599384"/>
          </a:xfrm>
          <a:prstGeom prst="rect">
            <a:avLst/>
          </a:prstGeom>
        </p:spPr>
      </p:pic>
    </p:spTree>
    <p:extLst>
      <p:ext uri="{BB962C8B-B14F-4D97-AF65-F5344CB8AC3E}">
        <p14:creationId xmlns:p14="http://schemas.microsoft.com/office/powerpoint/2010/main" val="148620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ACA34-2485-D8DE-3B44-D9CB06857DA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DD8B4D4-7955-3B11-BDD7-3B32C3AAFF44}"/>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E97DE243-4CE9-20B3-A1DF-C80E0042A062}"/>
              </a:ext>
            </a:extLst>
          </p:cNvPr>
          <p:cNvSpPr>
            <a:spLocks noGrp="1"/>
          </p:cNvSpPr>
          <p:nvPr>
            <p:ph type="title"/>
          </p:nvPr>
        </p:nvSpPr>
        <p:spPr>
          <a:xfrm>
            <a:off x="198617" y="238325"/>
            <a:ext cx="11684000" cy="861298"/>
          </a:xfrm>
        </p:spPr>
        <p:txBody>
          <a:bodyPr>
            <a:normAutofit/>
          </a:bodyPr>
          <a:lstStyle/>
          <a:p>
            <a:r>
              <a:rPr lang="en-US" sz="4000" b="1" dirty="0"/>
              <a:t>Data Analysis</a:t>
            </a:r>
            <a:endParaRPr lang="en-US" sz="4000" dirty="0"/>
          </a:p>
        </p:txBody>
      </p:sp>
      <p:sp>
        <p:nvSpPr>
          <p:cNvPr id="4" name="Rectangle 3">
            <a:extLst>
              <a:ext uri="{FF2B5EF4-FFF2-40B4-BE49-F238E27FC236}">
                <a16:creationId xmlns:a16="http://schemas.microsoft.com/office/drawing/2014/main" id="{1BBD1DDC-64B9-14E5-7557-34F094BD6F0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A7D3FF56-1533-6677-E2B5-FB78F8C1C382}"/>
              </a:ext>
            </a:extLst>
          </p:cNvPr>
          <p:cNvSpPr/>
          <p:nvPr/>
        </p:nvSpPr>
        <p:spPr>
          <a:xfrm>
            <a:off x="7615417" y="1337236"/>
            <a:ext cx="4267200" cy="2062104"/>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0ECFE9-875A-B337-2E68-088A66993FE1}"/>
              </a:ext>
            </a:extLst>
          </p:cNvPr>
          <p:cNvSpPr txBox="1"/>
          <p:nvPr/>
        </p:nvSpPr>
        <p:spPr>
          <a:xfrm>
            <a:off x="7817310" y="1439993"/>
            <a:ext cx="4179606" cy="2062103"/>
          </a:xfrm>
          <a:prstGeom prst="rect">
            <a:avLst/>
          </a:prstGeom>
          <a:noFill/>
        </p:spPr>
        <p:txBody>
          <a:bodyPr wrap="square" rtlCol="0">
            <a:spAutoFit/>
          </a:bodyPr>
          <a:lstStyle/>
          <a:p>
            <a:pPr marL="342900" indent="-342900">
              <a:buFont typeface="Wingdings" panose="05000000000000000000" pitchFamily="2" charset="2"/>
              <a:buChar char="Ø"/>
            </a:pPr>
            <a:r>
              <a:rPr lang="en-US" sz="1600" dirty="0">
                <a:latin typeface="Adobe Devanagari"/>
              </a:rPr>
              <a:t>To understand the dataset.</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guide preprocessing decisions by informing strategies for scaling, encoding, and normalization.</a:t>
            </a:r>
          </a:p>
          <a:p>
            <a:pPr marL="342900" indent="-342900">
              <a:buFont typeface="Wingdings" panose="05000000000000000000" pitchFamily="2" charset="2"/>
              <a:buChar char="Ø"/>
            </a:pPr>
            <a:endParaRPr lang="en-US" sz="1600" dirty="0">
              <a:latin typeface="Adobe Devanagari"/>
            </a:endParaRPr>
          </a:p>
          <a:p>
            <a:pPr marL="342900" indent="-342900">
              <a:buFont typeface="Wingdings" panose="05000000000000000000" pitchFamily="2" charset="2"/>
              <a:buChar char="Ø"/>
            </a:pPr>
            <a:r>
              <a:rPr lang="en-US" sz="1600" dirty="0">
                <a:latin typeface="Adobe Devanagari"/>
              </a:rPr>
              <a:t>To detect imbalances and bias.</a:t>
            </a:r>
          </a:p>
          <a:p>
            <a:endParaRPr lang="en-US" sz="1600" dirty="0">
              <a:latin typeface="Adobe Devanagari"/>
            </a:endParaRPr>
          </a:p>
        </p:txBody>
      </p:sp>
      <p:pic>
        <p:nvPicPr>
          <p:cNvPr id="17" name="Picture 16">
            <a:extLst>
              <a:ext uri="{FF2B5EF4-FFF2-40B4-BE49-F238E27FC236}">
                <a16:creationId xmlns:a16="http://schemas.microsoft.com/office/drawing/2014/main" id="{B2329B53-501A-51DD-B9FC-1626994362BD}"/>
              </a:ext>
            </a:extLst>
          </p:cNvPr>
          <p:cNvPicPr>
            <a:picLocks noChangeAspect="1"/>
          </p:cNvPicPr>
          <p:nvPr/>
        </p:nvPicPr>
        <p:blipFill>
          <a:blip r:embed="rId3"/>
          <a:stretch>
            <a:fillRect/>
          </a:stretch>
        </p:blipFill>
        <p:spPr>
          <a:xfrm>
            <a:off x="258835" y="1066800"/>
            <a:ext cx="4747200" cy="5257800"/>
          </a:xfrm>
          <a:prstGeom prst="rect">
            <a:avLst/>
          </a:prstGeom>
        </p:spPr>
      </p:pic>
      <p:pic>
        <p:nvPicPr>
          <p:cNvPr id="19" name="Picture 18">
            <a:extLst>
              <a:ext uri="{FF2B5EF4-FFF2-40B4-BE49-F238E27FC236}">
                <a16:creationId xmlns:a16="http://schemas.microsoft.com/office/drawing/2014/main" id="{B18ECE72-9C64-D424-BCC9-A243856D0FBB}"/>
              </a:ext>
            </a:extLst>
          </p:cNvPr>
          <p:cNvPicPr>
            <a:picLocks noChangeAspect="1"/>
          </p:cNvPicPr>
          <p:nvPr/>
        </p:nvPicPr>
        <p:blipFill>
          <a:blip r:embed="rId4"/>
          <a:srcRect t="5981"/>
          <a:stretch/>
        </p:blipFill>
        <p:spPr>
          <a:xfrm>
            <a:off x="6423842" y="3634892"/>
            <a:ext cx="5458775" cy="2681623"/>
          </a:xfrm>
          <a:prstGeom prst="rect">
            <a:avLst/>
          </a:prstGeom>
        </p:spPr>
      </p:pic>
      <p:pic>
        <p:nvPicPr>
          <p:cNvPr id="6" name="Picture 5">
            <a:extLst>
              <a:ext uri="{FF2B5EF4-FFF2-40B4-BE49-F238E27FC236}">
                <a16:creationId xmlns:a16="http://schemas.microsoft.com/office/drawing/2014/main" id="{9E005B4A-BB63-778F-4153-F5938F85E51F}"/>
              </a:ext>
            </a:extLst>
          </p:cNvPr>
          <p:cNvPicPr>
            <a:picLocks noChangeAspect="1"/>
          </p:cNvPicPr>
          <p:nvPr/>
        </p:nvPicPr>
        <p:blipFill>
          <a:blip r:embed="rId5"/>
          <a:stretch>
            <a:fillRect/>
          </a:stretch>
        </p:blipFill>
        <p:spPr>
          <a:xfrm>
            <a:off x="4241196" y="4262496"/>
            <a:ext cx="4635543" cy="2062104"/>
          </a:xfrm>
          <a:prstGeom prst="rect">
            <a:avLst/>
          </a:prstGeom>
        </p:spPr>
      </p:pic>
      <p:pic>
        <p:nvPicPr>
          <p:cNvPr id="2" name="Picture 4">
            <a:extLst>
              <a:ext uri="{FF2B5EF4-FFF2-40B4-BE49-F238E27FC236}">
                <a16:creationId xmlns:a16="http://schemas.microsoft.com/office/drawing/2014/main" id="{F5862492-DC6B-BACB-DF3D-162693E40C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43"/>
          <a:stretch/>
        </p:blipFill>
        <p:spPr bwMode="auto">
          <a:xfrm>
            <a:off x="529703" y="3962400"/>
            <a:ext cx="3720284" cy="23739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D321DD9-3533-D2F1-5585-8B1362C8359E}"/>
              </a:ext>
            </a:extLst>
          </p:cNvPr>
          <p:cNvPicPr>
            <a:picLocks noChangeAspect="1"/>
          </p:cNvPicPr>
          <p:nvPr/>
        </p:nvPicPr>
        <p:blipFill>
          <a:blip r:embed="rId7"/>
          <a:stretch>
            <a:fillRect/>
          </a:stretch>
        </p:blipFill>
        <p:spPr>
          <a:xfrm>
            <a:off x="3146745" y="2832517"/>
            <a:ext cx="3913665" cy="2523409"/>
          </a:xfrm>
          <a:prstGeom prst="rect">
            <a:avLst/>
          </a:prstGeom>
        </p:spPr>
      </p:pic>
    </p:spTree>
    <p:extLst>
      <p:ext uri="{BB962C8B-B14F-4D97-AF65-F5344CB8AC3E}">
        <p14:creationId xmlns:p14="http://schemas.microsoft.com/office/powerpoint/2010/main" val="357867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B8E6-D9EB-CAD4-FA6F-0AE69A9E928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F25859-A2B7-B865-459E-11E57A018437}"/>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1298E22D-AAB0-7CC7-0507-CBD753757A9D}"/>
              </a:ext>
            </a:extLst>
          </p:cNvPr>
          <p:cNvSpPr>
            <a:spLocks noGrp="1"/>
          </p:cNvSpPr>
          <p:nvPr>
            <p:ph type="title"/>
          </p:nvPr>
        </p:nvSpPr>
        <p:spPr>
          <a:xfrm>
            <a:off x="198617" y="238325"/>
            <a:ext cx="11684000" cy="861298"/>
          </a:xfrm>
        </p:spPr>
        <p:txBody>
          <a:bodyPr>
            <a:normAutofit/>
          </a:bodyPr>
          <a:lstStyle/>
          <a:p>
            <a:r>
              <a:rPr lang="en-US" sz="4000" b="1" dirty="0"/>
              <a:t>Data Preprocessing</a:t>
            </a:r>
            <a:endParaRPr lang="en-US" sz="4000" dirty="0"/>
          </a:p>
        </p:txBody>
      </p:sp>
      <p:sp>
        <p:nvSpPr>
          <p:cNvPr id="4" name="Rectangle 3">
            <a:extLst>
              <a:ext uri="{FF2B5EF4-FFF2-40B4-BE49-F238E27FC236}">
                <a16:creationId xmlns:a16="http://schemas.microsoft.com/office/drawing/2014/main" id="{E6810ED5-BE63-7008-A9D0-2D9BC8DA93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946274F6-23B4-C74B-B06D-583BF2642D40}"/>
              </a:ext>
            </a:extLst>
          </p:cNvPr>
          <p:cNvSpPr/>
          <p:nvPr/>
        </p:nvSpPr>
        <p:spPr>
          <a:xfrm>
            <a:off x="5018850" y="1266826"/>
            <a:ext cx="6699075" cy="4752974"/>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A13D129-08FE-897B-C2BF-A9C6CE06E08F}"/>
              </a:ext>
            </a:extLst>
          </p:cNvPr>
          <p:cNvSpPr txBox="1"/>
          <p:nvPr/>
        </p:nvSpPr>
        <p:spPr>
          <a:xfrm>
            <a:off x="5334000" y="1371600"/>
            <a:ext cx="6302463" cy="485543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1600" dirty="0">
                <a:solidFill>
                  <a:schemeClr val="bg1"/>
                </a:solidFill>
                <a:latin typeface="Adobe Devanagari"/>
              </a:rPr>
              <a:t>Image loading and labeling</a:t>
            </a:r>
          </a:p>
          <a:p>
            <a:pPr marL="342900" indent="-342900">
              <a:lnSpc>
                <a:spcPct val="150000"/>
              </a:lnSpc>
              <a:buFont typeface="Wingdings" panose="05000000000000000000" pitchFamily="2" charset="2"/>
              <a:buChar char="Ø"/>
            </a:pPr>
            <a:r>
              <a:rPr lang="en-US" sz="1600" dirty="0">
                <a:solidFill>
                  <a:schemeClr val="bg1"/>
                </a:solidFill>
                <a:latin typeface="Adobe Devanagari"/>
              </a:rPr>
              <a:t>Resize all images to 224×224 pixels</a:t>
            </a:r>
          </a:p>
          <a:p>
            <a:pPr marL="342900" indent="-342900">
              <a:lnSpc>
                <a:spcPct val="150000"/>
              </a:lnSpc>
              <a:buFont typeface="Wingdings" panose="05000000000000000000" pitchFamily="2" charset="2"/>
              <a:buChar char="Ø"/>
            </a:pPr>
            <a:r>
              <a:rPr lang="en-US" sz="1600" dirty="0">
                <a:solidFill>
                  <a:schemeClr val="bg1"/>
                </a:solidFill>
                <a:latin typeface="Adobe Devanagari"/>
              </a:rPr>
              <a:t>Color conversion from default OpenCV BGR format to the standard RGB</a:t>
            </a:r>
          </a:p>
          <a:p>
            <a:pPr marL="342900" indent="-342900">
              <a:lnSpc>
                <a:spcPct val="150000"/>
              </a:lnSpc>
              <a:buFont typeface="Wingdings" panose="05000000000000000000" pitchFamily="2" charset="2"/>
              <a:buChar char="Ø"/>
            </a:pPr>
            <a:r>
              <a:rPr lang="en-US" sz="1600" dirty="0">
                <a:solidFill>
                  <a:schemeClr val="bg1"/>
                </a:solidFill>
                <a:latin typeface="Adobe Devanagari"/>
              </a:rPr>
              <a:t>Normalize pixel values to the [0, 1] range</a:t>
            </a:r>
          </a:p>
          <a:p>
            <a:pPr marL="342900" indent="-342900">
              <a:lnSpc>
                <a:spcPct val="150000"/>
              </a:lnSpc>
              <a:buFont typeface="Wingdings" panose="05000000000000000000" pitchFamily="2" charset="2"/>
              <a:buChar char="Ø"/>
            </a:pPr>
            <a:r>
              <a:rPr lang="en-US" sz="1600" dirty="0">
                <a:solidFill>
                  <a:schemeClr val="bg1"/>
                </a:solidFill>
                <a:latin typeface="Adobe Devanagari"/>
              </a:rPr>
              <a:t>Encode labels: 0 for Normal, 1 for Eczema</a:t>
            </a:r>
          </a:p>
          <a:p>
            <a:pPr marL="342900" indent="-342900">
              <a:lnSpc>
                <a:spcPct val="150000"/>
              </a:lnSpc>
              <a:buFont typeface="Wingdings" panose="05000000000000000000" pitchFamily="2" charset="2"/>
              <a:buChar char="Ø"/>
            </a:pPr>
            <a:r>
              <a:rPr lang="en-US" sz="1600" dirty="0">
                <a:solidFill>
                  <a:schemeClr val="bg1"/>
                </a:solidFill>
                <a:latin typeface="Adobe Devanagari"/>
              </a:rPr>
              <a:t>Convert labels to one-hot encoding for multi-class classification</a:t>
            </a:r>
          </a:p>
          <a:p>
            <a:pPr marL="342900" indent="-342900">
              <a:lnSpc>
                <a:spcPct val="150000"/>
              </a:lnSpc>
              <a:buFont typeface="Wingdings" panose="05000000000000000000" pitchFamily="2" charset="2"/>
              <a:buChar char="Ø"/>
            </a:pPr>
            <a:r>
              <a:rPr lang="en-US" sz="1600" dirty="0">
                <a:solidFill>
                  <a:schemeClr val="bg1"/>
                </a:solidFill>
                <a:latin typeface="Adobe Devanagari"/>
              </a:rPr>
              <a:t>Split data into training and validation sets</a:t>
            </a:r>
          </a:p>
          <a:p>
            <a:pPr marL="342900" indent="-342900">
              <a:lnSpc>
                <a:spcPct val="150000"/>
              </a:lnSpc>
              <a:buFont typeface="Wingdings" panose="05000000000000000000" pitchFamily="2" charset="2"/>
              <a:buChar char="Ø"/>
            </a:pPr>
            <a:r>
              <a:rPr lang="en-US" sz="1600" dirty="0">
                <a:solidFill>
                  <a:schemeClr val="bg1"/>
                </a:solidFill>
                <a:latin typeface="Adobe Devanagari"/>
              </a:rPr>
              <a:t>Batch, shuffle, and prefetch datasets for training</a:t>
            </a:r>
          </a:p>
          <a:p>
            <a:pPr marL="342900" indent="-342900">
              <a:lnSpc>
                <a:spcPct val="150000"/>
              </a:lnSpc>
              <a:buFont typeface="Wingdings" panose="05000000000000000000" pitchFamily="2" charset="2"/>
              <a:buChar char="Ø"/>
            </a:pPr>
            <a:r>
              <a:rPr lang="en-US" sz="1600" dirty="0">
                <a:solidFill>
                  <a:schemeClr val="bg1"/>
                </a:solidFill>
                <a:latin typeface="Adobe Devanagari"/>
              </a:rPr>
              <a:t>Apply data augmentation for better generalization (rotation, zoom, flips, shear, shift)</a:t>
            </a:r>
          </a:p>
          <a:p>
            <a:pPr marL="342900" indent="-342900">
              <a:lnSpc>
                <a:spcPct val="150000"/>
              </a:lnSpc>
              <a:buFont typeface="Wingdings" panose="05000000000000000000" pitchFamily="2" charset="2"/>
              <a:buChar char="Ø"/>
            </a:pPr>
            <a:r>
              <a:rPr lang="en-US" sz="1600" dirty="0">
                <a:solidFill>
                  <a:schemeClr val="bg1"/>
                </a:solidFill>
                <a:latin typeface="Adobe Devanagari"/>
              </a:rPr>
              <a:t>Compute class weights to handle class imbalance</a:t>
            </a:r>
          </a:p>
          <a:p>
            <a:pPr>
              <a:lnSpc>
                <a:spcPct val="150000"/>
              </a:lnSpc>
            </a:pPr>
            <a:endParaRPr lang="en-US" sz="1600" dirty="0">
              <a:solidFill>
                <a:schemeClr val="bg1"/>
              </a:solidFill>
              <a:latin typeface="Adobe Devanagari"/>
            </a:endParaRPr>
          </a:p>
        </p:txBody>
      </p:sp>
      <p:pic>
        <p:nvPicPr>
          <p:cNvPr id="7" name="Picture 6">
            <a:extLst>
              <a:ext uri="{FF2B5EF4-FFF2-40B4-BE49-F238E27FC236}">
                <a16:creationId xmlns:a16="http://schemas.microsoft.com/office/drawing/2014/main" id="{3AD9CC00-1F6E-9478-3D93-BD7E57FA64D1}"/>
              </a:ext>
            </a:extLst>
          </p:cNvPr>
          <p:cNvPicPr>
            <a:picLocks noChangeAspect="1"/>
          </p:cNvPicPr>
          <p:nvPr/>
        </p:nvPicPr>
        <p:blipFill>
          <a:blip r:embed="rId3"/>
          <a:stretch>
            <a:fillRect/>
          </a:stretch>
        </p:blipFill>
        <p:spPr>
          <a:xfrm>
            <a:off x="469625" y="1266826"/>
            <a:ext cx="4188724" cy="4752974"/>
          </a:xfrm>
          <a:prstGeom prst="rect">
            <a:avLst/>
          </a:prstGeom>
        </p:spPr>
      </p:pic>
    </p:spTree>
    <p:extLst>
      <p:ext uri="{BB962C8B-B14F-4D97-AF65-F5344CB8AC3E}">
        <p14:creationId xmlns:p14="http://schemas.microsoft.com/office/powerpoint/2010/main" val="2384575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9969-11F5-4CCC-CA06-F932A2474A8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185BD2D-D08C-B602-6B2C-000FEF06B3F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B6BDDB70-FC1E-FA2A-2E0D-8F89D3317F28}"/>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0E07B0DF-886B-5D29-0860-EB2BA1C5ED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9" name="Table 8">
            <a:extLst>
              <a:ext uri="{FF2B5EF4-FFF2-40B4-BE49-F238E27FC236}">
                <a16:creationId xmlns:a16="http://schemas.microsoft.com/office/drawing/2014/main" id="{C64F2346-6F81-C1D1-A1B0-F56EB180F650}"/>
              </a:ext>
            </a:extLst>
          </p:cNvPr>
          <p:cNvGraphicFramePr>
            <a:graphicFrameLocks noGrp="1"/>
          </p:cNvGraphicFramePr>
          <p:nvPr>
            <p:extLst>
              <p:ext uri="{D42A27DB-BD31-4B8C-83A1-F6EECF244321}">
                <p14:modId xmlns:p14="http://schemas.microsoft.com/office/powerpoint/2010/main" val="1028773437"/>
              </p:ext>
            </p:extLst>
          </p:nvPr>
        </p:nvGraphicFramePr>
        <p:xfrm>
          <a:off x="381000" y="1250092"/>
          <a:ext cx="11430000" cy="4655220"/>
        </p:xfrm>
        <a:graphic>
          <a:graphicData uri="http://schemas.openxmlformats.org/drawingml/2006/table">
            <a:tbl>
              <a:tblPr firstRow="1" bandRow="1">
                <a:tableStyleId>{073A0DAA-6AF3-43AB-8588-CEC1D06C72B9}</a:tableStyleId>
              </a:tblPr>
              <a:tblGrid>
                <a:gridCol w="1600200">
                  <a:extLst>
                    <a:ext uri="{9D8B030D-6E8A-4147-A177-3AD203B41FA5}">
                      <a16:colId xmlns:a16="http://schemas.microsoft.com/office/drawing/2014/main" val="696125484"/>
                    </a:ext>
                  </a:extLst>
                </a:gridCol>
                <a:gridCol w="3200400">
                  <a:extLst>
                    <a:ext uri="{9D8B030D-6E8A-4147-A177-3AD203B41FA5}">
                      <a16:colId xmlns:a16="http://schemas.microsoft.com/office/drawing/2014/main" val="2674909843"/>
                    </a:ext>
                  </a:extLst>
                </a:gridCol>
                <a:gridCol w="3352800">
                  <a:extLst>
                    <a:ext uri="{9D8B030D-6E8A-4147-A177-3AD203B41FA5}">
                      <a16:colId xmlns:a16="http://schemas.microsoft.com/office/drawing/2014/main" val="1242395879"/>
                    </a:ext>
                  </a:extLst>
                </a:gridCol>
                <a:gridCol w="3276600">
                  <a:extLst>
                    <a:ext uri="{9D8B030D-6E8A-4147-A177-3AD203B41FA5}">
                      <a16:colId xmlns:a16="http://schemas.microsoft.com/office/drawing/2014/main" val="1186637928"/>
                    </a:ext>
                  </a:extLst>
                </a:gridCol>
              </a:tblGrid>
              <a:tr h="540420">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MobileNetV2</a:t>
                      </a:r>
                    </a:p>
                  </a:txBody>
                  <a:tcPr>
                    <a:solidFill>
                      <a:srgbClr val="641800"/>
                    </a:solidFill>
                  </a:tcPr>
                </a:tc>
                <a:tc>
                  <a:txBody>
                    <a:bodyPr/>
                    <a:lstStyle/>
                    <a:p>
                      <a:pPr algn="ctr"/>
                      <a:r>
                        <a:rPr lang="en-US" dirty="0">
                          <a:latin typeface="Adobe Devanagari"/>
                        </a:rPr>
                        <a:t>CNN</a:t>
                      </a:r>
                    </a:p>
                  </a:txBody>
                  <a:tcPr>
                    <a:solidFill>
                      <a:srgbClr val="641800"/>
                    </a:solidFill>
                  </a:tcPr>
                </a:tc>
                <a:tc>
                  <a:txBody>
                    <a:bodyPr/>
                    <a:lstStyle/>
                    <a:p>
                      <a:pPr algn="ctr"/>
                      <a:r>
                        <a:rPr lang="en-US" dirty="0">
                          <a:latin typeface="Adobe Devanagari"/>
                        </a:rPr>
                        <a:t>ResNet50</a:t>
                      </a:r>
                    </a:p>
                  </a:txBody>
                  <a:tcPr>
                    <a:solidFill>
                      <a:srgbClr val="641800"/>
                    </a:solidFill>
                  </a:tcPr>
                </a:tc>
                <a:extLst>
                  <a:ext uri="{0D108BD9-81ED-4DB2-BD59-A6C34878D82A}">
                    <a16:rowId xmlns:a16="http://schemas.microsoft.com/office/drawing/2014/main" val="3699347469"/>
                  </a:ext>
                </a:extLst>
              </a:tr>
              <a:tr h="876488">
                <a:tc>
                  <a:txBody>
                    <a:bodyPr/>
                    <a:lstStyle/>
                    <a:p>
                      <a:r>
                        <a:rPr lang="en-US" sz="1600" dirty="0">
                          <a:latin typeface="Adobe Devanagari"/>
                        </a:rPr>
                        <a:t>Architecture</a:t>
                      </a:r>
                    </a:p>
                  </a:txBody>
                  <a:tcPr>
                    <a:solidFill>
                      <a:srgbClr val="DFC4A7"/>
                    </a:solidFill>
                  </a:tcPr>
                </a:tc>
                <a:tc>
                  <a:txBody>
                    <a:bodyPr/>
                    <a:lstStyle/>
                    <a:p>
                      <a:r>
                        <a:rPr lang="en-US" sz="1600" dirty="0">
                          <a:latin typeface="Adobe Devanagari"/>
                        </a:rPr>
                        <a:t>Lightweight and fast with </a:t>
                      </a:r>
                      <a:r>
                        <a:rPr lang="en-US" sz="1600" dirty="0" err="1">
                          <a:latin typeface="Adobe Devanagari"/>
                        </a:rPr>
                        <a:t>depthwise</a:t>
                      </a:r>
                      <a:r>
                        <a:rPr lang="en-US" sz="1600" dirty="0">
                          <a:latin typeface="Adobe Devanagari"/>
                        </a:rPr>
                        <a:t> separable convolutions. Efficiently captures eczema-specific patterns without overfitting</a:t>
                      </a:r>
                    </a:p>
                  </a:txBody>
                  <a:tcPr>
                    <a:solidFill>
                      <a:srgbClr val="DFC4A7"/>
                    </a:solidFill>
                  </a:tcPr>
                </a:tc>
                <a:tc>
                  <a:txBody>
                    <a:bodyPr/>
                    <a:lstStyle/>
                    <a:p>
                      <a:r>
                        <a:rPr lang="en-US" sz="1600" dirty="0">
                          <a:latin typeface="Adobe Devanagari"/>
                        </a:rPr>
                        <a:t>Custom layers for skin textures	</a:t>
                      </a:r>
                    </a:p>
                  </a:txBody>
                  <a:tcPr>
                    <a:solidFill>
                      <a:srgbClr val="DFC4A7"/>
                    </a:solidFill>
                  </a:tcPr>
                </a:tc>
                <a:tc>
                  <a:txBody>
                    <a:bodyPr/>
                    <a:lstStyle/>
                    <a:p>
                      <a:r>
                        <a:rPr lang="en-US" sz="1600" dirty="0">
                          <a:latin typeface="Adobe Devanagari"/>
                        </a:rPr>
                        <a:t>Deep architecture with complex feature extraction</a:t>
                      </a:r>
                    </a:p>
                  </a:txBody>
                  <a:tcPr>
                    <a:solidFill>
                      <a:srgbClr val="DFC4A7"/>
                    </a:solidFill>
                  </a:tcPr>
                </a:tc>
                <a:extLst>
                  <a:ext uri="{0D108BD9-81ED-4DB2-BD59-A6C34878D82A}">
                    <a16:rowId xmlns:a16="http://schemas.microsoft.com/office/drawing/2014/main" val="2307467135"/>
                  </a:ext>
                </a:extLst>
              </a:tr>
              <a:tr h="540420">
                <a:tc>
                  <a:txBody>
                    <a:bodyPr/>
                    <a:lstStyle/>
                    <a:p>
                      <a:r>
                        <a:rPr lang="en-US" sz="1600" dirty="0">
                          <a:latin typeface="Adobe Devanagari"/>
                        </a:rPr>
                        <a:t>Training enhancements</a:t>
                      </a:r>
                    </a:p>
                  </a:txBody>
                  <a:tcPr>
                    <a:solidFill>
                      <a:srgbClr val="FDE7D4"/>
                    </a:solidFill>
                  </a:tcPr>
                </a:tc>
                <a:tc>
                  <a:txBody>
                    <a:bodyPr/>
                    <a:lstStyle/>
                    <a:p>
                      <a:r>
                        <a:rPr lang="en-US" sz="1600" dirty="0">
                          <a:latin typeface="Adobe Devanagari"/>
                        </a:rPr>
                        <a:t>Fine-tuned with early stopping and dropout. Regularization helped improve generalization across skin tones and lighting</a:t>
                      </a:r>
                    </a:p>
                  </a:txBody>
                  <a:tcPr>
                    <a:solidFill>
                      <a:srgbClr val="FDE7D4"/>
                    </a:solidFill>
                  </a:tcPr>
                </a:tc>
                <a:tc>
                  <a:txBody>
                    <a:bodyPr/>
                    <a:lstStyle/>
                    <a:p>
                      <a:r>
                        <a:rPr lang="en-US" sz="1600" dirty="0">
                          <a:latin typeface="Adobe Devanagari"/>
                        </a:rPr>
                        <a:t>Early stopping and checkpointing	</a:t>
                      </a:r>
                    </a:p>
                  </a:txBody>
                  <a:tcPr>
                    <a:solidFill>
                      <a:srgbClr val="FDE7D4"/>
                    </a:solidFill>
                  </a:tcPr>
                </a:tc>
                <a:tc>
                  <a:txBody>
                    <a:bodyPr/>
                    <a:lstStyle/>
                    <a:p>
                      <a:r>
                        <a:rPr lang="en-US" sz="1600" dirty="0">
                          <a:latin typeface="Adobe Devanagari"/>
                        </a:rPr>
                        <a:t>Dynamic steps and fine-tuning but less precise in skin texture detection</a:t>
                      </a:r>
                    </a:p>
                  </a:txBody>
                  <a:tcPr>
                    <a:solidFill>
                      <a:srgbClr val="FDE7D4"/>
                    </a:solidFill>
                  </a:tcPr>
                </a:tc>
                <a:extLst>
                  <a:ext uri="{0D108BD9-81ED-4DB2-BD59-A6C34878D82A}">
                    <a16:rowId xmlns:a16="http://schemas.microsoft.com/office/drawing/2014/main" val="2565097523"/>
                  </a:ext>
                </a:extLst>
              </a:tr>
              <a:tr h="540420">
                <a:tc>
                  <a:txBody>
                    <a:bodyPr/>
                    <a:lstStyle/>
                    <a:p>
                      <a:r>
                        <a:rPr lang="en-US" sz="1600" dirty="0">
                          <a:latin typeface="Adobe Devanagari"/>
                        </a:rPr>
                        <a:t>Accuracy</a:t>
                      </a:r>
                    </a:p>
                  </a:txBody>
                  <a:tcPr>
                    <a:solidFill>
                      <a:srgbClr val="DFC4A7"/>
                    </a:solidFill>
                  </a:tcPr>
                </a:tc>
                <a:tc>
                  <a:txBody>
                    <a:bodyPr/>
                    <a:lstStyle/>
                    <a:p>
                      <a:r>
                        <a:rPr lang="en-US" sz="1600" b="1" dirty="0">
                          <a:solidFill>
                            <a:srgbClr val="FF0000"/>
                          </a:solidFill>
                          <a:latin typeface="Adobe Devanagari"/>
                        </a:rPr>
                        <a:t>91% </a:t>
                      </a:r>
                      <a:r>
                        <a:rPr lang="en-US" sz="1600" dirty="0">
                          <a:latin typeface="Adobe Devanagari"/>
                        </a:rPr>
                        <a:t>— Best performance and generalization</a:t>
                      </a:r>
                    </a:p>
                  </a:txBody>
                  <a:tcPr>
                    <a:solidFill>
                      <a:srgbClr val="DFC4A7"/>
                    </a:solidFill>
                  </a:tcPr>
                </a:tc>
                <a:tc>
                  <a:txBody>
                    <a:bodyPr/>
                    <a:lstStyle/>
                    <a:p>
                      <a:r>
                        <a:rPr lang="en-US" sz="1600" dirty="0">
                          <a:latin typeface="Adobe Devanagari"/>
                        </a:rPr>
                        <a:t>80% — Balanced but lower validation accuracy</a:t>
                      </a:r>
                    </a:p>
                  </a:txBody>
                  <a:tcPr>
                    <a:solidFill>
                      <a:srgbClr val="DFC4A7"/>
                    </a:solidFill>
                  </a:tcPr>
                </a:tc>
                <a:tc>
                  <a:txBody>
                    <a:bodyPr/>
                    <a:lstStyle/>
                    <a:p>
                      <a:r>
                        <a:rPr lang="en-US" sz="1600" dirty="0">
                          <a:latin typeface="Adobe Devanagari"/>
                        </a:rPr>
                        <a:t>49% — Struggles with dataset balance and feature extraction</a:t>
                      </a:r>
                    </a:p>
                  </a:txBody>
                  <a:tcPr>
                    <a:solidFill>
                      <a:srgbClr val="DFC4A7"/>
                    </a:solidFill>
                  </a:tcPr>
                </a:tc>
                <a:extLst>
                  <a:ext uri="{0D108BD9-81ED-4DB2-BD59-A6C34878D82A}">
                    <a16:rowId xmlns:a16="http://schemas.microsoft.com/office/drawing/2014/main" val="2170644636"/>
                  </a:ext>
                </a:extLst>
              </a:tr>
              <a:tr h="540420">
                <a:tc>
                  <a:txBody>
                    <a:bodyPr/>
                    <a:lstStyle/>
                    <a:p>
                      <a:r>
                        <a:rPr lang="en-US" sz="1600" dirty="0">
                          <a:latin typeface="Adobe Devanagari"/>
                        </a:rPr>
                        <a:t>Precision (Class 0/1)</a:t>
                      </a:r>
                    </a:p>
                  </a:txBody>
                  <a:tcPr>
                    <a:solidFill>
                      <a:srgbClr val="FDE7D4"/>
                    </a:solidFill>
                  </a:tcPr>
                </a:tc>
                <a:tc>
                  <a:txBody>
                    <a:bodyPr/>
                    <a:lstStyle/>
                    <a:p>
                      <a:r>
                        <a:rPr lang="en-US" sz="1600" dirty="0">
                          <a:latin typeface="Adobe Devanagari"/>
                        </a:rPr>
                        <a:t>0.89 / 0.93 — High confidence in identifying both normal and eczema skin. Minimizes false positives</a:t>
                      </a:r>
                    </a:p>
                  </a:txBody>
                  <a:tcPr>
                    <a:solidFill>
                      <a:srgbClr val="FDE7D4"/>
                    </a:solidFill>
                  </a:tcPr>
                </a:tc>
                <a:tc>
                  <a:txBody>
                    <a:bodyPr/>
                    <a:lstStyle/>
                    <a:p>
                      <a:r>
                        <a:rPr lang="en-US" sz="1600" dirty="0">
                          <a:latin typeface="Adobe Devanagari"/>
                        </a:rPr>
                        <a:t>0.96 / 0.82 — Ensures minimal false positives for non-eczema cases</a:t>
                      </a:r>
                    </a:p>
                  </a:txBody>
                  <a:tcPr>
                    <a:solidFill>
                      <a:srgbClr val="FDE7D4"/>
                    </a:solidFill>
                  </a:tcPr>
                </a:tc>
                <a:tc>
                  <a:txBody>
                    <a:bodyPr/>
                    <a:lstStyle/>
                    <a:p>
                      <a:r>
                        <a:rPr lang="en-US" sz="1600" dirty="0">
                          <a:latin typeface="Adobe Devanagari"/>
                        </a:rPr>
                        <a:t>0.49 / 0.50 — Unreliable for accurate eczema identification</a:t>
                      </a:r>
                    </a:p>
                  </a:txBody>
                  <a:tcPr>
                    <a:solidFill>
                      <a:srgbClr val="FDE7D4"/>
                    </a:solidFill>
                  </a:tcPr>
                </a:tc>
                <a:extLst>
                  <a:ext uri="{0D108BD9-81ED-4DB2-BD59-A6C34878D82A}">
                    <a16:rowId xmlns:a16="http://schemas.microsoft.com/office/drawing/2014/main" val="1188851085"/>
                  </a:ext>
                </a:extLst>
              </a:tr>
              <a:tr h="540420">
                <a:tc>
                  <a:txBody>
                    <a:bodyPr/>
                    <a:lstStyle/>
                    <a:p>
                      <a:r>
                        <a:rPr lang="en-US" sz="1600" dirty="0">
                          <a:latin typeface="Adobe Devanagari"/>
                        </a:rPr>
                        <a:t>Recall (Class 0/1)</a:t>
                      </a:r>
                    </a:p>
                  </a:txBody>
                  <a:tcPr>
                    <a:solidFill>
                      <a:srgbClr val="DFC4A7"/>
                    </a:solidFill>
                  </a:tcPr>
                </a:tc>
                <a:tc>
                  <a:txBody>
                    <a:bodyPr/>
                    <a:lstStyle/>
                    <a:p>
                      <a:r>
                        <a:rPr lang="en-US" sz="1600" dirty="0">
                          <a:latin typeface="Adobe Devanagari"/>
                        </a:rPr>
                        <a:t>0.95 / 0.86 — Ensures sensitivity for detecting eczema-positive cases</a:t>
                      </a:r>
                    </a:p>
                  </a:txBody>
                  <a:tcPr>
                    <a:solidFill>
                      <a:srgbClr val="DFC4A7"/>
                    </a:solidFill>
                  </a:tcPr>
                </a:tc>
                <a:tc>
                  <a:txBody>
                    <a:bodyPr/>
                    <a:lstStyle/>
                    <a:p>
                      <a:r>
                        <a:rPr lang="en-US" sz="1600" dirty="0">
                          <a:latin typeface="Adobe Devanagari"/>
                        </a:rPr>
                        <a:t>0.82 / 0.96 — Better recall for eczema but may miss some normal cases</a:t>
                      </a:r>
                    </a:p>
                  </a:txBody>
                  <a:tcPr>
                    <a:solidFill>
                      <a:srgbClr val="DFC4A7"/>
                    </a:solidFill>
                  </a:tcPr>
                </a:tc>
                <a:tc>
                  <a:txBody>
                    <a:bodyPr/>
                    <a:lstStyle/>
                    <a:p>
                      <a:r>
                        <a:rPr lang="en-US" sz="1600" dirty="0">
                          <a:latin typeface="Adobe Devanagari"/>
                        </a:rPr>
                        <a:t>0.64 / 0.35 — Poor recall may miss critical eczema signs</a:t>
                      </a:r>
                    </a:p>
                  </a:txBody>
                  <a:tcPr>
                    <a:solidFill>
                      <a:srgbClr val="DFC4A7"/>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625784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455C-7D18-D6EE-95E0-1F5ABA1649A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5232D14-9BA5-30F7-5E82-CE92DBEBA71E}"/>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C00AE1E-1EDF-0EB5-E621-796B05B5427D}"/>
              </a:ext>
            </a:extLst>
          </p:cNvPr>
          <p:cNvSpPr>
            <a:spLocks noGrp="1"/>
          </p:cNvSpPr>
          <p:nvPr>
            <p:ph type="title"/>
          </p:nvPr>
        </p:nvSpPr>
        <p:spPr>
          <a:xfrm>
            <a:off x="254000" y="91202"/>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1C70C3E8-EAB8-35D8-B070-FA58F953C0E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14365A81-0F9A-061F-BF26-B5B4962D8623}"/>
              </a:ext>
            </a:extLst>
          </p:cNvPr>
          <p:cNvGraphicFramePr/>
          <p:nvPr>
            <p:extLst>
              <p:ext uri="{D42A27DB-BD31-4B8C-83A1-F6EECF244321}">
                <p14:modId xmlns:p14="http://schemas.microsoft.com/office/powerpoint/2010/main" val="3223702064"/>
              </p:ext>
            </p:extLst>
          </p:nvPr>
        </p:nvGraphicFramePr>
        <p:xfrm>
          <a:off x="-108758" y="1120774"/>
          <a:ext cx="7192783" cy="4843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F154F19E-F93D-5A6F-6890-80BFE22EE7EE}"/>
              </a:ext>
            </a:extLst>
          </p:cNvPr>
          <p:cNvPicPr>
            <a:picLocks noChangeAspect="1"/>
          </p:cNvPicPr>
          <p:nvPr/>
        </p:nvPicPr>
        <p:blipFill>
          <a:blip r:embed="rId9"/>
          <a:stretch>
            <a:fillRect/>
          </a:stretch>
        </p:blipFill>
        <p:spPr>
          <a:xfrm>
            <a:off x="7182554" y="983551"/>
            <a:ext cx="4532492" cy="5117902"/>
          </a:xfrm>
          <a:prstGeom prst="rect">
            <a:avLst/>
          </a:prstGeom>
        </p:spPr>
      </p:pic>
      <p:sp>
        <p:nvSpPr>
          <p:cNvPr id="6" name="Rectangle 5">
            <a:extLst>
              <a:ext uri="{FF2B5EF4-FFF2-40B4-BE49-F238E27FC236}">
                <a16:creationId xmlns:a16="http://schemas.microsoft.com/office/drawing/2014/main" id="{25F2DE91-B2CD-9719-742E-9DF72A478EDA}"/>
              </a:ext>
            </a:extLst>
          </p:cNvPr>
          <p:cNvSpPr/>
          <p:nvPr/>
        </p:nvSpPr>
        <p:spPr>
          <a:xfrm>
            <a:off x="9448800" y="1828800"/>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14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7381-0B45-1EC3-FC7D-91F52FD2FB99}"/>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BA99E54-9C76-1CD6-DD6A-E35F4FCFA0B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C23BC30C-C86A-D1A0-9B32-B0233CA4D5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CD79F040-0F4C-201C-6FE5-555C9F2872FC}"/>
              </a:ext>
            </a:extLst>
          </p:cNvPr>
          <p:cNvSpPr/>
          <p:nvPr/>
        </p:nvSpPr>
        <p:spPr>
          <a:xfrm>
            <a:off x="384535" y="533400"/>
            <a:ext cx="4873265" cy="3837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dobe Devanagari"/>
              </a:rPr>
              <a:t>Integration of the Attention Mechanism</a:t>
            </a:r>
          </a:p>
        </p:txBody>
      </p:sp>
      <p:sp>
        <p:nvSpPr>
          <p:cNvPr id="2" name="Rectangle: Diagonal Corners Rounded 6">
            <a:extLst>
              <a:ext uri="{FF2B5EF4-FFF2-40B4-BE49-F238E27FC236}">
                <a16:creationId xmlns:a16="http://schemas.microsoft.com/office/drawing/2014/main" id="{D90FA215-211F-7158-7B09-B6F6E1E0BFF2}"/>
              </a:ext>
            </a:extLst>
          </p:cNvPr>
          <p:cNvSpPr/>
          <p:nvPr/>
        </p:nvSpPr>
        <p:spPr>
          <a:xfrm>
            <a:off x="384535" y="1110778"/>
            <a:ext cx="6636834" cy="2510094"/>
          </a:xfrm>
          <a:prstGeom prst="round2Diag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a:solidFill>
                  <a:schemeClr val="tx1"/>
                </a:solidFill>
                <a:latin typeface="Adobe Devanagari"/>
              </a:rPr>
              <a:t>Help models focus on the most important parts of the data, improving decision-making by prioritizing relevant features over irrelevant ones.</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Directs the model's attention to critical regions, such as affected skin areas, ensuring precise identification and classification of eczema.</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Enhances feature extraction, reduces noise, and </a:t>
            </a:r>
          </a:p>
          <a:p>
            <a:r>
              <a:rPr lang="en-US" sz="1600" dirty="0">
                <a:solidFill>
                  <a:schemeClr val="tx1"/>
                </a:solidFill>
                <a:latin typeface="Adobe Devanagari"/>
              </a:rPr>
              <a:t>   improves classification accuracy by focusing on regions </a:t>
            </a:r>
          </a:p>
          <a:p>
            <a:r>
              <a:rPr lang="en-US" sz="1600" dirty="0">
                <a:solidFill>
                  <a:schemeClr val="tx1"/>
                </a:solidFill>
                <a:latin typeface="Adobe Devanagari"/>
              </a:rPr>
              <a:t>   that matter the most in an image.</a:t>
            </a:r>
          </a:p>
        </p:txBody>
      </p:sp>
      <p:pic>
        <p:nvPicPr>
          <p:cNvPr id="7" name="Picture 6">
            <a:extLst>
              <a:ext uri="{FF2B5EF4-FFF2-40B4-BE49-F238E27FC236}">
                <a16:creationId xmlns:a16="http://schemas.microsoft.com/office/drawing/2014/main" id="{0DFB0BF5-B0E1-9DB6-2502-1A9F41385C62}"/>
              </a:ext>
            </a:extLst>
          </p:cNvPr>
          <p:cNvPicPr>
            <a:picLocks noChangeAspect="1"/>
          </p:cNvPicPr>
          <p:nvPr/>
        </p:nvPicPr>
        <p:blipFill>
          <a:blip r:embed="rId4"/>
          <a:stretch>
            <a:fillRect/>
          </a:stretch>
        </p:blipFill>
        <p:spPr>
          <a:xfrm>
            <a:off x="762000" y="3814506"/>
            <a:ext cx="5715003" cy="2510094"/>
          </a:xfrm>
          <a:prstGeom prst="rect">
            <a:avLst/>
          </a:prstGeom>
        </p:spPr>
      </p:pic>
      <p:pic>
        <p:nvPicPr>
          <p:cNvPr id="5" name="Picture 4">
            <a:extLst>
              <a:ext uri="{FF2B5EF4-FFF2-40B4-BE49-F238E27FC236}">
                <a16:creationId xmlns:a16="http://schemas.microsoft.com/office/drawing/2014/main" id="{52826C3F-5069-8A00-6809-577AD6553F53}"/>
              </a:ext>
            </a:extLst>
          </p:cNvPr>
          <p:cNvPicPr>
            <a:picLocks noChangeAspect="1"/>
          </p:cNvPicPr>
          <p:nvPr/>
        </p:nvPicPr>
        <p:blipFill>
          <a:blip r:embed="rId5"/>
          <a:srcRect t="77190" r="17624"/>
          <a:stretch/>
        </p:blipFill>
        <p:spPr>
          <a:xfrm>
            <a:off x="7339894" y="1110778"/>
            <a:ext cx="4570453" cy="1359844"/>
          </a:xfrm>
          <a:prstGeom prst="rect">
            <a:avLst/>
          </a:prstGeom>
        </p:spPr>
      </p:pic>
      <p:sp>
        <p:nvSpPr>
          <p:cNvPr id="6" name="Rectangle 5">
            <a:extLst>
              <a:ext uri="{FF2B5EF4-FFF2-40B4-BE49-F238E27FC236}">
                <a16:creationId xmlns:a16="http://schemas.microsoft.com/office/drawing/2014/main" id="{DCF29ADC-9C91-7CF6-BEEE-BF0DBFE6BA7E}"/>
              </a:ext>
            </a:extLst>
          </p:cNvPr>
          <p:cNvSpPr/>
          <p:nvPr/>
        </p:nvSpPr>
        <p:spPr>
          <a:xfrm>
            <a:off x="10287000" y="1828800"/>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9752B3-2050-A79C-C271-C134751CB39D}"/>
              </a:ext>
            </a:extLst>
          </p:cNvPr>
          <p:cNvPicPr>
            <a:picLocks noChangeAspect="1"/>
          </p:cNvPicPr>
          <p:nvPr/>
        </p:nvPicPr>
        <p:blipFill>
          <a:blip r:embed="rId6"/>
          <a:srcRect b="70222"/>
          <a:stretch/>
        </p:blipFill>
        <p:spPr>
          <a:xfrm>
            <a:off x="7377855" y="4267200"/>
            <a:ext cx="4532492" cy="1524000"/>
          </a:xfrm>
          <a:prstGeom prst="rect">
            <a:avLst/>
          </a:prstGeom>
        </p:spPr>
      </p:pic>
      <p:sp>
        <p:nvSpPr>
          <p:cNvPr id="12" name="Rectangle 11">
            <a:extLst>
              <a:ext uri="{FF2B5EF4-FFF2-40B4-BE49-F238E27FC236}">
                <a16:creationId xmlns:a16="http://schemas.microsoft.com/office/drawing/2014/main" id="{39B29A47-63D2-4BCC-09EE-F221E706CFEA}"/>
              </a:ext>
            </a:extLst>
          </p:cNvPr>
          <p:cNvSpPr/>
          <p:nvPr/>
        </p:nvSpPr>
        <p:spPr>
          <a:xfrm>
            <a:off x="9644101" y="5112449"/>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155F36D-AFE5-A759-150F-9DC3132E4261}"/>
              </a:ext>
            </a:extLst>
          </p:cNvPr>
          <p:cNvCxnSpPr/>
          <p:nvPr/>
        </p:nvCxnSpPr>
        <p:spPr>
          <a:xfrm>
            <a:off x="9644101" y="2590800"/>
            <a:ext cx="0" cy="1447800"/>
          </a:xfrm>
          <a:prstGeom prst="straightConnector1">
            <a:avLst/>
          </a:pr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1971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E0B8-8E4E-D34B-5DB4-4A30CCCA16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8A2BC3A-7FB7-0DD6-2A37-18F5D0DBF1E4}"/>
              </a:ext>
            </a:extLst>
          </p:cNvPr>
          <p:cNvSpPr>
            <a:spLocks noGrp="1"/>
          </p:cNvSpPr>
          <p:nvPr>
            <p:ph type="subTitle" idx="1"/>
          </p:nvPr>
        </p:nvSpPr>
        <p:spPr/>
        <p:txBody>
          <a:bodyPr/>
          <a:lstStyle/>
          <a:p>
            <a:endParaRPr lang="en-US"/>
          </a:p>
        </p:txBody>
      </p:sp>
      <p:pic>
        <p:nvPicPr>
          <p:cNvPr id="25" name="Picture 24" descr="A white background with brown spots&#10;&#10;Description automatically generated">
            <a:extLst>
              <a:ext uri="{FF2B5EF4-FFF2-40B4-BE49-F238E27FC236}">
                <a16:creationId xmlns:a16="http://schemas.microsoft.com/office/drawing/2014/main" id="{FE887E8B-5A00-4839-FDFA-8FD3C9FF9F08}"/>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26" name="Flowchart: Connector 25">
            <a:extLst>
              <a:ext uri="{FF2B5EF4-FFF2-40B4-BE49-F238E27FC236}">
                <a16:creationId xmlns:a16="http://schemas.microsoft.com/office/drawing/2014/main" id="{A5074ED5-45E9-B4DC-6A76-B982FF329869}"/>
              </a:ext>
            </a:extLst>
          </p:cNvPr>
          <p:cNvSpPr/>
          <p:nvPr/>
        </p:nvSpPr>
        <p:spPr>
          <a:xfrm>
            <a:off x="5715000" y="4336135"/>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1</a:t>
            </a:r>
          </a:p>
        </p:txBody>
      </p:sp>
      <p:sp>
        <p:nvSpPr>
          <p:cNvPr id="27" name="Flowchart: Connector 26">
            <a:extLst>
              <a:ext uri="{FF2B5EF4-FFF2-40B4-BE49-F238E27FC236}">
                <a16:creationId xmlns:a16="http://schemas.microsoft.com/office/drawing/2014/main" id="{E8F135A1-6BE7-6731-4AEC-AA14335D0A64}"/>
              </a:ext>
            </a:extLst>
          </p:cNvPr>
          <p:cNvSpPr/>
          <p:nvPr/>
        </p:nvSpPr>
        <p:spPr>
          <a:xfrm>
            <a:off x="6477000" y="3252152"/>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2</a:t>
            </a:r>
          </a:p>
        </p:txBody>
      </p:sp>
      <p:sp>
        <p:nvSpPr>
          <p:cNvPr id="28" name="Flowchart: Connector 27">
            <a:extLst>
              <a:ext uri="{FF2B5EF4-FFF2-40B4-BE49-F238E27FC236}">
                <a16:creationId xmlns:a16="http://schemas.microsoft.com/office/drawing/2014/main" id="{8CAACDAE-2FEA-4718-453A-55B73DC14744}"/>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29" name="Flowchart: Connector 28">
            <a:extLst>
              <a:ext uri="{FF2B5EF4-FFF2-40B4-BE49-F238E27FC236}">
                <a16:creationId xmlns:a16="http://schemas.microsoft.com/office/drawing/2014/main" id="{4B8D6BE1-320B-DDD9-850E-EB82AD7774B6}"/>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30" name="Flowchart: Connector 29">
            <a:extLst>
              <a:ext uri="{FF2B5EF4-FFF2-40B4-BE49-F238E27FC236}">
                <a16:creationId xmlns:a16="http://schemas.microsoft.com/office/drawing/2014/main" id="{1622B2A3-147B-B2A4-03D2-A5732A39D6E2}"/>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31" name="TextBox 30">
            <a:extLst>
              <a:ext uri="{FF2B5EF4-FFF2-40B4-BE49-F238E27FC236}">
                <a16:creationId xmlns:a16="http://schemas.microsoft.com/office/drawing/2014/main" id="{08927916-C1D7-6100-FE84-7523D8F926EF}"/>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32" name="Rectangle: Rounded Corners 31">
            <a:extLst>
              <a:ext uri="{FF2B5EF4-FFF2-40B4-BE49-F238E27FC236}">
                <a16:creationId xmlns:a16="http://schemas.microsoft.com/office/drawing/2014/main" id="{29909102-33D7-6313-23BF-16744A0FF29A}"/>
              </a:ext>
            </a:extLst>
          </p:cNvPr>
          <p:cNvSpPr/>
          <p:nvPr/>
        </p:nvSpPr>
        <p:spPr>
          <a:xfrm>
            <a:off x="442383" y="1874633"/>
            <a:ext cx="4724401" cy="3306967"/>
          </a:xfrm>
          <a:prstGeom prst="roundRect">
            <a:avLst/>
          </a:prstGeom>
          <a:solidFill>
            <a:srgbClr val="6418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1878A6E-E7D8-6FEA-8676-77857C37E51C}"/>
              </a:ext>
            </a:extLst>
          </p:cNvPr>
          <p:cNvSpPr txBox="1"/>
          <p:nvPr/>
        </p:nvSpPr>
        <p:spPr>
          <a:xfrm>
            <a:off x="952500" y="2193569"/>
            <a:ext cx="3810000" cy="2677656"/>
          </a:xfrm>
          <a:prstGeom prst="rect">
            <a:avLst/>
          </a:prstGeom>
          <a:noFill/>
        </p:spPr>
        <p:txBody>
          <a:bodyPr wrap="square" rtlCol="0">
            <a:spAutoFit/>
          </a:bodyPr>
          <a:lstStyle/>
          <a:p>
            <a:r>
              <a:rPr lang="en-US" sz="2800" dirty="0">
                <a:solidFill>
                  <a:schemeClr val="bg1"/>
                </a:solidFill>
                <a:latin typeface="Adobe Devanagari"/>
              </a:rPr>
              <a:t>Develop a System for Real-Time Monitoring and Management of Skin Diseases Using AI and Machine Learning Techniques.</a:t>
            </a:r>
          </a:p>
        </p:txBody>
      </p:sp>
      <p:pic>
        <p:nvPicPr>
          <p:cNvPr id="34" name="Picture 33" descr="A person looking at a magnifying glass on a person's face&#10;&#10;Description automatically generated">
            <a:extLst>
              <a:ext uri="{FF2B5EF4-FFF2-40B4-BE49-F238E27FC236}">
                <a16:creationId xmlns:a16="http://schemas.microsoft.com/office/drawing/2014/main" id="{C377A0AB-820F-6234-D0FF-686230433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050141"/>
            <a:ext cx="3608916" cy="240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B6B5E829-500C-FB99-2102-EBFA9E92D58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335028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8E2FD-ABC1-B811-13EF-22472260D4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542738D-337C-D0B2-3323-1A50DE765B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971800" y="-2971801"/>
            <a:ext cx="6248399" cy="12192001"/>
          </a:xfrm>
          <a:prstGeom prst="rect">
            <a:avLst/>
          </a:prstGeom>
          <a:solidFill>
            <a:schemeClr val="lt1">
              <a:hueOff val="0"/>
              <a:satOff val="0"/>
              <a:lumOff val="0"/>
              <a:alpha val="92000"/>
            </a:schemeClr>
          </a:solidFill>
        </p:spPr>
      </p:pic>
      <p:sp>
        <p:nvSpPr>
          <p:cNvPr id="3" name="Content Placeholder 5">
            <a:extLst>
              <a:ext uri="{FF2B5EF4-FFF2-40B4-BE49-F238E27FC236}">
                <a16:creationId xmlns:a16="http://schemas.microsoft.com/office/drawing/2014/main" id="{47181F18-8A05-1BAF-9242-A6F677F4EA9C}"/>
              </a:ext>
            </a:extLst>
          </p:cNvPr>
          <p:cNvSpPr txBox="1">
            <a:spLocks/>
          </p:cNvSpPr>
          <p:nvPr/>
        </p:nvSpPr>
        <p:spPr>
          <a:xfrm>
            <a:off x="609600" y="290873"/>
            <a:ext cx="10972800" cy="61598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b="1" dirty="0">
                <a:latin typeface="Adobe Devanagari"/>
              </a:rPr>
              <a:t>Previous Research Comparison</a:t>
            </a:r>
          </a:p>
        </p:txBody>
      </p:sp>
      <p:sp>
        <p:nvSpPr>
          <p:cNvPr id="4" name="Rectangle: Diagonal Corners Rounded 3">
            <a:extLst>
              <a:ext uri="{FF2B5EF4-FFF2-40B4-BE49-F238E27FC236}">
                <a16:creationId xmlns:a16="http://schemas.microsoft.com/office/drawing/2014/main" id="{F020481B-E21D-2B56-BE30-D3A330AE5981}"/>
              </a:ext>
            </a:extLst>
          </p:cNvPr>
          <p:cNvSpPr/>
          <p:nvPr/>
        </p:nvSpPr>
        <p:spPr>
          <a:xfrm>
            <a:off x="521278"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[1]</a:t>
            </a:r>
          </a:p>
          <a:p>
            <a:pPr algn="ctr"/>
            <a:endParaRPr lang="en-US" sz="1600" b="1" dirty="0">
              <a:solidFill>
                <a:srgbClr val="641800"/>
              </a:solidFill>
              <a:latin typeface="Adobe Devanagari"/>
            </a:endParaRPr>
          </a:p>
          <a:p>
            <a:pPr algn="ctr"/>
            <a:r>
              <a:rPr lang="en-US" sz="1600" dirty="0">
                <a:solidFill>
                  <a:srgbClr val="641800"/>
                </a:solidFill>
                <a:latin typeface="Adobe Devanagari"/>
              </a:rPr>
              <a:t>An SVM classifier showed strong performance in eczema segmentation, achieving an accuracy of 84.43%</a:t>
            </a:r>
          </a:p>
        </p:txBody>
      </p:sp>
      <p:sp>
        <p:nvSpPr>
          <p:cNvPr id="5" name="Rectangle: Diagonal Corners Rounded 4">
            <a:extLst>
              <a:ext uri="{FF2B5EF4-FFF2-40B4-BE49-F238E27FC236}">
                <a16:creationId xmlns:a16="http://schemas.microsoft.com/office/drawing/2014/main" id="{B3690909-4F92-42A4-0AFE-A26ACAEAC683}"/>
              </a:ext>
            </a:extLst>
          </p:cNvPr>
          <p:cNvSpPr/>
          <p:nvPr/>
        </p:nvSpPr>
        <p:spPr>
          <a:xfrm>
            <a:off x="4389582"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[2]</a:t>
            </a:r>
          </a:p>
          <a:p>
            <a:pPr algn="ctr"/>
            <a:endParaRPr lang="en-US" sz="1600" b="1" dirty="0">
              <a:solidFill>
                <a:srgbClr val="641800"/>
              </a:solidFill>
              <a:latin typeface="Adobe Devanagari"/>
            </a:endParaRPr>
          </a:p>
          <a:p>
            <a:pPr algn="ctr"/>
            <a:r>
              <a:rPr lang="en-US" sz="1600" dirty="0">
                <a:solidFill>
                  <a:srgbClr val="641800"/>
                </a:solidFill>
                <a:latin typeface="Adobe Devanagari"/>
              </a:rPr>
              <a:t>The Naïve Bayes Classifier (NBC) was used for classification tasks and achieved an accuracy of 82.77%</a:t>
            </a:r>
          </a:p>
        </p:txBody>
      </p:sp>
      <p:sp>
        <p:nvSpPr>
          <p:cNvPr id="6" name="Rectangle: Diagonal Corners Rounded 5">
            <a:extLst>
              <a:ext uri="{FF2B5EF4-FFF2-40B4-BE49-F238E27FC236}">
                <a16:creationId xmlns:a16="http://schemas.microsoft.com/office/drawing/2014/main" id="{552BB38D-0966-F63A-4AC2-8E46ED7FB02C}"/>
              </a:ext>
            </a:extLst>
          </p:cNvPr>
          <p:cNvSpPr/>
          <p:nvPr/>
        </p:nvSpPr>
        <p:spPr>
          <a:xfrm>
            <a:off x="8257886" y="1135062"/>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[3]</a:t>
            </a:r>
          </a:p>
          <a:p>
            <a:pPr algn="ctr"/>
            <a:endParaRPr lang="en-US" sz="1600" b="1" dirty="0">
              <a:solidFill>
                <a:srgbClr val="641800"/>
              </a:solidFill>
              <a:latin typeface="Adobe Devanagari"/>
            </a:endParaRPr>
          </a:p>
          <a:p>
            <a:pPr algn="ctr"/>
            <a:r>
              <a:rPr lang="en-US" sz="1600" dirty="0">
                <a:solidFill>
                  <a:srgbClr val="641800"/>
                </a:solidFill>
                <a:latin typeface="Adobe Devanagari"/>
              </a:rPr>
              <a:t>The K-Nearest Neighbor (KNN) algorithm achieved 83.53% accuracy in eczema classification</a:t>
            </a:r>
          </a:p>
        </p:txBody>
      </p:sp>
      <p:sp>
        <p:nvSpPr>
          <p:cNvPr id="7" name="Rectangle: Diagonal Corners Rounded 6">
            <a:extLst>
              <a:ext uri="{FF2B5EF4-FFF2-40B4-BE49-F238E27FC236}">
                <a16:creationId xmlns:a16="http://schemas.microsoft.com/office/drawing/2014/main" id="{E40B8D73-9A97-E286-4EAC-754BAA3759A4}"/>
              </a:ext>
            </a:extLst>
          </p:cNvPr>
          <p:cNvSpPr/>
          <p:nvPr/>
        </p:nvSpPr>
        <p:spPr>
          <a:xfrm>
            <a:off x="521278" y="3691730"/>
            <a:ext cx="3429000" cy="2205831"/>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[4]</a:t>
            </a:r>
          </a:p>
          <a:p>
            <a:pPr algn="ctr"/>
            <a:endParaRPr lang="en-US" sz="1600" b="1" dirty="0">
              <a:solidFill>
                <a:srgbClr val="641800"/>
              </a:solidFill>
              <a:latin typeface="Adobe Devanagari"/>
            </a:endParaRPr>
          </a:p>
          <a:p>
            <a:pPr algn="ctr"/>
            <a:r>
              <a:rPr lang="en-US" sz="1600" dirty="0">
                <a:solidFill>
                  <a:srgbClr val="641800"/>
                </a:solidFill>
                <a:latin typeface="Adobe Devanagari"/>
              </a:rPr>
              <a:t>A combination of image processing with GLCM and SVM resulted in an accuracy of 83.33% for detecting eczema types</a:t>
            </a:r>
          </a:p>
        </p:txBody>
      </p:sp>
      <p:sp>
        <p:nvSpPr>
          <p:cNvPr id="8" name="Rectangle: Diagonal Corners Rounded 7">
            <a:extLst>
              <a:ext uri="{FF2B5EF4-FFF2-40B4-BE49-F238E27FC236}">
                <a16:creationId xmlns:a16="http://schemas.microsoft.com/office/drawing/2014/main" id="{545EA36F-439E-393D-F064-2FF4C416E586}"/>
              </a:ext>
            </a:extLst>
          </p:cNvPr>
          <p:cNvSpPr/>
          <p:nvPr/>
        </p:nvSpPr>
        <p:spPr>
          <a:xfrm>
            <a:off x="4381500" y="3687761"/>
            <a:ext cx="3429000" cy="2209800"/>
          </a:xfrm>
          <a:prstGeom prst="round2DiagRect">
            <a:avLst/>
          </a:prstGeom>
          <a:no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641800"/>
                </a:solidFill>
                <a:latin typeface="Adobe Devanagari"/>
              </a:rPr>
              <a:t>Research [5]</a:t>
            </a:r>
          </a:p>
          <a:p>
            <a:pPr algn="ctr"/>
            <a:endParaRPr lang="en-US" sz="1600" b="1" dirty="0">
              <a:solidFill>
                <a:srgbClr val="641800"/>
              </a:solidFill>
              <a:latin typeface="Adobe Devanagari"/>
            </a:endParaRPr>
          </a:p>
          <a:p>
            <a:pPr algn="ctr"/>
            <a:r>
              <a:rPr lang="en-US" sz="1600" dirty="0">
                <a:solidFill>
                  <a:srgbClr val="641800"/>
                </a:solidFill>
                <a:latin typeface="Adobe Devanagari"/>
              </a:rPr>
              <a:t>A U-Net deep learning model used for eczema segmentation achieved 85.16% accuracy, with the green channel giving the best results</a:t>
            </a:r>
          </a:p>
        </p:txBody>
      </p:sp>
      <p:sp>
        <p:nvSpPr>
          <p:cNvPr id="9" name="Rectangle 8">
            <a:extLst>
              <a:ext uri="{FF2B5EF4-FFF2-40B4-BE49-F238E27FC236}">
                <a16:creationId xmlns:a16="http://schemas.microsoft.com/office/drawing/2014/main" id="{50C2C8BA-24F9-68D5-67DC-DE59DF58930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0" name="Rectangle: Diagonal Corners Rounded 9">
            <a:extLst>
              <a:ext uri="{FF2B5EF4-FFF2-40B4-BE49-F238E27FC236}">
                <a16:creationId xmlns:a16="http://schemas.microsoft.com/office/drawing/2014/main" id="{F550D91F-899F-8C7B-1CEA-6BA4FB626A8E}"/>
              </a:ext>
            </a:extLst>
          </p:cNvPr>
          <p:cNvSpPr/>
          <p:nvPr/>
        </p:nvSpPr>
        <p:spPr>
          <a:xfrm>
            <a:off x="8257886" y="3691730"/>
            <a:ext cx="3429000" cy="220583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latin typeface="Adobe Devanagari"/>
              </a:rPr>
              <a:t>DermaScope</a:t>
            </a:r>
            <a:r>
              <a:rPr lang="en-US" sz="1600" b="1" dirty="0">
                <a:latin typeface="Adobe Devanagari"/>
              </a:rPr>
              <a:t> AI</a:t>
            </a:r>
          </a:p>
          <a:p>
            <a:pPr algn="ctr"/>
            <a:endParaRPr lang="en-US" sz="1400" b="1" dirty="0">
              <a:latin typeface="Adobe Devanagari"/>
            </a:endParaRPr>
          </a:p>
          <a:p>
            <a:pPr algn="ctr"/>
            <a:r>
              <a:rPr lang="en-US" sz="1600" dirty="0">
                <a:latin typeface="Adobe Devanagari"/>
              </a:rPr>
              <a:t>A MobileNetV2 model with SE attention and red-lesion enhancement achieved 91% accuracy, offering efficient and reliable eczema detection</a:t>
            </a:r>
          </a:p>
        </p:txBody>
      </p:sp>
    </p:spTree>
    <p:extLst>
      <p:ext uri="{BB962C8B-B14F-4D97-AF65-F5344CB8AC3E}">
        <p14:creationId xmlns:p14="http://schemas.microsoft.com/office/powerpoint/2010/main" val="137971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66288-BD29-3CA7-69A3-CC28936D7C1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D9CCA936-DD23-9336-9058-A16783FCAE1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ADAC1A2-BF9F-15AA-8886-1DFA372981E7}"/>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F67CDCA6-1760-E6AF-1298-5D4FFBC7267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408AB0B7-E195-5C6A-A8C4-B7D707C6765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MobileNetV2</a:t>
            </a:r>
          </a:p>
        </p:txBody>
      </p:sp>
      <p:pic>
        <p:nvPicPr>
          <p:cNvPr id="2" name="Picture 1">
            <a:extLst>
              <a:ext uri="{FF2B5EF4-FFF2-40B4-BE49-F238E27FC236}">
                <a16:creationId xmlns:a16="http://schemas.microsoft.com/office/drawing/2014/main" id="{A1667853-3E21-0739-EFB5-CF961C9488A0}"/>
              </a:ext>
            </a:extLst>
          </p:cNvPr>
          <p:cNvPicPr>
            <a:picLocks noChangeAspect="1"/>
          </p:cNvPicPr>
          <p:nvPr/>
        </p:nvPicPr>
        <p:blipFill>
          <a:blip r:embed="rId3"/>
          <a:stretch>
            <a:fillRect/>
          </a:stretch>
        </p:blipFill>
        <p:spPr>
          <a:xfrm>
            <a:off x="389615" y="2297173"/>
            <a:ext cx="5680219" cy="3155677"/>
          </a:xfrm>
          <a:prstGeom prst="rect">
            <a:avLst/>
          </a:prstGeom>
        </p:spPr>
      </p:pic>
      <p:pic>
        <p:nvPicPr>
          <p:cNvPr id="6" name="Picture 5">
            <a:extLst>
              <a:ext uri="{FF2B5EF4-FFF2-40B4-BE49-F238E27FC236}">
                <a16:creationId xmlns:a16="http://schemas.microsoft.com/office/drawing/2014/main" id="{740F8C02-A58B-A83B-12C6-17ECD550E57C}"/>
              </a:ext>
            </a:extLst>
          </p:cNvPr>
          <p:cNvPicPr>
            <a:picLocks noChangeAspect="1"/>
          </p:cNvPicPr>
          <p:nvPr/>
        </p:nvPicPr>
        <p:blipFill>
          <a:blip r:embed="rId4"/>
          <a:stretch>
            <a:fillRect/>
          </a:stretch>
        </p:blipFill>
        <p:spPr>
          <a:xfrm>
            <a:off x="6207479" y="2297173"/>
            <a:ext cx="5680218" cy="3155677"/>
          </a:xfrm>
          <a:prstGeom prst="rect">
            <a:avLst/>
          </a:prstGeom>
        </p:spPr>
      </p:pic>
    </p:spTree>
    <p:extLst>
      <p:ext uri="{BB962C8B-B14F-4D97-AF65-F5344CB8AC3E}">
        <p14:creationId xmlns:p14="http://schemas.microsoft.com/office/powerpoint/2010/main" val="167407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37BEB6-1B9F-746E-E659-7258C7E11E8B}"/>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7A7EBDC8-6341-D845-73F8-8806F926B6F1}"/>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57F65474-621B-3209-C5BA-7B66239B89E9}"/>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FCC9E641-89A0-58A2-52CC-820E8095894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BA608DE3-69CC-27E2-C3AB-D299DBED2025}"/>
              </a:ext>
            </a:extLst>
          </p:cNvPr>
          <p:cNvSpPr/>
          <p:nvPr/>
        </p:nvSpPr>
        <p:spPr>
          <a:xfrm>
            <a:off x="5069608" y="1337949"/>
            <a:ext cx="6737857" cy="4718286"/>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04BEB5-6076-9E96-16D4-70B8CA913241}"/>
              </a:ext>
            </a:extLst>
          </p:cNvPr>
          <p:cNvSpPr txBox="1"/>
          <p:nvPr/>
        </p:nvSpPr>
        <p:spPr>
          <a:xfrm>
            <a:off x="5302723" y="1607681"/>
            <a:ext cx="633287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lightweight architecture and efficiency, making it ideal for image processing tasks</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Introduced fine-tuning of MobileNetV2 layers, increased dropout, L2 regularization, batch normalization, learning rate scheduling, early stopping, and advanced data augmentation.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Introduced an attention mechanism with a squeeze-and-excite block, class weight handling to address data imbalance, and enhanced monitoring with early stopping, learning rate reduction, and model checkpointing.</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Enhanced robustness with increased data augmentation parameters, L2 regularization for better weight control, a higher dropout rate to prevent overfitting, and fine-tuning from a deeper layer of the MobileNetV2 base.</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Incorporated batch normalization for improved stability, a reduced fully connected layer size for efficiency, an increased dropout rate for enhanced regularization, and a lower learning rate for fine-tuning.</a:t>
            </a:r>
          </a:p>
        </p:txBody>
      </p:sp>
      <p:sp>
        <p:nvSpPr>
          <p:cNvPr id="8" name="Rectangle: Diagonal Corners Rounded 7">
            <a:extLst>
              <a:ext uri="{FF2B5EF4-FFF2-40B4-BE49-F238E27FC236}">
                <a16:creationId xmlns:a16="http://schemas.microsoft.com/office/drawing/2014/main" id="{B82EE74A-119A-99BE-FDB3-9B79FB1F4E94}"/>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MobileNetV2</a:t>
            </a:r>
          </a:p>
        </p:txBody>
      </p:sp>
      <p:pic>
        <p:nvPicPr>
          <p:cNvPr id="6" name="Picture 5">
            <a:extLst>
              <a:ext uri="{FF2B5EF4-FFF2-40B4-BE49-F238E27FC236}">
                <a16:creationId xmlns:a16="http://schemas.microsoft.com/office/drawing/2014/main" id="{7160DAD3-0DA7-41AA-3967-08C1672F9F4A}"/>
              </a:ext>
            </a:extLst>
          </p:cNvPr>
          <p:cNvPicPr>
            <a:picLocks noChangeAspect="1"/>
          </p:cNvPicPr>
          <p:nvPr/>
        </p:nvPicPr>
        <p:blipFill>
          <a:blip r:embed="rId3"/>
          <a:stretch>
            <a:fillRect/>
          </a:stretch>
        </p:blipFill>
        <p:spPr>
          <a:xfrm>
            <a:off x="384535" y="1786309"/>
            <a:ext cx="4300538" cy="4538291"/>
          </a:xfrm>
          <a:prstGeom prst="rect">
            <a:avLst/>
          </a:prstGeom>
        </p:spPr>
      </p:pic>
    </p:spTree>
    <p:extLst>
      <p:ext uri="{BB962C8B-B14F-4D97-AF65-F5344CB8AC3E}">
        <p14:creationId xmlns:p14="http://schemas.microsoft.com/office/powerpoint/2010/main" val="5743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A122F7-27CB-56A2-D633-16BE22EA2F42}"/>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ABD2431E-5F70-D005-9EAA-D6B42D1C322B}"/>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58F9C9A-27F2-7FB8-7560-11BF49614AE1}"/>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4CCFAD93-69A6-6C60-C623-93A78B7A24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F14D33CB-1317-210B-3D85-5DE5F186490E}"/>
              </a:ext>
            </a:extLst>
          </p:cNvPr>
          <p:cNvSpPr/>
          <p:nvPr/>
        </p:nvSpPr>
        <p:spPr>
          <a:xfrm>
            <a:off x="384534" y="1905000"/>
            <a:ext cx="6612072" cy="4160961"/>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EEEDF07-1644-6D8A-86D9-58092AF57A17}"/>
              </a:ext>
            </a:extLst>
          </p:cNvPr>
          <p:cNvSpPr txBox="1"/>
          <p:nvPr/>
        </p:nvSpPr>
        <p:spPr>
          <a:xfrm>
            <a:off x="533400" y="1992258"/>
            <a:ext cx="640080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they can automatically detect important patterns like edges, textures, and shapes.</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Enhanced model incorporating attention mechanisms through Squeeze-and-Excitation (SE) blocks, and batch normalization.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Introduced kernel regularization, moderate dropout, and advanced training callbacks like early stopping, learning rate reduction, and model checkpointing.</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Incorporated improved regularization with an L2 penalty, moderate dropout, and more sophisticated class balancing using dynamic class weights to address imbalance.</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Optimized attention-based feature learning by refining the Squeeze-and-Excitation (SE) blocks, providing enhanced feature recalibration for more precise classification.</a:t>
            </a:r>
          </a:p>
          <a:p>
            <a:endParaRPr lang="en-US" sz="1500" dirty="0">
              <a:solidFill>
                <a:schemeClr val="bg1"/>
              </a:solidFill>
              <a:latin typeface="Adobe Devanagari"/>
            </a:endParaRPr>
          </a:p>
        </p:txBody>
      </p:sp>
      <p:sp>
        <p:nvSpPr>
          <p:cNvPr id="8" name="Rectangle: Diagonal Corners Rounded 7">
            <a:extLst>
              <a:ext uri="{FF2B5EF4-FFF2-40B4-BE49-F238E27FC236}">
                <a16:creationId xmlns:a16="http://schemas.microsoft.com/office/drawing/2014/main" id="{1D4F2137-7395-2578-F7D0-FEB38E3663CA}"/>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6" name="Picture 5">
            <a:extLst>
              <a:ext uri="{FF2B5EF4-FFF2-40B4-BE49-F238E27FC236}">
                <a16:creationId xmlns:a16="http://schemas.microsoft.com/office/drawing/2014/main" id="{F7986B05-9E59-9F16-4E91-AD9B32859D4D}"/>
              </a:ext>
            </a:extLst>
          </p:cNvPr>
          <p:cNvPicPr>
            <a:picLocks noChangeAspect="1"/>
          </p:cNvPicPr>
          <p:nvPr/>
        </p:nvPicPr>
        <p:blipFill>
          <a:blip r:embed="rId3"/>
          <a:stretch>
            <a:fillRect/>
          </a:stretch>
        </p:blipFill>
        <p:spPr>
          <a:xfrm>
            <a:off x="7315200" y="1106904"/>
            <a:ext cx="4492265" cy="4971866"/>
          </a:xfrm>
          <a:prstGeom prst="rect">
            <a:avLst/>
          </a:prstGeom>
        </p:spPr>
      </p:pic>
    </p:spTree>
    <p:extLst>
      <p:ext uri="{BB962C8B-B14F-4D97-AF65-F5344CB8AC3E}">
        <p14:creationId xmlns:p14="http://schemas.microsoft.com/office/powerpoint/2010/main" val="51753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B44280-5151-BEEB-93A7-8F763719B12E}"/>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241EFCC0-AA09-B7DD-5C1B-017758CE1BD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DE8ADBCC-F4C7-5C14-37C1-5E7E3FBE452A}"/>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971DC1AC-AE3E-BE75-3317-3C46CF6423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5CBACEC1-09B5-D13A-5A98-3E2FDE950EE5}"/>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4098" name="Picture 2">
            <a:extLst>
              <a:ext uri="{FF2B5EF4-FFF2-40B4-BE49-F238E27FC236}">
                <a16:creationId xmlns:a16="http://schemas.microsoft.com/office/drawing/2014/main" id="{AADD4546-2309-B33F-288C-B77CBE04F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120" y="1901400"/>
            <a:ext cx="8112994" cy="427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7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385FAA-F6FD-99C5-86B2-2875DE9398A0}"/>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E24FC1DF-01FE-E89E-1D84-B8F38507FD78}"/>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0C165C2-2A8B-72BD-42EA-E5628C023C9C}"/>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969B607A-C1D9-3298-B56F-692887FCEF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FF76BD02-54FA-BC31-64EE-D24B6A51FB0F}"/>
              </a:ext>
            </a:extLst>
          </p:cNvPr>
          <p:cNvSpPr/>
          <p:nvPr/>
        </p:nvSpPr>
        <p:spPr>
          <a:xfrm>
            <a:off x="613134" y="1905000"/>
            <a:ext cx="5635266" cy="4160961"/>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0A66E0-68CE-2030-AA3E-C687553A4CE3}"/>
              </a:ext>
            </a:extLst>
          </p:cNvPr>
          <p:cNvSpPr txBox="1"/>
          <p:nvPr/>
        </p:nvSpPr>
        <p:spPr>
          <a:xfrm>
            <a:off x="862506" y="2049477"/>
            <a:ext cx="5385894" cy="4016484"/>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Adobe Devanagari"/>
              </a:rPr>
              <a:t>Used because of its ability to handle deep architectures efficiently, extracting rich and detailed features for accurate image classification.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Leveraged ResNet50 as a feature extractor combined with a custom attention mechanism for enhanced focus on relevant features.</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Optimized transfer learning with selective layer freezing in ResNet50, dynamic adjustment of training steps, and refined fine-tuning with a lower learning rate.</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Incorporated enhanced data augmentation with brightness variations, increased dropout and regularization, class weight balancing to address dataset imbalances, and advanced training with early stopping and dynamic learning rate adjustment.</a:t>
            </a:r>
          </a:p>
        </p:txBody>
      </p:sp>
      <p:sp>
        <p:nvSpPr>
          <p:cNvPr id="8" name="Rectangle: Diagonal Corners Rounded 7">
            <a:extLst>
              <a:ext uri="{FF2B5EF4-FFF2-40B4-BE49-F238E27FC236}">
                <a16:creationId xmlns:a16="http://schemas.microsoft.com/office/drawing/2014/main" id="{C1A83EF5-BB5B-DE87-10A5-27F1A54EAA51}"/>
              </a:ext>
            </a:extLst>
          </p:cNvPr>
          <p:cNvSpPr/>
          <p:nvPr/>
        </p:nvSpPr>
        <p:spPr>
          <a:xfrm>
            <a:off x="6131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9" name="Picture 8">
            <a:extLst>
              <a:ext uri="{FF2B5EF4-FFF2-40B4-BE49-F238E27FC236}">
                <a16:creationId xmlns:a16="http://schemas.microsoft.com/office/drawing/2014/main" id="{D68EE85C-EC43-1C1A-2D6C-D697A36DA615}"/>
              </a:ext>
            </a:extLst>
          </p:cNvPr>
          <p:cNvPicPr>
            <a:picLocks noChangeAspect="1"/>
          </p:cNvPicPr>
          <p:nvPr/>
        </p:nvPicPr>
        <p:blipFill>
          <a:blip r:embed="rId3"/>
          <a:srcRect b="77023"/>
          <a:stretch/>
        </p:blipFill>
        <p:spPr>
          <a:xfrm>
            <a:off x="6781800" y="4880530"/>
            <a:ext cx="4605771" cy="1127606"/>
          </a:xfrm>
          <a:prstGeom prst="rect">
            <a:avLst/>
          </a:prstGeom>
        </p:spPr>
      </p:pic>
      <p:pic>
        <p:nvPicPr>
          <p:cNvPr id="5122" name="Picture 2">
            <a:extLst>
              <a:ext uri="{FF2B5EF4-FFF2-40B4-BE49-F238E27FC236}">
                <a16:creationId xmlns:a16="http://schemas.microsoft.com/office/drawing/2014/main" id="{1F087A9B-8ED1-B47C-6918-8624D71D2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099623"/>
            <a:ext cx="4286492" cy="361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12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CE981B-E22D-0AF0-0258-2457A801BA26}"/>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FD992631-1FBE-7855-BDD7-4138D8E6EA1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9BB07BA9-70AF-E247-25A2-96AABADE6183}"/>
              </a:ext>
            </a:extLst>
          </p:cNvPr>
          <p:cNvSpPr>
            <a:spLocks noGrp="1"/>
          </p:cNvSpPr>
          <p:nvPr>
            <p:ph type="title"/>
          </p:nvPr>
        </p:nvSpPr>
        <p:spPr>
          <a:xfrm>
            <a:off x="198617" y="238325"/>
            <a:ext cx="11684000" cy="861298"/>
          </a:xfrm>
        </p:spPr>
        <p:txBody>
          <a:bodyPr>
            <a:normAutofit/>
          </a:bodyPr>
          <a:lstStyle/>
          <a:p>
            <a:r>
              <a:rPr lang="en-US" sz="3600" b="1" dirty="0"/>
              <a:t>Model Implementation for Eczema Detection</a:t>
            </a:r>
          </a:p>
        </p:txBody>
      </p:sp>
      <p:sp>
        <p:nvSpPr>
          <p:cNvPr id="4" name="Rectangle 3">
            <a:extLst>
              <a:ext uri="{FF2B5EF4-FFF2-40B4-BE49-F238E27FC236}">
                <a16:creationId xmlns:a16="http://schemas.microsoft.com/office/drawing/2014/main" id="{CD5331DF-CCD9-F462-4CEA-592979D3B81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28D43BE1-DAE1-8416-9C97-F1BE7ECB0C6D}"/>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6146" name="Picture 2">
            <a:extLst>
              <a:ext uri="{FF2B5EF4-FFF2-40B4-BE49-F238E27FC236}">
                <a16:creationId xmlns:a16="http://schemas.microsoft.com/office/drawing/2014/main" id="{C4B67A4C-2B78-0898-EE83-9748C3B08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07" y="2112368"/>
            <a:ext cx="4681538" cy="375679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B0087BB-AA94-25FB-397B-FAC12EA25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644" y="2112368"/>
            <a:ext cx="4755849" cy="375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B13B-22DE-646F-0FC8-3DF7106FE4D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63D1C740-E6D8-93D3-E87A-37DC58DCD5AA}"/>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D6CF8F8-D0B6-E141-3290-8944153060AA}"/>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60B21887-34F5-A5DD-17D3-335306DC0C9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9" name="Table 8">
            <a:extLst>
              <a:ext uri="{FF2B5EF4-FFF2-40B4-BE49-F238E27FC236}">
                <a16:creationId xmlns:a16="http://schemas.microsoft.com/office/drawing/2014/main" id="{B371E9DB-E6AD-9A6C-7A26-D5660E0C6BAF}"/>
              </a:ext>
            </a:extLst>
          </p:cNvPr>
          <p:cNvGraphicFramePr>
            <a:graphicFrameLocks noGrp="1"/>
          </p:cNvGraphicFramePr>
          <p:nvPr>
            <p:extLst>
              <p:ext uri="{D42A27DB-BD31-4B8C-83A1-F6EECF244321}">
                <p14:modId xmlns:p14="http://schemas.microsoft.com/office/powerpoint/2010/main" val="2200608859"/>
              </p:ext>
            </p:extLst>
          </p:nvPr>
        </p:nvGraphicFramePr>
        <p:xfrm>
          <a:off x="381000" y="1225636"/>
          <a:ext cx="11430000" cy="4899060"/>
        </p:xfrm>
        <a:graphic>
          <a:graphicData uri="http://schemas.openxmlformats.org/drawingml/2006/table">
            <a:tbl>
              <a:tblPr firstRow="1" bandRow="1">
                <a:tableStyleId>{073A0DAA-6AF3-43AB-8588-CEC1D06C72B9}</a:tableStyleId>
              </a:tblPr>
              <a:tblGrid>
                <a:gridCol w="1600200">
                  <a:extLst>
                    <a:ext uri="{9D8B030D-6E8A-4147-A177-3AD203B41FA5}">
                      <a16:colId xmlns:a16="http://schemas.microsoft.com/office/drawing/2014/main" val="696125484"/>
                    </a:ext>
                  </a:extLst>
                </a:gridCol>
                <a:gridCol w="3200400">
                  <a:extLst>
                    <a:ext uri="{9D8B030D-6E8A-4147-A177-3AD203B41FA5}">
                      <a16:colId xmlns:a16="http://schemas.microsoft.com/office/drawing/2014/main" val="2674909843"/>
                    </a:ext>
                  </a:extLst>
                </a:gridCol>
                <a:gridCol w="3352800">
                  <a:extLst>
                    <a:ext uri="{9D8B030D-6E8A-4147-A177-3AD203B41FA5}">
                      <a16:colId xmlns:a16="http://schemas.microsoft.com/office/drawing/2014/main" val="1242395879"/>
                    </a:ext>
                  </a:extLst>
                </a:gridCol>
                <a:gridCol w="3276600">
                  <a:extLst>
                    <a:ext uri="{9D8B030D-6E8A-4147-A177-3AD203B41FA5}">
                      <a16:colId xmlns:a16="http://schemas.microsoft.com/office/drawing/2014/main" val="1186637928"/>
                    </a:ext>
                  </a:extLst>
                </a:gridCol>
              </a:tblGrid>
              <a:tr h="540420">
                <a:tc>
                  <a:txBody>
                    <a:bodyPr/>
                    <a:lstStyle/>
                    <a:p>
                      <a:pPr algn="ctr"/>
                      <a:r>
                        <a:rPr lang="en-US" dirty="0">
                          <a:latin typeface="Adobe Devanagari"/>
                        </a:rPr>
                        <a:t>Feature</a:t>
                      </a:r>
                    </a:p>
                  </a:txBody>
                  <a:tcPr>
                    <a:solidFill>
                      <a:srgbClr val="641800"/>
                    </a:solidFill>
                  </a:tcPr>
                </a:tc>
                <a:tc>
                  <a:txBody>
                    <a:bodyPr/>
                    <a:lstStyle/>
                    <a:p>
                      <a:pPr algn="ctr"/>
                      <a:r>
                        <a:rPr lang="en-US" dirty="0">
                          <a:latin typeface="Adobe Devanagari"/>
                        </a:rPr>
                        <a:t>EfficientNetB0</a:t>
                      </a:r>
                    </a:p>
                  </a:txBody>
                  <a:tcPr>
                    <a:solidFill>
                      <a:srgbClr val="641800"/>
                    </a:solidFill>
                  </a:tcPr>
                </a:tc>
                <a:tc>
                  <a:txBody>
                    <a:bodyPr/>
                    <a:lstStyle/>
                    <a:p>
                      <a:pPr algn="ctr"/>
                      <a:r>
                        <a:rPr lang="en-US" dirty="0">
                          <a:latin typeface="Adobe Devanagari"/>
                        </a:rPr>
                        <a:t>CNN</a:t>
                      </a:r>
                    </a:p>
                  </a:txBody>
                  <a:tcPr>
                    <a:solidFill>
                      <a:srgbClr val="641800"/>
                    </a:solidFill>
                  </a:tcPr>
                </a:tc>
                <a:tc>
                  <a:txBody>
                    <a:bodyPr/>
                    <a:lstStyle/>
                    <a:p>
                      <a:pPr algn="ctr"/>
                      <a:r>
                        <a:rPr lang="en-US" dirty="0">
                          <a:latin typeface="Adobe Devanagari"/>
                        </a:rPr>
                        <a:t>ResNet50</a:t>
                      </a:r>
                    </a:p>
                  </a:txBody>
                  <a:tcPr>
                    <a:solidFill>
                      <a:srgbClr val="641800"/>
                    </a:solidFill>
                  </a:tcPr>
                </a:tc>
                <a:extLst>
                  <a:ext uri="{0D108BD9-81ED-4DB2-BD59-A6C34878D82A}">
                    <a16:rowId xmlns:a16="http://schemas.microsoft.com/office/drawing/2014/main" val="3699347469"/>
                  </a:ext>
                </a:extLst>
              </a:tr>
              <a:tr h="876488">
                <a:tc>
                  <a:txBody>
                    <a:bodyPr/>
                    <a:lstStyle/>
                    <a:p>
                      <a:r>
                        <a:rPr lang="en-US" sz="1600" dirty="0">
                          <a:latin typeface="Adobe Devanagari"/>
                        </a:rPr>
                        <a:t>Architecture</a:t>
                      </a:r>
                    </a:p>
                  </a:txBody>
                  <a:tcPr>
                    <a:solidFill>
                      <a:srgbClr val="DFC4A7"/>
                    </a:solidFill>
                  </a:tcPr>
                </a:tc>
                <a:tc>
                  <a:txBody>
                    <a:bodyPr/>
                    <a:lstStyle/>
                    <a:p>
                      <a:r>
                        <a:rPr lang="en-US" sz="1600" dirty="0">
                          <a:latin typeface="Adobe Devanagari"/>
                        </a:rPr>
                        <a:t>Optimized design combining high accuracy with low resource usage; simplified structure with GAP and FC layers</a:t>
                      </a:r>
                    </a:p>
                  </a:txBody>
                  <a:tcPr>
                    <a:solidFill>
                      <a:srgbClr val="DFC4A7"/>
                    </a:solidFill>
                  </a:tcPr>
                </a:tc>
                <a:tc>
                  <a:txBody>
                    <a:bodyPr/>
                    <a:lstStyle/>
                    <a:p>
                      <a:r>
                        <a:rPr lang="en-US" sz="1600" dirty="0">
                          <a:latin typeface="Adobe Devanagari"/>
                        </a:rPr>
                        <a:t>Specialized convolutional layers designed to capture skin patterns for severity classification</a:t>
                      </a:r>
                    </a:p>
                  </a:txBody>
                  <a:tcPr>
                    <a:solidFill>
                      <a:srgbClr val="DFC4A7"/>
                    </a:solidFill>
                  </a:tcPr>
                </a:tc>
                <a:tc>
                  <a:txBody>
                    <a:bodyPr/>
                    <a:lstStyle/>
                    <a:p>
                      <a:r>
                        <a:rPr lang="en-US" sz="1600" dirty="0">
                          <a:latin typeface="Adobe Devanagari"/>
                        </a:rPr>
                        <a:t>Deep architecture with detailed feature extraction for enhanced accuracy</a:t>
                      </a:r>
                    </a:p>
                  </a:txBody>
                  <a:tcPr>
                    <a:solidFill>
                      <a:srgbClr val="DFC4A7"/>
                    </a:solidFill>
                  </a:tcPr>
                </a:tc>
                <a:extLst>
                  <a:ext uri="{0D108BD9-81ED-4DB2-BD59-A6C34878D82A}">
                    <a16:rowId xmlns:a16="http://schemas.microsoft.com/office/drawing/2014/main" val="2307467135"/>
                  </a:ext>
                </a:extLst>
              </a:tr>
              <a:tr h="540420">
                <a:tc>
                  <a:txBody>
                    <a:bodyPr/>
                    <a:lstStyle/>
                    <a:p>
                      <a:r>
                        <a:rPr lang="en-US" sz="1600" dirty="0">
                          <a:latin typeface="Adobe Devanagari"/>
                        </a:rPr>
                        <a:t>Training enhancements</a:t>
                      </a:r>
                    </a:p>
                  </a:txBody>
                  <a:tcPr>
                    <a:solidFill>
                      <a:srgbClr val="FDE7D4"/>
                    </a:solidFill>
                  </a:tcPr>
                </a:tc>
                <a:tc>
                  <a:txBody>
                    <a:bodyPr/>
                    <a:lstStyle/>
                    <a:p>
                      <a:r>
                        <a:rPr lang="en-US" sz="1600" dirty="0">
                          <a:latin typeface="Adobe Devanagari"/>
                        </a:rPr>
                        <a:t>Adaptive learning rate with warm-up cosine decay; enhanced stability with fine-tuning</a:t>
                      </a:r>
                    </a:p>
                  </a:txBody>
                  <a:tcPr>
                    <a:solidFill>
                      <a:srgbClr val="FDE7D4"/>
                    </a:solidFill>
                  </a:tcPr>
                </a:tc>
                <a:tc>
                  <a:txBody>
                    <a:bodyPr/>
                    <a:lstStyle/>
                    <a:p>
                      <a:r>
                        <a:rPr lang="en-US" sz="1600" dirty="0">
                          <a:latin typeface="Adobe Devanagari"/>
                        </a:rPr>
                        <a:t>Early stopping and model checkpointing to prevent overfitting</a:t>
                      </a:r>
                    </a:p>
                  </a:txBody>
                  <a:tcPr>
                    <a:solidFill>
                      <a:srgbClr val="FDE7D4"/>
                    </a:solidFill>
                  </a:tcPr>
                </a:tc>
                <a:tc>
                  <a:txBody>
                    <a:bodyPr/>
                    <a:lstStyle/>
                    <a:p>
                      <a:r>
                        <a:rPr lang="en-US" sz="1600" dirty="0">
                          <a:latin typeface="Adobe Devanagari"/>
                        </a:rPr>
                        <a:t>Fine-tuned ResNet50 backbone with </a:t>
                      </a:r>
                      <a:r>
                        <a:rPr lang="en-US" sz="1600" dirty="0" err="1">
                          <a:latin typeface="Adobe Devanagari"/>
                        </a:rPr>
                        <a:t>AdamW</a:t>
                      </a:r>
                      <a:r>
                        <a:rPr lang="en-US" sz="1600" dirty="0">
                          <a:latin typeface="Adobe Devanagari"/>
                        </a:rPr>
                        <a:t> optimizer for improved convergence</a:t>
                      </a:r>
                    </a:p>
                  </a:txBody>
                  <a:tcPr>
                    <a:solidFill>
                      <a:srgbClr val="FDE7D4"/>
                    </a:solidFill>
                  </a:tcPr>
                </a:tc>
                <a:extLst>
                  <a:ext uri="{0D108BD9-81ED-4DB2-BD59-A6C34878D82A}">
                    <a16:rowId xmlns:a16="http://schemas.microsoft.com/office/drawing/2014/main" val="2565097523"/>
                  </a:ext>
                </a:extLst>
              </a:tr>
              <a:tr h="540420">
                <a:tc>
                  <a:txBody>
                    <a:bodyPr/>
                    <a:lstStyle/>
                    <a:p>
                      <a:r>
                        <a:rPr lang="en-US" sz="1600" dirty="0">
                          <a:latin typeface="Adobe Devanagari"/>
                        </a:rPr>
                        <a:t>Accuracy</a:t>
                      </a:r>
                    </a:p>
                  </a:txBody>
                  <a:tcPr>
                    <a:solidFill>
                      <a:srgbClr val="DFC4A7"/>
                    </a:solidFill>
                  </a:tcPr>
                </a:tc>
                <a:tc>
                  <a:txBody>
                    <a:bodyPr/>
                    <a:lstStyle/>
                    <a:p>
                      <a:r>
                        <a:rPr lang="en-US" sz="1600" b="1" dirty="0">
                          <a:solidFill>
                            <a:srgbClr val="FF0000"/>
                          </a:solidFill>
                          <a:latin typeface="Adobe Devanagari"/>
                        </a:rPr>
                        <a:t>83% </a:t>
                      </a:r>
                      <a:r>
                        <a:rPr lang="en-US" sz="1600" dirty="0">
                          <a:latin typeface="Adobe Devanagari"/>
                        </a:rPr>
                        <a:t>— Strong performance across all severity levels</a:t>
                      </a:r>
                    </a:p>
                  </a:txBody>
                  <a:tcPr>
                    <a:solidFill>
                      <a:srgbClr val="DFC4A7"/>
                    </a:solidFill>
                  </a:tcPr>
                </a:tc>
                <a:tc>
                  <a:txBody>
                    <a:bodyPr/>
                    <a:lstStyle/>
                    <a:p>
                      <a:r>
                        <a:rPr lang="en-US" sz="1600" dirty="0">
                          <a:latin typeface="Adobe Devanagari"/>
                        </a:rPr>
                        <a:t>63% — Poor performance and struggles with rare severe cases</a:t>
                      </a:r>
                    </a:p>
                  </a:txBody>
                  <a:tcPr>
                    <a:solidFill>
                      <a:srgbClr val="DFC4A7"/>
                    </a:solidFill>
                  </a:tcPr>
                </a:tc>
                <a:tc>
                  <a:txBody>
                    <a:bodyPr/>
                    <a:lstStyle/>
                    <a:p>
                      <a:r>
                        <a:rPr lang="en-US" sz="1600" dirty="0">
                          <a:latin typeface="Adobe Devanagari"/>
                        </a:rPr>
                        <a:t>68% — Slightly better performance but struggles with distinguishing mild and moderate cases</a:t>
                      </a:r>
                    </a:p>
                  </a:txBody>
                  <a:tcPr>
                    <a:solidFill>
                      <a:srgbClr val="DFC4A7"/>
                    </a:solidFill>
                  </a:tcPr>
                </a:tc>
                <a:extLst>
                  <a:ext uri="{0D108BD9-81ED-4DB2-BD59-A6C34878D82A}">
                    <a16:rowId xmlns:a16="http://schemas.microsoft.com/office/drawing/2014/main" val="2170644636"/>
                  </a:ext>
                </a:extLst>
              </a:tr>
              <a:tr h="540420">
                <a:tc>
                  <a:txBody>
                    <a:bodyPr/>
                    <a:lstStyle/>
                    <a:p>
                      <a:r>
                        <a:rPr lang="en-US" sz="1600" dirty="0">
                          <a:latin typeface="Adobe Devanagari"/>
                        </a:rPr>
                        <a:t>Precision (Class 0/1)</a:t>
                      </a:r>
                    </a:p>
                  </a:txBody>
                  <a:tcPr>
                    <a:solidFill>
                      <a:srgbClr val="FDE7D4"/>
                    </a:solidFill>
                  </a:tcPr>
                </a:tc>
                <a:tc>
                  <a:txBody>
                    <a:bodyPr/>
                    <a:lstStyle/>
                    <a:p>
                      <a:r>
                        <a:rPr lang="en-US" sz="1600" dirty="0">
                          <a:latin typeface="Adobe Devanagari"/>
                        </a:rPr>
                        <a:t>0.94 / 0.57 / 0.70 — Reliable for mild and severe cases but moderate cases show reduced precision</a:t>
                      </a:r>
                    </a:p>
                  </a:txBody>
                  <a:tcPr>
                    <a:solidFill>
                      <a:srgbClr val="FDE7D4"/>
                    </a:solidFill>
                  </a:tcPr>
                </a:tc>
                <a:tc>
                  <a:txBody>
                    <a:bodyPr/>
                    <a:lstStyle/>
                    <a:p>
                      <a:r>
                        <a:rPr lang="en-US" sz="1600" dirty="0">
                          <a:latin typeface="Adobe Devanagari"/>
                        </a:rPr>
                        <a:t>0.63 / 0.00 / 0.00 — Struggles significantly with moderate and severe cases</a:t>
                      </a:r>
                    </a:p>
                  </a:txBody>
                  <a:tcPr>
                    <a:solidFill>
                      <a:srgbClr val="FDE7D4"/>
                    </a:solidFill>
                  </a:tcPr>
                </a:tc>
                <a:tc>
                  <a:txBody>
                    <a:bodyPr/>
                    <a:lstStyle/>
                    <a:p>
                      <a:r>
                        <a:rPr lang="en-US" sz="1600" dirty="0">
                          <a:latin typeface="Adobe Devanagari"/>
                        </a:rPr>
                        <a:t>0.75 / 0.50 / 0.54 — Improved precision across all classes</a:t>
                      </a:r>
                    </a:p>
                  </a:txBody>
                  <a:tcPr>
                    <a:solidFill>
                      <a:srgbClr val="FDE7D4"/>
                    </a:solidFill>
                  </a:tcPr>
                </a:tc>
                <a:extLst>
                  <a:ext uri="{0D108BD9-81ED-4DB2-BD59-A6C34878D82A}">
                    <a16:rowId xmlns:a16="http://schemas.microsoft.com/office/drawing/2014/main" val="1188851085"/>
                  </a:ext>
                </a:extLst>
              </a:tr>
              <a:tr h="540420">
                <a:tc>
                  <a:txBody>
                    <a:bodyPr/>
                    <a:lstStyle/>
                    <a:p>
                      <a:r>
                        <a:rPr lang="en-US" sz="1600" dirty="0">
                          <a:latin typeface="Adobe Devanagari"/>
                        </a:rPr>
                        <a:t>Recall (Class 0/1)</a:t>
                      </a:r>
                    </a:p>
                  </a:txBody>
                  <a:tcPr>
                    <a:solidFill>
                      <a:srgbClr val="DFC4A7"/>
                    </a:solidFill>
                  </a:tcPr>
                </a:tc>
                <a:tc>
                  <a:txBody>
                    <a:bodyPr/>
                    <a:lstStyle/>
                    <a:p>
                      <a:r>
                        <a:rPr lang="en-US" sz="1600" dirty="0">
                          <a:latin typeface="Adobe Devanagari"/>
                        </a:rPr>
                        <a:t>0.88 / 0.67 / 0.74 — Strong sensitivity across all severity levels</a:t>
                      </a:r>
                    </a:p>
                  </a:txBody>
                  <a:tcPr>
                    <a:solidFill>
                      <a:srgbClr val="DFC4A7"/>
                    </a:solidFill>
                  </a:tcPr>
                </a:tc>
                <a:tc>
                  <a:txBody>
                    <a:bodyPr/>
                    <a:lstStyle/>
                    <a:p>
                      <a:r>
                        <a:rPr lang="en-US" sz="1600" dirty="0">
                          <a:latin typeface="Adobe Devanagari"/>
                        </a:rPr>
                        <a:t>1.00 / 0.00 / 0.00 — Overfits on mild cases but fails on moderate and severe</a:t>
                      </a:r>
                    </a:p>
                  </a:txBody>
                  <a:tcPr>
                    <a:solidFill>
                      <a:srgbClr val="DFC4A7"/>
                    </a:solidFill>
                  </a:tcPr>
                </a:tc>
                <a:tc>
                  <a:txBody>
                    <a:bodyPr/>
                    <a:lstStyle/>
                    <a:p>
                      <a:r>
                        <a:rPr lang="en-US" sz="1600" dirty="0">
                          <a:latin typeface="Adobe Devanagari"/>
                        </a:rPr>
                        <a:t>0.85 / 0.42 / 0.37 — Balanced but still lacks strong sensitivity for severe cases</a:t>
                      </a:r>
                    </a:p>
                  </a:txBody>
                  <a:tcPr>
                    <a:solidFill>
                      <a:srgbClr val="DFC4A7"/>
                    </a:solidFill>
                  </a:tcPr>
                </a:tc>
                <a:extLst>
                  <a:ext uri="{0D108BD9-81ED-4DB2-BD59-A6C34878D82A}">
                    <a16:rowId xmlns:a16="http://schemas.microsoft.com/office/drawing/2014/main" val="183809226"/>
                  </a:ext>
                </a:extLst>
              </a:tr>
            </a:tbl>
          </a:graphicData>
        </a:graphic>
      </p:graphicFrame>
    </p:spTree>
    <p:extLst>
      <p:ext uri="{BB962C8B-B14F-4D97-AF65-F5344CB8AC3E}">
        <p14:creationId xmlns:p14="http://schemas.microsoft.com/office/powerpoint/2010/main" val="237630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F74E-638B-1577-BC5D-4CB482C56DC5}"/>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28C6A1FA-78B9-2261-7EF3-BB854614C0A6}"/>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58BC7E3-C57F-E89C-A573-E186A18A6BDB}"/>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C11A856A-8E61-4497-2B53-26F79F5A1D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graphicFrame>
        <p:nvGraphicFramePr>
          <p:cNvPr id="2" name="Diagram 1">
            <a:extLst>
              <a:ext uri="{FF2B5EF4-FFF2-40B4-BE49-F238E27FC236}">
                <a16:creationId xmlns:a16="http://schemas.microsoft.com/office/drawing/2014/main" id="{E00805A8-72DD-DDF0-B5EC-180D587E66BC}"/>
              </a:ext>
            </a:extLst>
          </p:cNvPr>
          <p:cNvGraphicFramePr/>
          <p:nvPr>
            <p:extLst>
              <p:ext uri="{D42A27DB-BD31-4B8C-83A1-F6EECF244321}">
                <p14:modId xmlns:p14="http://schemas.microsoft.com/office/powerpoint/2010/main" val="3989949268"/>
              </p:ext>
            </p:extLst>
          </p:nvPr>
        </p:nvGraphicFramePr>
        <p:xfrm>
          <a:off x="198617" y="1136926"/>
          <a:ext cx="7192783" cy="48434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6D25ACF6-F4F6-CA0F-B347-5BAB101BD929}"/>
              </a:ext>
            </a:extLst>
          </p:cNvPr>
          <p:cNvPicPr>
            <a:picLocks noChangeAspect="1"/>
          </p:cNvPicPr>
          <p:nvPr/>
        </p:nvPicPr>
        <p:blipFill>
          <a:blip r:embed="rId9"/>
          <a:stretch>
            <a:fillRect/>
          </a:stretch>
        </p:blipFill>
        <p:spPr>
          <a:xfrm>
            <a:off x="7086600" y="1172377"/>
            <a:ext cx="4446269" cy="4980114"/>
          </a:xfrm>
          <a:prstGeom prst="rect">
            <a:avLst/>
          </a:prstGeom>
        </p:spPr>
      </p:pic>
      <p:sp>
        <p:nvSpPr>
          <p:cNvPr id="8" name="Rectangle 7">
            <a:extLst>
              <a:ext uri="{FF2B5EF4-FFF2-40B4-BE49-F238E27FC236}">
                <a16:creationId xmlns:a16="http://schemas.microsoft.com/office/drawing/2014/main" id="{AFEE71D0-4942-21D3-0C0B-9F02E753767E}"/>
              </a:ext>
            </a:extLst>
          </p:cNvPr>
          <p:cNvSpPr/>
          <p:nvPr/>
        </p:nvSpPr>
        <p:spPr>
          <a:xfrm>
            <a:off x="8991600" y="1971105"/>
            <a:ext cx="547786" cy="2386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7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B1705-2138-90F4-C153-5513D986888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33D9A553-AB65-05B9-A759-741D072EEED5}"/>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123F3D5A-A4E8-1317-CA91-EAEB0FC615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B91DA502-BDC2-676C-9551-B9554157D3BA}"/>
              </a:ext>
            </a:extLst>
          </p:cNvPr>
          <p:cNvSpPr/>
          <p:nvPr/>
        </p:nvSpPr>
        <p:spPr>
          <a:xfrm>
            <a:off x="384535" y="533400"/>
            <a:ext cx="4873265" cy="3837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dobe Devanagari"/>
              </a:rPr>
              <a:t>Integration of the Attention Mechanism</a:t>
            </a:r>
          </a:p>
        </p:txBody>
      </p:sp>
      <p:pic>
        <p:nvPicPr>
          <p:cNvPr id="6" name="Picture 5">
            <a:extLst>
              <a:ext uri="{FF2B5EF4-FFF2-40B4-BE49-F238E27FC236}">
                <a16:creationId xmlns:a16="http://schemas.microsoft.com/office/drawing/2014/main" id="{5D853845-403A-187A-E557-86A2164D7319}"/>
              </a:ext>
            </a:extLst>
          </p:cNvPr>
          <p:cNvPicPr>
            <a:picLocks noChangeAspect="1"/>
          </p:cNvPicPr>
          <p:nvPr/>
        </p:nvPicPr>
        <p:blipFill>
          <a:blip r:embed="rId3"/>
          <a:stretch>
            <a:fillRect/>
          </a:stretch>
        </p:blipFill>
        <p:spPr>
          <a:xfrm>
            <a:off x="6826833" y="791087"/>
            <a:ext cx="4800600" cy="5376988"/>
          </a:xfrm>
          <a:prstGeom prst="rect">
            <a:avLst/>
          </a:prstGeom>
        </p:spPr>
      </p:pic>
      <p:sp>
        <p:nvSpPr>
          <p:cNvPr id="11" name="Rectangle 10">
            <a:extLst>
              <a:ext uri="{FF2B5EF4-FFF2-40B4-BE49-F238E27FC236}">
                <a16:creationId xmlns:a16="http://schemas.microsoft.com/office/drawing/2014/main" id="{E9792364-282F-4ACF-9DCF-E54C852282B1}"/>
              </a:ext>
            </a:extLst>
          </p:cNvPr>
          <p:cNvSpPr/>
          <p:nvPr/>
        </p:nvSpPr>
        <p:spPr>
          <a:xfrm>
            <a:off x="8793647" y="1666015"/>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09FAAB-4352-92CF-874B-0A05E72472E7}"/>
              </a:ext>
            </a:extLst>
          </p:cNvPr>
          <p:cNvPicPr>
            <a:picLocks noChangeAspect="1"/>
          </p:cNvPicPr>
          <p:nvPr/>
        </p:nvPicPr>
        <p:blipFill>
          <a:blip r:embed="rId4"/>
          <a:stretch>
            <a:fillRect/>
          </a:stretch>
        </p:blipFill>
        <p:spPr>
          <a:xfrm>
            <a:off x="564567" y="1083195"/>
            <a:ext cx="4578934" cy="5075355"/>
          </a:xfrm>
          <a:prstGeom prst="rect">
            <a:avLst/>
          </a:prstGeom>
        </p:spPr>
      </p:pic>
      <p:sp>
        <p:nvSpPr>
          <p:cNvPr id="5" name="Rectangle 4">
            <a:extLst>
              <a:ext uri="{FF2B5EF4-FFF2-40B4-BE49-F238E27FC236}">
                <a16:creationId xmlns:a16="http://schemas.microsoft.com/office/drawing/2014/main" id="{429E7FC2-1759-45B9-68B2-2EED86D0986B}"/>
              </a:ext>
            </a:extLst>
          </p:cNvPr>
          <p:cNvSpPr/>
          <p:nvPr/>
        </p:nvSpPr>
        <p:spPr>
          <a:xfrm>
            <a:off x="2473034" y="1888572"/>
            <a:ext cx="6858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D21D745-051A-1D87-1550-A159F28FB611}"/>
              </a:ext>
            </a:extLst>
          </p:cNvPr>
          <p:cNvCxnSpPr>
            <a:cxnSpLocks/>
          </p:cNvCxnSpPr>
          <p:nvPr/>
        </p:nvCxnSpPr>
        <p:spPr>
          <a:xfrm>
            <a:off x="5257800" y="3429000"/>
            <a:ext cx="1447800" cy="0"/>
          </a:xfrm>
          <a:prstGeom prst="straightConnector1">
            <a:avLst/>
          </a:prstGeom>
          <a:ln w="571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6370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E799-DCCE-EACB-A2F8-D3F5F73BDB1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7F900B-F276-685E-5CF4-0A64B6004472}"/>
              </a:ext>
            </a:extLst>
          </p:cNvPr>
          <p:cNvSpPr>
            <a:spLocks noGrp="1"/>
          </p:cNvSpPr>
          <p:nvPr>
            <p:ph type="subTitle" idx="1"/>
          </p:nvPr>
        </p:nvSpPr>
        <p:spPr/>
        <p:txBody>
          <a:bodyPr/>
          <a:lstStyle/>
          <a:p>
            <a:endParaRPr lang="en-US"/>
          </a:p>
        </p:txBody>
      </p:sp>
      <p:pic>
        <p:nvPicPr>
          <p:cNvPr id="4" name="Picture 3" descr="A white background with brown spots&#10;&#10;Description automatically generated">
            <a:extLst>
              <a:ext uri="{FF2B5EF4-FFF2-40B4-BE49-F238E27FC236}">
                <a16:creationId xmlns:a16="http://schemas.microsoft.com/office/drawing/2014/main" id="{3A7CE1CF-1326-6089-0CC5-2852744D5F51}"/>
              </a:ext>
            </a:extLst>
          </p:cNvPr>
          <p:cNvPicPr>
            <a:picLocks noChangeAspect="1"/>
          </p:cNvPicPr>
          <p:nvPr/>
        </p:nvPicPr>
        <p:blipFill rotWithShape="1">
          <a:blip r:embed="rId2">
            <a:extLst>
              <a:ext uri="{28A0092B-C50C-407E-A947-70E740481C1C}">
                <a14:useLocalDpi xmlns:a14="http://schemas.microsoft.com/office/drawing/2010/main" val="0"/>
              </a:ext>
            </a:extLst>
          </a:blip>
          <a:srcRect b="8894"/>
          <a:stretch/>
        </p:blipFill>
        <p:spPr>
          <a:xfrm>
            <a:off x="0" y="0"/>
            <a:ext cx="12192000" cy="6248837"/>
          </a:xfrm>
          <a:prstGeom prst="rect">
            <a:avLst/>
          </a:prstGeom>
        </p:spPr>
      </p:pic>
      <p:sp>
        <p:nvSpPr>
          <p:cNvPr id="5" name="Flowchart: Connector 4">
            <a:extLst>
              <a:ext uri="{FF2B5EF4-FFF2-40B4-BE49-F238E27FC236}">
                <a16:creationId xmlns:a16="http://schemas.microsoft.com/office/drawing/2014/main" id="{92795C3C-D681-0AAB-5752-5F32F814C876}"/>
              </a:ext>
            </a:extLst>
          </p:cNvPr>
          <p:cNvSpPr/>
          <p:nvPr/>
        </p:nvSpPr>
        <p:spPr>
          <a:xfrm>
            <a:off x="6075892" y="3369197"/>
            <a:ext cx="1143000" cy="1066800"/>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641800"/>
                </a:solidFill>
                <a:latin typeface="Adobe Devanagari"/>
              </a:rPr>
              <a:t>2</a:t>
            </a:r>
          </a:p>
        </p:txBody>
      </p:sp>
      <p:sp>
        <p:nvSpPr>
          <p:cNvPr id="6" name="Flowchart: Connector 5">
            <a:extLst>
              <a:ext uri="{FF2B5EF4-FFF2-40B4-BE49-F238E27FC236}">
                <a16:creationId xmlns:a16="http://schemas.microsoft.com/office/drawing/2014/main" id="{1A21E8D2-5708-481E-DFDD-120CB8484EF9}"/>
              </a:ext>
            </a:extLst>
          </p:cNvPr>
          <p:cNvSpPr/>
          <p:nvPr/>
        </p:nvSpPr>
        <p:spPr>
          <a:xfrm>
            <a:off x="7315200" y="47244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1</a:t>
            </a:r>
          </a:p>
        </p:txBody>
      </p:sp>
      <p:sp>
        <p:nvSpPr>
          <p:cNvPr id="7" name="Flowchart: Connector 6">
            <a:extLst>
              <a:ext uri="{FF2B5EF4-FFF2-40B4-BE49-F238E27FC236}">
                <a16:creationId xmlns:a16="http://schemas.microsoft.com/office/drawing/2014/main" id="{D1F6D3B0-52CD-DEDF-0FFD-132C9CD4DED2}"/>
              </a:ext>
            </a:extLst>
          </p:cNvPr>
          <p:cNvSpPr/>
          <p:nvPr/>
        </p:nvSpPr>
        <p:spPr>
          <a:xfrm>
            <a:off x="7010400" y="2168169"/>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3</a:t>
            </a:r>
          </a:p>
        </p:txBody>
      </p:sp>
      <p:sp>
        <p:nvSpPr>
          <p:cNvPr id="8" name="Flowchart: Connector 7">
            <a:extLst>
              <a:ext uri="{FF2B5EF4-FFF2-40B4-BE49-F238E27FC236}">
                <a16:creationId xmlns:a16="http://schemas.microsoft.com/office/drawing/2014/main" id="{62AB95FD-70FC-DD03-63DC-47B4DA7A1B8E}"/>
              </a:ext>
            </a:extLst>
          </p:cNvPr>
          <p:cNvSpPr/>
          <p:nvPr/>
        </p:nvSpPr>
        <p:spPr>
          <a:xfrm>
            <a:off x="7620000" y="11430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4</a:t>
            </a:r>
          </a:p>
        </p:txBody>
      </p:sp>
      <p:sp>
        <p:nvSpPr>
          <p:cNvPr id="9" name="Flowchart: Connector 8">
            <a:extLst>
              <a:ext uri="{FF2B5EF4-FFF2-40B4-BE49-F238E27FC236}">
                <a16:creationId xmlns:a16="http://schemas.microsoft.com/office/drawing/2014/main" id="{F1D50ED6-78D5-B99C-4F80-CF13CD1EEDBA}"/>
              </a:ext>
            </a:extLst>
          </p:cNvPr>
          <p:cNvSpPr/>
          <p:nvPr/>
        </p:nvSpPr>
        <p:spPr>
          <a:xfrm>
            <a:off x="8458200" y="304800"/>
            <a:ext cx="762000" cy="731633"/>
          </a:xfrm>
          <a:prstGeom prst="flowChartConnector">
            <a:avLst/>
          </a:prstGeom>
          <a:noFill/>
          <a:ln w="38100">
            <a:solidFill>
              <a:srgbClr val="641800"/>
            </a:solidFill>
          </a:ln>
          <a:effectLst>
            <a:glow rad="228600">
              <a:srgbClr val="6418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641800"/>
                </a:solidFill>
                <a:latin typeface="Adobe Devanagari"/>
              </a:rPr>
              <a:t>5</a:t>
            </a:r>
          </a:p>
        </p:txBody>
      </p:sp>
      <p:sp>
        <p:nvSpPr>
          <p:cNvPr id="10" name="TextBox 9">
            <a:extLst>
              <a:ext uri="{FF2B5EF4-FFF2-40B4-BE49-F238E27FC236}">
                <a16:creationId xmlns:a16="http://schemas.microsoft.com/office/drawing/2014/main" id="{169C1402-1FDE-9062-CC32-4AE6BDA2F2A4}"/>
              </a:ext>
            </a:extLst>
          </p:cNvPr>
          <p:cNvSpPr txBox="1"/>
          <p:nvPr/>
        </p:nvSpPr>
        <p:spPr>
          <a:xfrm>
            <a:off x="3048000" y="705434"/>
            <a:ext cx="4953000" cy="646331"/>
          </a:xfrm>
          <a:prstGeom prst="rect">
            <a:avLst/>
          </a:prstGeom>
          <a:noFill/>
        </p:spPr>
        <p:txBody>
          <a:bodyPr wrap="square" rtlCol="0">
            <a:spAutoFit/>
          </a:bodyPr>
          <a:lstStyle/>
          <a:p>
            <a:r>
              <a:rPr lang="en-US" sz="3600" b="1" dirty="0">
                <a:solidFill>
                  <a:srgbClr val="641800"/>
                </a:solidFill>
                <a:latin typeface="Adobe Devanagari"/>
              </a:rPr>
              <a:t>Research Objectives</a:t>
            </a:r>
          </a:p>
        </p:txBody>
      </p:sp>
      <p:sp>
        <p:nvSpPr>
          <p:cNvPr id="11" name="Rectangle: Rounded Corners 10">
            <a:extLst>
              <a:ext uri="{FF2B5EF4-FFF2-40B4-BE49-F238E27FC236}">
                <a16:creationId xmlns:a16="http://schemas.microsoft.com/office/drawing/2014/main" id="{D14D7CE9-74EF-D066-0022-22A4D998FBD6}"/>
              </a:ext>
            </a:extLst>
          </p:cNvPr>
          <p:cNvSpPr/>
          <p:nvPr/>
        </p:nvSpPr>
        <p:spPr>
          <a:xfrm>
            <a:off x="442383" y="1874633"/>
            <a:ext cx="4724401" cy="3306967"/>
          </a:xfrm>
          <a:prstGeom prst="round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171657-8CF9-1F65-9143-A282D9A22708}"/>
              </a:ext>
            </a:extLst>
          </p:cNvPr>
          <p:cNvSpPr txBox="1"/>
          <p:nvPr/>
        </p:nvSpPr>
        <p:spPr>
          <a:xfrm>
            <a:off x="876300" y="2159702"/>
            <a:ext cx="4038599" cy="2677656"/>
          </a:xfrm>
          <a:prstGeom prst="rect">
            <a:avLst/>
          </a:prstGeom>
          <a:noFill/>
        </p:spPr>
        <p:txBody>
          <a:bodyPr wrap="square" rtlCol="0">
            <a:spAutoFit/>
          </a:bodyPr>
          <a:lstStyle/>
          <a:p>
            <a:r>
              <a:rPr lang="en-US" sz="2800" dirty="0">
                <a:solidFill>
                  <a:schemeClr val="bg1"/>
                </a:solidFill>
                <a:latin typeface="Adobe Devanagari"/>
              </a:rPr>
              <a:t>Enhance Diagnostic Accuracy in Skin Disease Detection and Management Through Advanced Machine Learning Techniques.</a:t>
            </a:r>
          </a:p>
        </p:txBody>
      </p:sp>
      <p:pic>
        <p:nvPicPr>
          <p:cNvPr id="13" name="Picture 12">
            <a:extLst>
              <a:ext uri="{FF2B5EF4-FFF2-40B4-BE49-F238E27FC236}">
                <a16:creationId xmlns:a16="http://schemas.microsoft.com/office/drawing/2014/main" id="{3C622679-C296-E524-5E09-19C36AAA1A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946"/>
          <a:stretch/>
        </p:blipFill>
        <p:spPr>
          <a:xfrm>
            <a:off x="8516090" y="2151236"/>
            <a:ext cx="3082079" cy="2140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CD66A954-539F-85E7-3662-8BB733AE7E09}"/>
              </a:ext>
            </a:extLst>
          </p:cNvPr>
          <p:cNvSpPr/>
          <p:nvPr/>
        </p:nvSpPr>
        <p:spPr>
          <a:xfrm>
            <a:off x="4297502" y="6472409"/>
            <a:ext cx="4876800"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dobe Devanagari"/>
              </a:rPr>
              <a:t>Project ID: 24-25J-210</a:t>
            </a:r>
          </a:p>
        </p:txBody>
      </p:sp>
    </p:spTree>
    <p:extLst>
      <p:ext uri="{BB962C8B-B14F-4D97-AF65-F5344CB8AC3E}">
        <p14:creationId xmlns:p14="http://schemas.microsoft.com/office/powerpoint/2010/main" val="25651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93A51-F0FC-F7EC-C899-1A03735068A7}"/>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1004EE62-B42B-5F82-2277-11083CD7A5C0}"/>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9B434952-F23A-A4DB-C64C-DD410C235E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87A7BDCD-25F5-45A6-8A57-6A8A5C071714}"/>
              </a:ext>
            </a:extLst>
          </p:cNvPr>
          <p:cNvSpPr/>
          <p:nvPr/>
        </p:nvSpPr>
        <p:spPr>
          <a:xfrm>
            <a:off x="384535" y="533400"/>
            <a:ext cx="4873265" cy="383745"/>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dobe Devanagari"/>
              </a:rPr>
              <a:t>Experimenting with CBAM Attention Block</a:t>
            </a:r>
          </a:p>
        </p:txBody>
      </p:sp>
      <p:sp>
        <p:nvSpPr>
          <p:cNvPr id="2" name="Rectangle: Diagonal Corners Rounded 6">
            <a:extLst>
              <a:ext uri="{FF2B5EF4-FFF2-40B4-BE49-F238E27FC236}">
                <a16:creationId xmlns:a16="http://schemas.microsoft.com/office/drawing/2014/main" id="{05ED24A2-D044-BC1A-BB9D-1BCCD008B340}"/>
              </a:ext>
            </a:extLst>
          </p:cNvPr>
          <p:cNvSpPr/>
          <p:nvPr/>
        </p:nvSpPr>
        <p:spPr>
          <a:xfrm>
            <a:off x="384535" y="1110778"/>
            <a:ext cx="6636834" cy="2510094"/>
          </a:xfrm>
          <a:prstGeom prst="round2Diag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a:solidFill>
                  <a:schemeClr val="tx1"/>
                </a:solidFill>
                <a:latin typeface="Adobe Devanagari"/>
              </a:rPr>
              <a:t>To further enhance model performance, integrated the Convolutional Block Attention Module (CBAM) into the EfficientNetB0 architecture.</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The CBAM block adds both channel and spatial attention, helping the model focus on more informative regions in skin lesion images.</a:t>
            </a:r>
          </a:p>
          <a:p>
            <a:pPr marL="171450" indent="-171450">
              <a:buFont typeface="Arial" panose="020B0604020202020204" pitchFamily="34" charset="0"/>
              <a:buChar char="•"/>
            </a:pPr>
            <a:endParaRPr lang="en-US" sz="1600" dirty="0">
              <a:solidFill>
                <a:schemeClr val="tx1"/>
              </a:solidFill>
              <a:latin typeface="Adobe Devanagari"/>
            </a:endParaRPr>
          </a:p>
          <a:p>
            <a:pPr marL="171450" indent="-171450">
              <a:buFont typeface="Arial" panose="020B0604020202020204" pitchFamily="34" charset="0"/>
              <a:buChar char="•"/>
            </a:pPr>
            <a:r>
              <a:rPr lang="en-US" sz="1600" dirty="0">
                <a:solidFill>
                  <a:schemeClr val="tx1"/>
                </a:solidFill>
                <a:latin typeface="Adobe Devanagari"/>
              </a:rPr>
              <a:t>Despite its theoretical benefits, the overall validation accuracy remained unchanged compared to the SE-block implementation.</a:t>
            </a:r>
          </a:p>
        </p:txBody>
      </p:sp>
      <p:pic>
        <p:nvPicPr>
          <p:cNvPr id="11" name="Picture 10">
            <a:extLst>
              <a:ext uri="{FF2B5EF4-FFF2-40B4-BE49-F238E27FC236}">
                <a16:creationId xmlns:a16="http://schemas.microsoft.com/office/drawing/2014/main" id="{14D05784-A729-59FE-7D5E-C7DC3211F292}"/>
              </a:ext>
            </a:extLst>
          </p:cNvPr>
          <p:cNvPicPr>
            <a:picLocks noChangeAspect="1"/>
          </p:cNvPicPr>
          <p:nvPr/>
        </p:nvPicPr>
        <p:blipFill>
          <a:blip r:embed="rId4"/>
          <a:stretch>
            <a:fillRect/>
          </a:stretch>
        </p:blipFill>
        <p:spPr>
          <a:xfrm>
            <a:off x="1077311" y="3717688"/>
            <a:ext cx="5018689" cy="2510095"/>
          </a:xfrm>
          <a:prstGeom prst="rect">
            <a:avLst/>
          </a:prstGeom>
        </p:spPr>
      </p:pic>
      <p:pic>
        <p:nvPicPr>
          <p:cNvPr id="15" name="Picture 14">
            <a:extLst>
              <a:ext uri="{FF2B5EF4-FFF2-40B4-BE49-F238E27FC236}">
                <a16:creationId xmlns:a16="http://schemas.microsoft.com/office/drawing/2014/main" id="{A25A854B-2F0D-6A99-2C01-D4DFC07FD515}"/>
              </a:ext>
            </a:extLst>
          </p:cNvPr>
          <p:cNvPicPr>
            <a:picLocks noChangeAspect="1"/>
          </p:cNvPicPr>
          <p:nvPr/>
        </p:nvPicPr>
        <p:blipFill>
          <a:blip r:embed="rId5"/>
          <a:stretch>
            <a:fillRect/>
          </a:stretch>
        </p:blipFill>
        <p:spPr>
          <a:xfrm>
            <a:off x="7405904" y="1110778"/>
            <a:ext cx="4424362" cy="4896585"/>
          </a:xfrm>
          <a:prstGeom prst="rect">
            <a:avLst/>
          </a:prstGeom>
        </p:spPr>
      </p:pic>
    </p:spTree>
    <p:extLst>
      <p:ext uri="{BB962C8B-B14F-4D97-AF65-F5344CB8AC3E}">
        <p14:creationId xmlns:p14="http://schemas.microsoft.com/office/powerpoint/2010/main" val="324710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011EF6-34A4-E380-221A-FFAF80E0F6D3}"/>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3645F739-54B4-D896-AE3F-EC6FFF5DFBFD}"/>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2A7129AE-A3F5-0301-6E9D-5686E843900B}"/>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72835F2F-AEF5-1652-1E61-19B6FF1603B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87DF481D-AA71-0815-C821-E6CF1A053C70}"/>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EfficientNetB0</a:t>
            </a:r>
          </a:p>
        </p:txBody>
      </p:sp>
      <p:pic>
        <p:nvPicPr>
          <p:cNvPr id="1026" name="Picture 2">
            <a:extLst>
              <a:ext uri="{FF2B5EF4-FFF2-40B4-BE49-F238E27FC236}">
                <a16:creationId xmlns:a16="http://schemas.microsoft.com/office/drawing/2014/main" id="{ED48304F-2A9A-0DFD-8697-B35E9CF84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585" y="1939298"/>
            <a:ext cx="8120063" cy="410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2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8E7A84-70ED-E839-5B12-21723941974A}"/>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7AAF417-3A52-4022-B7E1-C27FB25752E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CBF0CDCD-8BA7-0AB3-4D0D-3FB96D8CBDA3}"/>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A44FED2B-2EA8-38DB-DEDD-041855D9B4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206A1342-D01F-D636-1D4A-9E99120588F3}"/>
              </a:ext>
            </a:extLst>
          </p:cNvPr>
          <p:cNvSpPr/>
          <p:nvPr/>
        </p:nvSpPr>
        <p:spPr>
          <a:xfrm>
            <a:off x="6477000" y="1209480"/>
            <a:ext cx="5330465" cy="4962719"/>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CCE278-B205-BCCD-682A-0B813AE6E053}"/>
              </a:ext>
            </a:extLst>
          </p:cNvPr>
          <p:cNvSpPr txBox="1"/>
          <p:nvPr/>
        </p:nvSpPr>
        <p:spPr>
          <a:xfrm>
            <a:off x="6703621" y="1347254"/>
            <a:ext cx="5054030" cy="4708981"/>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optimized design, balancing high accuracy and computational efficiency combining high performance with low resource usage.</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Utilized pre-trained EfficientNetB0 architecture with a simplified structure, global average pooling, and fully connected layers to classify eczema severity (mild, moderate, severe) with enhanced performance through class balancing, fine-tuning, and adaptive learning rate optimization.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advanced CBAM and SE attention mechanisms for enhanced feature refinement, employs a warm-up cosine decay learning rate scheduler for optimized training, and incorporates additional dense layers with L2 regularization.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Incorporated focal loss to address class imbalance, batch normalization for improved training stability, and a cosine decay learning rate scheduler for efficient optimization.</a:t>
            </a:r>
          </a:p>
        </p:txBody>
      </p:sp>
      <p:sp>
        <p:nvSpPr>
          <p:cNvPr id="8" name="Rectangle: Diagonal Corners Rounded 7">
            <a:extLst>
              <a:ext uri="{FF2B5EF4-FFF2-40B4-BE49-F238E27FC236}">
                <a16:creationId xmlns:a16="http://schemas.microsoft.com/office/drawing/2014/main" id="{EEAB8BBD-A3E6-DD44-4C2E-BCD6EC41BF68}"/>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EfficientNetB0</a:t>
            </a:r>
          </a:p>
        </p:txBody>
      </p:sp>
      <p:pic>
        <p:nvPicPr>
          <p:cNvPr id="10" name="Picture 9">
            <a:extLst>
              <a:ext uri="{FF2B5EF4-FFF2-40B4-BE49-F238E27FC236}">
                <a16:creationId xmlns:a16="http://schemas.microsoft.com/office/drawing/2014/main" id="{B0341520-B239-4F3C-EB33-7ECEABBB3AFD}"/>
              </a:ext>
            </a:extLst>
          </p:cNvPr>
          <p:cNvPicPr>
            <a:picLocks noChangeAspect="1"/>
          </p:cNvPicPr>
          <p:nvPr/>
        </p:nvPicPr>
        <p:blipFill>
          <a:blip r:embed="rId3"/>
          <a:stretch>
            <a:fillRect/>
          </a:stretch>
        </p:blipFill>
        <p:spPr>
          <a:xfrm>
            <a:off x="367443" y="1942748"/>
            <a:ext cx="3899757" cy="4117651"/>
          </a:xfrm>
          <a:prstGeom prst="rect">
            <a:avLst/>
          </a:prstGeom>
        </p:spPr>
      </p:pic>
      <p:pic>
        <p:nvPicPr>
          <p:cNvPr id="12" name="Picture 11">
            <a:extLst>
              <a:ext uri="{FF2B5EF4-FFF2-40B4-BE49-F238E27FC236}">
                <a16:creationId xmlns:a16="http://schemas.microsoft.com/office/drawing/2014/main" id="{0704B210-9E13-46FE-6968-BFE34C0B3D4C}"/>
              </a:ext>
            </a:extLst>
          </p:cNvPr>
          <p:cNvPicPr>
            <a:picLocks noChangeAspect="1"/>
          </p:cNvPicPr>
          <p:nvPr/>
        </p:nvPicPr>
        <p:blipFill>
          <a:blip r:embed="rId4"/>
          <a:srcRect l="48996"/>
          <a:stretch/>
        </p:blipFill>
        <p:spPr>
          <a:xfrm>
            <a:off x="3320453" y="4040543"/>
            <a:ext cx="2925729" cy="2342473"/>
          </a:xfrm>
          <a:prstGeom prst="rect">
            <a:avLst/>
          </a:prstGeom>
        </p:spPr>
      </p:pic>
    </p:spTree>
    <p:extLst>
      <p:ext uri="{BB962C8B-B14F-4D97-AF65-F5344CB8AC3E}">
        <p14:creationId xmlns:p14="http://schemas.microsoft.com/office/powerpoint/2010/main" val="2235595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C0C89A-C371-2E17-0187-50F93CDF14AD}"/>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4D42BD4E-325B-59C5-2625-80592CC3C56A}"/>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FA650BE3-6A5D-2C26-547B-DCB62F727EDE}"/>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CCCCB3BE-935D-B916-1D24-5147753A83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805A6982-C33C-A3DC-DB93-AA2BEB1B2A4E}"/>
              </a:ext>
            </a:extLst>
          </p:cNvPr>
          <p:cNvSpPr/>
          <p:nvPr/>
        </p:nvSpPr>
        <p:spPr>
          <a:xfrm>
            <a:off x="384534" y="1905000"/>
            <a:ext cx="5101866" cy="4160961"/>
          </a:xfrm>
          <a:prstGeom prst="roundRect">
            <a:avLst/>
          </a:prstGeom>
          <a:no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951E25-C242-3C88-2497-B2F7CDCD033D}"/>
              </a:ext>
            </a:extLst>
          </p:cNvPr>
          <p:cNvSpPr txBox="1"/>
          <p:nvPr/>
        </p:nvSpPr>
        <p:spPr>
          <a:xfrm>
            <a:off x="698517" y="1977238"/>
            <a:ext cx="4724400" cy="4016484"/>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latin typeface="Adobe Devanagari"/>
              </a:rPr>
              <a:t>Used because they can automatically detect important patterns like edges, textures, and shapes.</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Designed to classify eczema into three categories using a combination of convolutional layers for advanced feature extraction and pooling layers for dimensionality reduction.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Incorporated techniques such as class balancing through weighted loss, dropout layers to prevent overfitting, and batch normalization to stabilize training and improve generalization.</a:t>
            </a:r>
          </a:p>
          <a:p>
            <a:pPr marL="342900" indent="-342900">
              <a:buFont typeface="Wingdings" panose="05000000000000000000" pitchFamily="2" charset="2"/>
              <a:buChar char="Ø"/>
            </a:pPr>
            <a:endParaRPr lang="en-US" sz="1500" dirty="0">
              <a:latin typeface="Adobe Devanagari"/>
            </a:endParaRPr>
          </a:p>
          <a:p>
            <a:pPr marL="342900" indent="-342900">
              <a:buFont typeface="Wingdings" panose="05000000000000000000" pitchFamily="2" charset="2"/>
              <a:buChar char="Ø"/>
            </a:pPr>
            <a:r>
              <a:rPr lang="en-US" sz="1500" dirty="0">
                <a:latin typeface="Adobe Devanagari"/>
              </a:rPr>
              <a:t>Trained with early stopping and model checkpointing, the model achieves high accuracy, demonstrating its robustness in handling image-based skin condition classification tasks.</a:t>
            </a:r>
          </a:p>
        </p:txBody>
      </p:sp>
      <p:sp>
        <p:nvSpPr>
          <p:cNvPr id="8" name="Rectangle: Diagonal Corners Rounded 7">
            <a:extLst>
              <a:ext uri="{FF2B5EF4-FFF2-40B4-BE49-F238E27FC236}">
                <a16:creationId xmlns:a16="http://schemas.microsoft.com/office/drawing/2014/main" id="{8C39FB6A-77C7-8E72-7921-D40FF5CDA13B}"/>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6" name="Picture 5">
            <a:extLst>
              <a:ext uri="{FF2B5EF4-FFF2-40B4-BE49-F238E27FC236}">
                <a16:creationId xmlns:a16="http://schemas.microsoft.com/office/drawing/2014/main" id="{C2DB4A67-B97C-A16F-A533-3F354BAB769C}"/>
              </a:ext>
            </a:extLst>
          </p:cNvPr>
          <p:cNvPicPr>
            <a:picLocks noChangeAspect="1"/>
          </p:cNvPicPr>
          <p:nvPr/>
        </p:nvPicPr>
        <p:blipFill>
          <a:blip r:embed="rId3"/>
          <a:srcRect b="22290"/>
          <a:stretch/>
        </p:blipFill>
        <p:spPr>
          <a:xfrm>
            <a:off x="7162800" y="1216455"/>
            <a:ext cx="4658661" cy="4467228"/>
          </a:xfrm>
          <a:prstGeom prst="rect">
            <a:avLst/>
          </a:prstGeom>
        </p:spPr>
      </p:pic>
      <p:pic>
        <p:nvPicPr>
          <p:cNvPr id="9" name="Picture 8">
            <a:extLst>
              <a:ext uri="{FF2B5EF4-FFF2-40B4-BE49-F238E27FC236}">
                <a16:creationId xmlns:a16="http://schemas.microsoft.com/office/drawing/2014/main" id="{57A6F2E1-528B-172D-31E1-C8E8AB3F0294}"/>
              </a:ext>
            </a:extLst>
          </p:cNvPr>
          <p:cNvPicPr>
            <a:picLocks noChangeAspect="1"/>
          </p:cNvPicPr>
          <p:nvPr/>
        </p:nvPicPr>
        <p:blipFill>
          <a:blip r:embed="rId3"/>
          <a:srcRect t="79492" r="32671"/>
          <a:stretch/>
        </p:blipFill>
        <p:spPr>
          <a:xfrm>
            <a:off x="5711466" y="4626501"/>
            <a:ext cx="3829785" cy="1439460"/>
          </a:xfrm>
          <a:prstGeom prst="rect">
            <a:avLst/>
          </a:prstGeom>
        </p:spPr>
      </p:pic>
    </p:spTree>
    <p:extLst>
      <p:ext uri="{BB962C8B-B14F-4D97-AF65-F5344CB8AC3E}">
        <p14:creationId xmlns:p14="http://schemas.microsoft.com/office/powerpoint/2010/main" val="212291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BE7D31-5B38-F7C0-67B4-E1BEE5D5CCD1}"/>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203947A-37DE-F0AB-C580-CE5272E31FA9}"/>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A2FDF43B-5FA4-89D3-6CA6-EA1280B1F121}"/>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5B24EEF4-228D-8229-5BAB-1E98196D04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0186FA72-B848-4B7A-0486-6FF8DB6A8607}"/>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CNN</a:t>
            </a:r>
          </a:p>
        </p:txBody>
      </p:sp>
      <p:pic>
        <p:nvPicPr>
          <p:cNvPr id="2050" name="Picture 2">
            <a:extLst>
              <a:ext uri="{FF2B5EF4-FFF2-40B4-BE49-F238E27FC236}">
                <a16:creationId xmlns:a16="http://schemas.microsoft.com/office/drawing/2014/main" id="{02797922-38C1-5423-865E-1BDA0C0D7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9906000" cy="402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21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2AFB33-CD14-96FF-6BEE-73618CE1802C}"/>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0D9CDBC1-673A-C2BC-CA44-1A23CF169BE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3FC7CE69-551E-C0B4-AA01-E8E13C06BF3E}"/>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Assessment</a:t>
            </a:r>
          </a:p>
        </p:txBody>
      </p:sp>
      <p:sp>
        <p:nvSpPr>
          <p:cNvPr id="4" name="Rectangle 3">
            <a:extLst>
              <a:ext uri="{FF2B5EF4-FFF2-40B4-BE49-F238E27FC236}">
                <a16:creationId xmlns:a16="http://schemas.microsoft.com/office/drawing/2014/main" id="{34773BCD-C611-253A-222A-C5E46390C3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3" name="Rectangle: Rounded Corners 12">
            <a:extLst>
              <a:ext uri="{FF2B5EF4-FFF2-40B4-BE49-F238E27FC236}">
                <a16:creationId xmlns:a16="http://schemas.microsoft.com/office/drawing/2014/main" id="{639E80D8-D1CC-9912-E057-76291E36B702}"/>
              </a:ext>
            </a:extLst>
          </p:cNvPr>
          <p:cNvSpPr/>
          <p:nvPr/>
        </p:nvSpPr>
        <p:spPr>
          <a:xfrm>
            <a:off x="5069608" y="1337949"/>
            <a:ext cx="6737857" cy="4718286"/>
          </a:xfrm>
          <a:prstGeom prst="roundRect">
            <a:avLst/>
          </a:prstGeom>
          <a:solidFill>
            <a:srgbClr val="641800"/>
          </a:solidFill>
          <a:ln>
            <a:solidFill>
              <a:srgbClr val="641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C27C75-8B97-134D-4369-3946D73A5649}"/>
              </a:ext>
            </a:extLst>
          </p:cNvPr>
          <p:cNvSpPr txBox="1"/>
          <p:nvPr/>
        </p:nvSpPr>
        <p:spPr>
          <a:xfrm>
            <a:off x="5302723" y="1607681"/>
            <a:ext cx="6332870" cy="4247317"/>
          </a:xfrm>
          <a:prstGeom prst="rect">
            <a:avLst/>
          </a:prstGeom>
          <a:noFill/>
        </p:spPr>
        <p:txBody>
          <a:bodyPr wrap="square" rtlCol="0">
            <a:spAutoFit/>
          </a:bodyPr>
          <a:lstStyle/>
          <a:p>
            <a:pPr marL="342900" indent="-342900">
              <a:buFont typeface="Wingdings" panose="05000000000000000000" pitchFamily="2" charset="2"/>
              <a:buChar char="Ø"/>
            </a:pPr>
            <a:r>
              <a:rPr lang="en-US" sz="1500" dirty="0">
                <a:solidFill>
                  <a:schemeClr val="bg1"/>
                </a:solidFill>
                <a:latin typeface="Adobe Devanagari"/>
              </a:rPr>
              <a:t>Used because of its ability to handle deep architectures efficiently, extracting rich and detailed features for accurate image classification.</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Enhanced the model by fine-tuning the ResNet50 backbone, adding L2 regularization, using </a:t>
            </a:r>
            <a:r>
              <a:rPr lang="en-US" sz="1500" dirty="0" err="1">
                <a:solidFill>
                  <a:schemeClr val="bg1"/>
                </a:solidFill>
                <a:latin typeface="Adobe Devanagari"/>
              </a:rPr>
              <a:t>AdamW</a:t>
            </a:r>
            <a:r>
              <a:rPr lang="en-US" sz="1500" dirty="0">
                <a:solidFill>
                  <a:schemeClr val="bg1"/>
                </a:solidFill>
                <a:latin typeface="Adobe Devanagari"/>
              </a:rPr>
              <a:t> optimizer with weight decay, implementing advanced callbacks for dynamic learning rate adjustment, and increasing the dense layer capacity.</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SMOTE for oversampling imbalanced classes, adding a cosine learning rate scheduler, introducing an additional dense layer for feature representation, reducing dropout rates for better generalization, and incorporating a custom F1-score callback to monitor performance beyond accuracy.</a:t>
            </a:r>
          </a:p>
          <a:p>
            <a:pPr marL="342900" indent="-342900">
              <a:buFont typeface="Wingdings" panose="05000000000000000000" pitchFamily="2" charset="2"/>
              <a:buChar char="Ø"/>
            </a:pPr>
            <a:endParaRPr lang="en-US" sz="1500" dirty="0">
              <a:solidFill>
                <a:schemeClr val="bg1"/>
              </a:solidFill>
              <a:latin typeface="Adobe Devanagari"/>
            </a:endParaRPr>
          </a:p>
          <a:p>
            <a:pPr marL="342900" indent="-342900">
              <a:buFont typeface="Wingdings" panose="05000000000000000000" pitchFamily="2" charset="2"/>
              <a:buChar char="Ø"/>
            </a:pPr>
            <a:r>
              <a:rPr lang="en-US" sz="1500" dirty="0">
                <a:solidFill>
                  <a:schemeClr val="bg1"/>
                </a:solidFill>
                <a:latin typeface="Adobe Devanagari"/>
              </a:rPr>
              <a:t>Integrated a Convolutional Block Attention Module (CBAM) for improved feature refinement, employs </a:t>
            </a:r>
            <a:r>
              <a:rPr lang="en-US" sz="1500" dirty="0" err="1">
                <a:solidFill>
                  <a:schemeClr val="bg1"/>
                </a:solidFill>
                <a:latin typeface="Adobe Devanagari"/>
              </a:rPr>
              <a:t>DropBlock</a:t>
            </a:r>
            <a:r>
              <a:rPr lang="en-US" sz="1500" dirty="0">
                <a:solidFill>
                  <a:schemeClr val="bg1"/>
                </a:solidFill>
                <a:latin typeface="Adobe Devanagari"/>
              </a:rPr>
              <a:t> regularization for spatial dropout in feature maps, and uses a custom learning rate schedule for better optimization, further advancing its ability to classify eczema severity.</a:t>
            </a:r>
          </a:p>
        </p:txBody>
      </p:sp>
      <p:sp>
        <p:nvSpPr>
          <p:cNvPr id="8" name="Rectangle: Diagonal Corners Rounded 7">
            <a:extLst>
              <a:ext uri="{FF2B5EF4-FFF2-40B4-BE49-F238E27FC236}">
                <a16:creationId xmlns:a16="http://schemas.microsoft.com/office/drawing/2014/main" id="{5201D9E0-9042-FEE5-D2F2-A3CF1EE61E1C}"/>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6" name="Picture 5">
            <a:extLst>
              <a:ext uri="{FF2B5EF4-FFF2-40B4-BE49-F238E27FC236}">
                <a16:creationId xmlns:a16="http://schemas.microsoft.com/office/drawing/2014/main" id="{12F93A64-8977-7563-526B-C51DC9DBA415}"/>
              </a:ext>
            </a:extLst>
          </p:cNvPr>
          <p:cNvPicPr>
            <a:picLocks noChangeAspect="1"/>
          </p:cNvPicPr>
          <p:nvPr/>
        </p:nvPicPr>
        <p:blipFill>
          <a:blip r:embed="rId3"/>
          <a:srcRect t="25848"/>
          <a:stretch/>
        </p:blipFill>
        <p:spPr>
          <a:xfrm>
            <a:off x="360930" y="1902851"/>
            <a:ext cx="3384387" cy="3126350"/>
          </a:xfrm>
          <a:prstGeom prst="rect">
            <a:avLst/>
          </a:prstGeom>
        </p:spPr>
      </p:pic>
      <p:pic>
        <p:nvPicPr>
          <p:cNvPr id="9" name="Picture 8">
            <a:extLst>
              <a:ext uri="{FF2B5EF4-FFF2-40B4-BE49-F238E27FC236}">
                <a16:creationId xmlns:a16="http://schemas.microsoft.com/office/drawing/2014/main" id="{E20586E6-389C-3DD9-8D88-5E3CD5356482}"/>
              </a:ext>
            </a:extLst>
          </p:cNvPr>
          <p:cNvPicPr>
            <a:picLocks noChangeAspect="1"/>
          </p:cNvPicPr>
          <p:nvPr/>
        </p:nvPicPr>
        <p:blipFill>
          <a:blip r:embed="rId3"/>
          <a:srcRect b="74488"/>
          <a:stretch/>
        </p:blipFill>
        <p:spPr>
          <a:xfrm>
            <a:off x="806533" y="4627242"/>
            <a:ext cx="4496190" cy="1428993"/>
          </a:xfrm>
          <a:prstGeom prst="rect">
            <a:avLst/>
          </a:prstGeom>
        </p:spPr>
      </p:pic>
    </p:spTree>
    <p:extLst>
      <p:ext uri="{BB962C8B-B14F-4D97-AF65-F5344CB8AC3E}">
        <p14:creationId xmlns:p14="http://schemas.microsoft.com/office/powerpoint/2010/main" val="85420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0E714E-37FE-8623-4090-13EB1D40BE96}"/>
            </a:ext>
          </a:extLst>
        </p:cNvPr>
        <p:cNvGrpSpPr/>
        <p:nvPr/>
      </p:nvGrpSpPr>
      <p:grpSpPr>
        <a:xfrm>
          <a:off x="0" y="0"/>
          <a:ext cx="0" cy="0"/>
          <a:chOff x="0" y="0"/>
          <a:chExt cx="0" cy="0"/>
        </a:xfrm>
      </p:grpSpPr>
      <p:pic>
        <p:nvPicPr>
          <p:cNvPr id="3" name="Picture 2" descr="A white surface with a pink background&#10;&#10;Description automatically generated">
            <a:extLst>
              <a:ext uri="{FF2B5EF4-FFF2-40B4-BE49-F238E27FC236}">
                <a16:creationId xmlns:a16="http://schemas.microsoft.com/office/drawing/2014/main" id="{89976547-411C-03BC-8E4C-CBE5B2B9DD23}"/>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5" name="Title 4">
            <a:extLst>
              <a:ext uri="{FF2B5EF4-FFF2-40B4-BE49-F238E27FC236}">
                <a16:creationId xmlns:a16="http://schemas.microsoft.com/office/drawing/2014/main" id="{605FA675-2C14-FF31-359D-81A5D08EE5B3}"/>
              </a:ext>
            </a:extLst>
          </p:cNvPr>
          <p:cNvSpPr>
            <a:spLocks noGrp="1"/>
          </p:cNvSpPr>
          <p:nvPr>
            <p:ph type="title"/>
          </p:nvPr>
        </p:nvSpPr>
        <p:spPr>
          <a:xfrm>
            <a:off x="198617" y="238325"/>
            <a:ext cx="11684000" cy="861298"/>
          </a:xfrm>
        </p:spPr>
        <p:txBody>
          <a:bodyPr>
            <a:normAutofit/>
          </a:bodyPr>
          <a:lstStyle/>
          <a:p>
            <a:r>
              <a:rPr lang="en-US" sz="3600" b="1" dirty="0"/>
              <a:t>Model Implementation for Eczema Severity Classification</a:t>
            </a:r>
          </a:p>
        </p:txBody>
      </p:sp>
      <p:sp>
        <p:nvSpPr>
          <p:cNvPr id="4" name="Rectangle 3">
            <a:extLst>
              <a:ext uri="{FF2B5EF4-FFF2-40B4-BE49-F238E27FC236}">
                <a16:creationId xmlns:a16="http://schemas.microsoft.com/office/drawing/2014/main" id="{AB32A1C2-8636-3EEE-974F-73829FEA03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8" name="Rectangle: Diagonal Corners Rounded 7">
            <a:extLst>
              <a:ext uri="{FF2B5EF4-FFF2-40B4-BE49-F238E27FC236}">
                <a16:creationId xmlns:a16="http://schemas.microsoft.com/office/drawing/2014/main" id="{AAD0717E-8D19-CEB3-1B21-8F9261661ABA}"/>
              </a:ext>
            </a:extLst>
          </p:cNvPr>
          <p:cNvSpPr/>
          <p:nvPr/>
        </p:nvSpPr>
        <p:spPr>
          <a:xfrm>
            <a:off x="384535" y="1216455"/>
            <a:ext cx="1981199" cy="440471"/>
          </a:xfrm>
          <a:prstGeom prst="round2DiagRect">
            <a:avLst/>
          </a:prstGeom>
          <a:solidFill>
            <a:srgbClr val="641800"/>
          </a:solidFill>
          <a:ln>
            <a:solidFill>
              <a:srgbClr val="641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dobe Devanagari"/>
              </a:rPr>
              <a:t>ResNet50</a:t>
            </a:r>
          </a:p>
        </p:txBody>
      </p:sp>
      <p:pic>
        <p:nvPicPr>
          <p:cNvPr id="3074" name="Picture 2">
            <a:extLst>
              <a:ext uri="{FF2B5EF4-FFF2-40B4-BE49-F238E27FC236}">
                <a16:creationId xmlns:a16="http://schemas.microsoft.com/office/drawing/2014/main" id="{CA96091A-65B5-7299-16DF-B069D5AF1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905000"/>
            <a:ext cx="10134600" cy="417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1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BE00D-0773-A088-D5A6-5445399A96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B831EA-C041-7094-8DE8-6798D6553448}"/>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ABDEA942-B4E1-1C0B-D464-07CD5003547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9" name="Picture 8">
            <a:extLst>
              <a:ext uri="{FF2B5EF4-FFF2-40B4-BE49-F238E27FC236}">
                <a16:creationId xmlns:a16="http://schemas.microsoft.com/office/drawing/2014/main" id="{5B309A4D-24DE-0738-D59C-1AEF08CA7CAA}"/>
              </a:ext>
            </a:extLst>
          </p:cNvPr>
          <p:cNvPicPr>
            <a:picLocks noChangeAspect="1"/>
          </p:cNvPicPr>
          <p:nvPr/>
        </p:nvPicPr>
        <p:blipFill>
          <a:blip r:embed="rId2"/>
          <a:stretch>
            <a:fillRect/>
          </a:stretch>
        </p:blipFill>
        <p:spPr>
          <a:xfrm>
            <a:off x="2514600" y="1099623"/>
            <a:ext cx="7162800" cy="5184062"/>
          </a:xfrm>
          <a:prstGeom prst="rect">
            <a:avLst/>
          </a:prstGeom>
        </p:spPr>
      </p:pic>
    </p:spTree>
    <p:extLst>
      <p:ext uri="{BB962C8B-B14F-4D97-AF65-F5344CB8AC3E}">
        <p14:creationId xmlns:p14="http://schemas.microsoft.com/office/powerpoint/2010/main" val="282020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8121-CA8F-F94D-DBBD-8E78075BD6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CD824-BC97-500B-FBAE-63E7739853CE}"/>
              </a:ext>
            </a:extLst>
          </p:cNvPr>
          <p:cNvSpPr>
            <a:spLocks noGrp="1"/>
          </p:cNvSpPr>
          <p:nvPr>
            <p:ph type="title"/>
          </p:nvPr>
        </p:nvSpPr>
        <p:spPr>
          <a:xfrm>
            <a:off x="198617" y="238325"/>
            <a:ext cx="11684000" cy="861298"/>
          </a:xfrm>
        </p:spPr>
        <p:txBody>
          <a:bodyPr>
            <a:normAutofit/>
          </a:bodyPr>
          <a:lstStyle/>
          <a:p>
            <a:r>
              <a:rPr lang="en-US" sz="3600" b="1" dirty="0"/>
              <a:t>Web Application Development</a:t>
            </a:r>
          </a:p>
        </p:txBody>
      </p:sp>
      <p:sp>
        <p:nvSpPr>
          <p:cNvPr id="4" name="Rectangle 3">
            <a:extLst>
              <a:ext uri="{FF2B5EF4-FFF2-40B4-BE49-F238E27FC236}">
                <a16:creationId xmlns:a16="http://schemas.microsoft.com/office/drawing/2014/main" id="{61170FAC-0676-0009-8DF0-401D23F1043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pic>
        <p:nvPicPr>
          <p:cNvPr id="13" name="Picture 12">
            <a:extLst>
              <a:ext uri="{FF2B5EF4-FFF2-40B4-BE49-F238E27FC236}">
                <a16:creationId xmlns:a16="http://schemas.microsoft.com/office/drawing/2014/main" id="{A44D4A5F-D654-1324-3899-121339C1B485}"/>
              </a:ext>
            </a:extLst>
          </p:cNvPr>
          <p:cNvPicPr>
            <a:picLocks noChangeAspect="1"/>
          </p:cNvPicPr>
          <p:nvPr/>
        </p:nvPicPr>
        <p:blipFill>
          <a:blip r:embed="rId2"/>
          <a:stretch>
            <a:fillRect/>
          </a:stretch>
        </p:blipFill>
        <p:spPr>
          <a:xfrm>
            <a:off x="2971800" y="1099623"/>
            <a:ext cx="6248400" cy="5313148"/>
          </a:xfrm>
          <a:prstGeom prst="rect">
            <a:avLst/>
          </a:prstGeom>
        </p:spPr>
      </p:pic>
    </p:spTree>
    <p:extLst>
      <p:ext uri="{BB962C8B-B14F-4D97-AF65-F5344CB8AC3E}">
        <p14:creationId xmlns:p14="http://schemas.microsoft.com/office/powerpoint/2010/main" val="1656422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surface with a pink background&#10;&#10;Description automatically generated">
            <a:extLst>
              <a:ext uri="{FF2B5EF4-FFF2-40B4-BE49-F238E27FC236}">
                <a16:creationId xmlns:a16="http://schemas.microsoft.com/office/drawing/2014/main" id="{40BC85D1-C6B4-9C2C-D9D7-62B05D21BCBF}"/>
              </a:ext>
            </a:extLst>
          </p:cNvPr>
          <p:cNvPicPr>
            <a:picLocks noChangeAspect="1"/>
          </p:cNvPicPr>
          <p:nvPr/>
        </p:nvPicPr>
        <p:blipFill rotWithShape="1">
          <a:blip r:embed="rId2">
            <a:extLst>
              <a:ext uri="{28A0092B-C50C-407E-A947-70E740481C1C}">
                <a14:useLocalDpi xmlns:a14="http://schemas.microsoft.com/office/drawing/2010/main" val="0"/>
              </a:ext>
            </a:extLst>
          </a:blip>
          <a:srcRect b="7778"/>
          <a:stretch/>
        </p:blipFill>
        <p:spPr>
          <a:xfrm>
            <a:off x="0" y="0"/>
            <a:ext cx="12192000" cy="6324600"/>
          </a:xfrm>
          <a:prstGeom prst="rect">
            <a:avLst/>
          </a:prstGeom>
        </p:spPr>
      </p:pic>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Adobe Devanagari"/>
              </a:rPr>
              <a:t>IT21262104</a:t>
            </a:r>
            <a:r>
              <a:rPr lang="en-US" sz="1800" dirty="0">
                <a:solidFill>
                  <a:schemeClr val="tx1"/>
                </a:solidFill>
                <a:latin typeface="Adobe Devanagari"/>
              </a:rPr>
              <a:t>   |   </a:t>
            </a:r>
            <a:r>
              <a:rPr lang="en-US" sz="1800" dirty="0" err="1">
                <a:solidFill>
                  <a:schemeClr val="tx1"/>
                </a:solidFill>
                <a:latin typeface="Adobe Devanagari"/>
              </a:rPr>
              <a:t>Lakshani</a:t>
            </a:r>
            <a:r>
              <a:rPr lang="en-US" sz="1800" dirty="0">
                <a:solidFill>
                  <a:schemeClr val="tx1"/>
                </a:solidFill>
                <a:latin typeface="Adobe Devanagari"/>
              </a:rPr>
              <a:t> D.M.W.S  |   </a:t>
            </a:r>
            <a:r>
              <a:rPr lang="en-US" sz="1800" b="0" dirty="0">
                <a:solidFill>
                  <a:schemeClr val="tx1"/>
                </a:solidFill>
                <a:latin typeface="Adobe Devanagari"/>
              </a:rPr>
              <a:t>24-25J-210</a:t>
            </a:r>
          </a:p>
        </p:txBody>
      </p:sp>
      <p:sp>
        <p:nvSpPr>
          <p:cNvPr id="14" name="TextBox 13">
            <a:extLst>
              <a:ext uri="{FF2B5EF4-FFF2-40B4-BE49-F238E27FC236}">
                <a16:creationId xmlns:a16="http://schemas.microsoft.com/office/drawing/2014/main" id="{2CCDEE37-5475-031F-7AC1-E8E561F474FF}"/>
              </a:ext>
            </a:extLst>
          </p:cNvPr>
          <p:cNvSpPr txBox="1"/>
          <p:nvPr/>
        </p:nvSpPr>
        <p:spPr>
          <a:xfrm>
            <a:off x="645160" y="1447800"/>
            <a:ext cx="10901680" cy="4539704"/>
          </a:xfrm>
          <a:prstGeom prst="rect">
            <a:avLst/>
          </a:prstGeom>
          <a:noFill/>
        </p:spPr>
        <p:txBody>
          <a:bodyPr wrap="square" rtlCol="0">
            <a:spAutoFit/>
          </a:bodyPr>
          <a:lstStyle/>
          <a:p>
            <a:r>
              <a:rPr lang="en-US" sz="1700" b="1" dirty="0">
                <a:latin typeface="Adobe Devanagari"/>
              </a:rPr>
              <a:t>[1] </a:t>
            </a:r>
            <a:r>
              <a:rPr lang="en-US" sz="1700" dirty="0">
                <a:latin typeface="Adobe Devanagari"/>
              </a:rPr>
              <a:t>Nisar, K., Zubair, M., &amp; Rauf, H. T. (2020). "Automatic Segmentation and Classification of Eczema Skin Lesions Using Supervised Learning," </a:t>
            </a:r>
            <a:r>
              <a:rPr lang="en-US" sz="1700" i="1" dirty="0">
                <a:latin typeface="Adobe Devanagari"/>
              </a:rPr>
              <a:t>2020 IEEE Conference on Open Systems (ICOS)</a:t>
            </a:r>
            <a:r>
              <a:rPr lang="en-US" sz="1700" dirty="0">
                <a:latin typeface="Adobe Devanagari"/>
              </a:rPr>
              <a:t>,</a:t>
            </a:r>
            <a:r>
              <a:rPr lang="en-US" sz="1700" i="1" dirty="0">
                <a:latin typeface="Adobe Devanagari"/>
              </a:rPr>
              <a:t> </a:t>
            </a:r>
            <a:r>
              <a:rPr lang="en-US" sz="1700" dirty="0">
                <a:latin typeface="Adobe Devanagari"/>
              </a:rPr>
              <a:t>pp. 53-58. DOI: 10.1109/ICOS48179.2021.9398739.</a:t>
            </a:r>
          </a:p>
          <a:p>
            <a:endParaRPr lang="en-US" sz="1700" dirty="0">
              <a:latin typeface="Adobe Devanagari"/>
            </a:endParaRPr>
          </a:p>
          <a:p>
            <a:r>
              <a:rPr lang="en-US" sz="1700" b="1" dirty="0">
                <a:latin typeface="Adobe Devanagari"/>
              </a:rPr>
              <a:t>[2] </a:t>
            </a:r>
            <a:r>
              <a:rPr lang="en-US" sz="1700" dirty="0">
                <a:latin typeface="Adobe Devanagari"/>
              </a:rPr>
              <a:t>I. B. I. Raja, S. H. Abid, A. B. M. H. Rashid, &amp; A. R. Arif. (2019). "Detection of Common Types of Eczema Using Gray Level Co-occurrence Matrix and Support Vector Machine," </a:t>
            </a:r>
            <a:r>
              <a:rPr lang="en-US" sz="1700" i="1" dirty="0">
                <a:latin typeface="Adobe Devanagari"/>
              </a:rPr>
              <a:t>2019 International Conference on Advanced Computing and Communication Systems (ICACCS)</a:t>
            </a:r>
            <a:r>
              <a:rPr lang="en-US" sz="1700" dirty="0">
                <a:latin typeface="Adobe Devanagari"/>
              </a:rPr>
              <a:t>,</a:t>
            </a:r>
            <a:r>
              <a:rPr lang="en-US" sz="1700" i="1" dirty="0">
                <a:latin typeface="Adobe Devanagari"/>
              </a:rPr>
              <a:t> </a:t>
            </a:r>
            <a:r>
              <a:rPr lang="en-US" sz="1700" dirty="0">
                <a:latin typeface="Adobe Devanagari"/>
              </a:rPr>
              <a:t>pp. 1-5. DOI: 10.1109/ICACCS.2019.8728514.</a:t>
            </a:r>
          </a:p>
          <a:p>
            <a:endParaRPr lang="en-US" sz="1700" dirty="0">
              <a:latin typeface="Adobe Devanagari"/>
            </a:endParaRPr>
          </a:p>
          <a:p>
            <a:r>
              <a:rPr lang="en-US" sz="1700" b="1" dirty="0">
                <a:latin typeface="Adobe Devanagari"/>
              </a:rPr>
              <a:t>[3] </a:t>
            </a:r>
            <a:r>
              <a:rPr lang="en-US" sz="1700" dirty="0">
                <a:latin typeface="Adobe Devanagari"/>
              </a:rPr>
              <a:t>M. Y. Cheong, &amp; Y. A. Hamed. (2020). "Reliable Detection of Eczema Areas for Fully Automated Assessment of Eczema Severity from Digital Camera Images," </a:t>
            </a:r>
            <a:r>
              <a:rPr lang="en-US" sz="1700" i="1" dirty="0">
                <a:latin typeface="Adobe Devanagari"/>
              </a:rPr>
              <a:t>2020 IEEE EMBS Conference on Biomedical Engineering and Sciences (IECBES)</a:t>
            </a:r>
            <a:r>
              <a:rPr lang="en-US" sz="1700" dirty="0">
                <a:latin typeface="Adobe Devanagari"/>
              </a:rPr>
              <a:t>,</a:t>
            </a:r>
            <a:r>
              <a:rPr lang="en-US" sz="1700" i="1" dirty="0">
                <a:latin typeface="Adobe Devanagari"/>
              </a:rPr>
              <a:t> </a:t>
            </a:r>
            <a:r>
              <a:rPr lang="en-US" sz="1700" dirty="0">
                <a:latin typeface="Adobe Devanagari"/>
              </a:rPr>
              <a:t>pp. 362-366. DOI: 10.1109/IECBES48179.2021.9398739.</a:t>
            </a:r>
          </a:p>
          <a:p>
            <a:endParaRPr lang="en-US" sz="1700" dirty="0">
              <a:latin typeface="Adobe Devanagari"/>
            </a:endParaRPr>
          </a:p>
          <a:p>
            <a:r>
              <a:rPr lang="en-US" sz="1700" b="1" dirty="0">
                <a:latin typeface="Adobe Devanagari"/>
              </a:rPr>
              <a:t>[4] </a:t>
            </a:r>
            <a:r>
              <a:rPr lang="en-US" sz="1700" dirty="0">
                <a:latin typeface="Adobe Devanagari"/>
              </a:rPr>
              <a:t>Zhang, Y., Li, H., Wang, X., &amp; Yang, J. (2021). "</a:t>
            </a:r>
            <a:r>
              <a:rPr lang="en-US" sz="1700" dirty="0" err="1">
                <a:latin typeface="Adobe Devanagari"/>
              </a:rPr>
              <a:t>EczemaNet</a:t>
            </a:r>
            <a:r>
              <a:rPr lang="en-US" sz="1700" dirty="0">
                <a:latin typeface="Adobe Devanagari"/>
              </a:rPr>
              <a:t>: A Deep CNN-based Eczema Diseases Classification," </a:t>
            </a:r>
            <a:r>
              <a:rPr lang="en-US" sz="1700" i="1" dirty="0">
                <a:latin typeface="Adobe Devanagari"/>
              </a:rPr>
              <a:t>2021 IEEE 15th International Conference on Anti-counterfeiting, Security, and Identification (ASID)</a:t>
            </a:r>
            <a:r>
              <a:rPr lang="en-US" sz="1700" dirty="0">
                <a:latin typeface="Adobe Devanagari"/>
              </a:rPr>
              <a:t>,</a:t>
            </a:r>
            <a:r>
              <a:rPr lang="en-US" sz="1700" i="1" dirty="0">
                <a:latin typeface="Adobe Devanagari"/>
              </a:rPr>
              <a:t> </a:t>
            </a:r>
            <a:r>
              <a:rPr lang="en-US" sz="1700" dirty="0">
                <a:latin typeface="Adobe Devanagari"/>
              </a:rPr>
              <a:t>pp. 45-49. DOI: 10.1109/ASID53146.2021.9618825.</a:t>
            </a:r>
          </a:p>
          <a:p>
            <a:endParaRPr lang="en-US" sz="1700" dirty="0">
              <a:latin typeface="Adobe Devanagari"/>
            </a:endParaRPr>
          </a:p>
          <a:p>
            <a:r>
              <a:rPr lang="en-US" sz="1700" b="1" dirty="0">
                <a:latin typeface="Adobe Devanagari"/>
              </a:rPr>
              <a:t>[5] </a:t>
            </a:r>
            <a:r>
              <a:rPr lang="en-US" sz="1700" dirty="0">
                <a:latin typeface="Adobe Devanagari"/>
              </a:rPr>
              <a:t>R. T. Tong, S. H. Lee, &amp; P. H. Lee. (2020). "Segmentation of Eczema Skin Lesions Using U-Net," </a:t>
            </a:r>
            <a:r>
              <a:rPr lang="en-US" sz="1700" i="1" dirty="0">
                <a:latin typeface="Adobe Devanagari"/>
              </a:rPr>
              <a:t>2020 IEEE EMBS Conference on Biomedical Engineering and Sciences (IECBES)</a:t>
            </a:r>
            <a:r>
              <a:rPr lang="en-US" sz="1700" dirty="0">
                <a:latin typeface="Adobe Devanagari"/>
              </a:rPr>
              <a:t>, pp. 359-361. DOI: 10.1109/IECBES48179.2021.9398739.</a:t>
            </a:r>
          </a:p>
        </p:txBody>
      </p:sp>
      <p:sp>
        <p:nvSpPr>
          <p:cNvPr id="3" name="Title 4">
            <a:extLst>
              <a:ext uri="{FF2B5EF4-FFF2-40B4-BE49-F238E27FC236}">
                <a16:creationId xmlns:a16="http://schemas.microsoft.com/office/drawing/2014/main" id="{8C06D042-7E31-3DF2-C80D-4E106814BABF}"/>
              </a:ext>
            </a:extLst>
          </p:cNvPr>
          <p:cNvSpPr>
            <a:spLocks noGrp="1"/>
          </p:cNvSpPr>
          <p:nvPr>
            <p:ph type="title"/>
          </p:nvPr>
        </p:nvSpPr>
        <p:spPr>
          <a:xfrm>
            <a:off x="645160" y="228600"/>
            <a:ext cx="11292840" cy="990600"/>
          </a:xfrm>
        </p:spPr>
        <p:txBody>
          <a:bodyPr>
            <a:normAutofit/>
          </a:bodyPr>
          <a:lstStyle/>
          <a:p>
            <a:pPr algn="l"/>
            <a:r>
              <a:rPr lang="en-US" sz="4000" b="1" dirty="0"/>
              <a:t>References</a:t>
            </a:r>
            <a:endParaRPr lang="en-US" sz="4000" dirty="0"/>
          </a:p>
        </p:txBody>
      </p:sp>
    </p:spTree>
    <p:extLst>
      <p:ext uri="{BB962C8B-B14F-4D97-AF65-F5344CB8AC3E}">
        <p14:creationId xmlns:p14="http://schemas.microsoft.com/office/powerpoint/2010/main" val="357161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51EFB7EF-6214-4591-B486-3A2F15E599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3248C9-1245-4ABC-86DC-35F11C669E7E}">
  <ds:schemaRefs>
    <ds:schemaRef ds:uri="http://schemas.microsoft.com/sharepoint/v3/contenttype/forms"/>
  </ds:schemaRefs>
</ds:datastoreItem>
</file>

<file path=customXml/itemProps3.xml><?xml version="1.0" encoding="utf-8"?>
<ds:datastoreItem xmlns:ds="http://schemas.openxmlformats.org/officeDocument/2006/customXml" ds:itemID="{E3CFB522-FE90-4678-94EC-35DFDF36E342}">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Proposal prsentation stuct</Template>
  <TotalTime>6706</TotalTime>
  <Words>9817</Words>
  <Application>Microsoft Office PowerPoint</Application>
  <PresentationFormat>Widescreen</PresentationFormat>
  <Paragraphs>1290</Paragraphs>
  <Slides>153</Slides>
  <Notes>9</Notes>
  <HiddenSlides>46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153</vt:i4>
      </vt:variant>
    </vt:vector>
  </HeadingPairs>
  <TitlesOfParts>
    <vt:vector size="159" baseType="lpstr">
      <vt:lpstr>Adobe Devanagari</vt:lpstr>
      <vt:lpstr>Arial</vt:lpstr>
      <vt:lpstr>Calibri</vt:lpstr>
      <vt:lpstr>Cambria</vt:lpstr>
      <vt:lpstr>Wingdings</vt:lpstr>
      <vt:lpstr>Office Theme</vt:lpstr>
      <vt:lpstr>DermaScope AI An AI-Driven Ecosystem for Autonomous Skin Disease Diagnosis and  Proactive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Completed Tasks</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Model Implementation for Acne Detection</vt:lpstr>
      <vt:lpstr>PowerPoint Presentation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Model Implementation for Acne Severity Detection</vt:lpstr>
      <vt:lpstr>Web Application Development</vt:lpstr>
      <vt:lpstr>Future Works</vt:lpstr>
      <vt:lpstr>PowerPoint Presentation</vt:lpstr>
      <vt:lpstr>PowerPoint Presentation</vt:lpstr>
      <vt:lpstr>Background</vt:lpstr>
      <vt:lpstr>What is Eczema?</vt:lpstr>
      <vt:lpstr>Multiple Types of Eczema</vt:lpstr>
      <vt:lpstr>Current Challenges</vt:lpstr>
      <vt:lpstr>Research Problem</vt:lpstr>
      <vt:lpstr>Utilizing Advanced ML Technologies for Detailed Eczema Diagnosis and Assessment</vt:lpstr>
      <vt:lpstr>PowerPoint Presentation</vt:lpstr>
      <vt:lpstr>PowerPoint Presentation</vt:lpstr>
      <vt:lpstr>Novelty</vt:lpstr>
      <vt:lpstr>System Diagram</vt:lpstr>
      <vt:lpstr>Requirements</vt:lpstr>
      <vt:lpstr>Completed Tasks</vt:lpstr>
      <vt:lpstr>Data Collection</vt:lpstr>
      <vt:lpstr>Data Validation</vt:lpstr>
      <vt:lpstr>Data Analysis</vt:lpstr>
      <vt:lpstr>Data Preprocessing</vt:lpstr>
      <vt:lpstr>Model Implementation for Eczema Detection</vt:lpstr>
      <vt:lpstr>Model Implementation for Eczema Detection</vt:lpstr>
      <vt:lpstr>PowerPoint Presentation</vt:lpstr>
      <vt:lpstr>PowerPoint Presentation</vt:lpstr>
      <vt:lpstr>Model Implementation for Eczema Detection</vt:lpstr>
      <vt:lpstr>Model Implementation for Eczema Detection</vt:lpstr>
      <vt:lpstr>Model Implementation for Eczema Detection</vt:lpstr>
      <vt:lpstr>Model Implementation for Eczema Detection</vt:lpstr>
      <vt:lpstr>Model Implementation for Eczema Detection</vt:lpstr>
      <vt:lpstr>Model Implementation for Eczema Detection</vt:lpstr>
      <vt:lpstr>Model Implementation for Eczema Severity Classification</vt:lpstr>
      <vt:lpstr>Model Implementation for Eczema Severity Classification</vt:lpstr>
      <vt:lpstr>PowerPoint Presentation</vt:lpstr>
      <vt:lpstr>PowerPoint Presentation</vt:lpstr>
      <vt:lpstr>Model Implementation for Eczema Severity Classification</vt:lpstr>
      <vt:lpstr>Model Implementation for Eczema Severity Assessment</vt:lpstr>
      <vt:lpstr>Model Implementation for Eczema Severity Assessment</vt:lpstr>
      <vt:lpstr>Model Implementation for Eczema Severity Classification</vt:lpstr>
      <vt:lpstr>Model Implementation for Eczema Severity Assessment</vt:lpstr>
      <vt:lpstr>Model Implementation for Eczema Severity Classification</vt:lpstr>
      <vt:lpstr>Web Application Development</vt:lpstr>
      <vt:lpstr>Web Application Development</vt:lpstr>
      <vt:lpstr>References</vt:lpstr>
      <vt:lpstr>Severity Signs</vt:lpstr>
      <vt:lpstr>Flow of the System</vt:lpstr>
      <vt:lpstr>Affected Skin</vt:lpstr>
      <vt:lpstr>PowerPoint Presentation</vt:lpstr>
      <vt:lpstr>PowerPoint Presentation</vt:lpstr>
      <vt:lpstr>PowerPoint Presentation</vt:lpstr>
      <vt:lpstr>---</vt:lpstr>
      <vt:lpstr>---</vt:lpstr>
      <vt:lpstr>PowerPoint Presentation</vt:lpstr>
      <vt:lpstr>PowerPoint Presentation</vt:lpstr>
      <vt:lpstr>PowerPoint Presentation</vt:lpstr>
      <vt:lpstr>System Diagram</vt:lpstr>
      <vt:lpstr>Completed Tasks</vt:lpstr>
      <vt:lpstr>Data Preparing and Data Validation – About Data set</vt:lpstr>
      <vt:lpstr>Data Validation</vt:lpstr>
      <vt:lpstr>Data Analysis</vt:lpstr>
      <vt:lpstr>Data Preprocessing and Data Augmentation</vt:lpstr>
      <vt:lpstr>Data Preprocessing and Data Augmentation</vt:lpstr>
      <vt:lpstr>Model Implementation for Psoriasis Detection</vt:lpstr>
      <vt:lpstr>Model Implementation for Psoriasis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Training Deep Learning Models - Detection</vt:lpstr>
      <vt:lpstr>Model Implementation for Psoriasis Detection</vt:lpstr>
      <vt:lpstr>Model Implementation for Psoriasis Detection</vt:lpstr>
      <vt:lpstr>Model Implementation for Psoriasis Detection</vt:lpstr>
      <vt:lpstr>Model Implementation for Psoriasis Detection</vt:lpstr>
      <vt:lpstr>Training Deep Learning Models - Detection</vt:lpstr>
      <vt:lpstr>Training Deep Learning Models - Detection</vt:lpstr>
      <vt:lpstr>Training Deep Learning Models - Detection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Model Implementation for Psoriasis Severity classification</vt:lpstr>
      <vt:lpstr>PowerPoint Presentation</vt:lpstr>
      <vt:lpstr>Training Deep Learning Models – Severity Classification</vt:lpstr>
      <vt:lpstr>Deep Learning Models – Severity Classification</vt:lpstr>
      <vt:lpstr>Web Application Development</vt:lpstr>
      <vt:lpstr>Web Application Development</vt:lpstr>
      <vt:lpstr>Multi-Scale Superpixel Segmentation and Analysis Framework</vt:lpstr>
      <vt:lpstr>Multi-Scale Superpixel Segmentation and Analysis Framework</vt:lpstr>
      <vt:lpstr>Multi-Scale Superpixel Segmentation and Analysis Framework</vt:lpstr>
      <vt:lpstr>Multi-Scale Superpixel Segmentation and Analysis Framework</vt:lpstr>
      <vt:lpstr>Future Works</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DermaScope AI An AI-Driven Ecosystem for Autonomous Skin Disease Diagnosis and  Proactive Management</dc:title>
  <dc:creator>Wishmi Sasika</dc:creator>
  <cp:lastModifiedBy>Gimmana M.R.M it21176456</cp:lastModifiedBy>
  <cp:revision>138</cp:revision>
  <dcterms:created xsi:type="dcterms:W3CDTF">2024-07-30T10:10:10Z</dcterms:created>
  <dcterms:modified xsi:type="dcterms:W3CDTF">2025-05-21T14:06:22Z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